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4"/>
  </p:notesMasterIdLst>
  <p:handoutMasterIdLst>
    <p:handoutMasterId r:id="rId45"/>
  </p:handoutMasterIdLst>
  <p:sldIdLst>
    <p:sldId id="557" r:id="rId2"/>
    <p:sldId id="1169" r:id="rId3"/>
    <p:sldId id="1273" r:id="rId4"/>
    <p:sldId id="1168" r:id="rId5"/>
    <p:sldId id="1181" r:id="rId6"/>
    <p:sldId id="1182" r:id="rId7"/>
    <p:sldId id="1170" r:id="rId8"/>
    <p:sldId id="1247" r:id="rId9"/>
    <p:sldId id="1246" r:id="rId10"/>
    <p:sldId id="1172" r:id="rId11"/>
    <p:sldId id="1180" r:id="rId12"/>
    <p:sldId id="1219" r:id="rId13"/>
    <p:sldId id="1188" r:id="rId14"/>
    <p:sldId id="1195" r:id="rId15"/>
    <p:sldId id="1196" r:id="rId16"/>
    <p:sldId id="1214" r:id="rId17"/>
    <p:sldId id="1274" r:id="rId18"/>
    <p:sldId id="1249" r:id="rId19"/>
    <p:sldId id="1258" r:id="rId20"/>
    <p:sldId id="1259" r:id="rId21"/>
    <p:sldId id="1260" r:id="rId22"/>
    <p:sldId id="1261" r:id="rId23"/>
    <p:sldId id="1262" r:id="rId24"/>
    <p:sldId id="1275" r:id="rId25"/>
    <p:sldId id="1277" r:id="rId26"/>
    <p:sldId id="1278" r:id="rId27"/>
    <p:sldId id="1248" r:id="rId28"/>
    <p:sldId id="1235" r:id="rId29"/>
    <p:sldId id="1237" r:id="rId30"/>
    <p:sldId id="1239" r:id="rId31"/>
    <p:sldId id="1276" r:id="rId32"/>
    <p:sldId id="1242" r:id="rId33"/>
    <p:sldId id="1243" r:id="rId34"/>
    <p:sldId id="1244" r:id="rId35"/>
    <p:sldId id="1270" r:id="rId36"/>
    <p:sldId id="1272" r:id="rId37"/>
    <p:sldId id="1215" r:id="rId38"/>
    <p:sldId id="1217" r:id="rId39"/>
    <p:sldId id="1216" r:id="rId40"/>
    <p:sldId id="1218" r:id="rId41"/>
    <p:sldId id="1223" r:id="rId42"/>
    <p:sldId id="1187" r:id="rId43"/>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00602B"/>
    <a:srgbClr val="660033"/>
    <a:srgbClr val="12FF6E"/>
    <a:srgbClr val="19FF9F"/>
    <a:srgbClr val="23FFC5"/>
    <a:srgbClr val="44FF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69" autoAdjust="0"/>
    <p:restoredTop sz="84623" autoAdjust="0"/>
  </p:normalViewPr>
  <p:slideViewPr>
    <p:cSldViewPr>
      <p:cViewPr varScale="1">
        <p:scale>
          <a:sx n="111" d="100"/>
          <a:sy n="111" d="100"/>
        </p:scale>
        <p:origin x="85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100" d="100"/>
          <a:sy n="100" d="100"/>
        </p:scale>
        <p:origin x="-3240" y="36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eaLnBrk="0" hangingPunct="0">
              <a:defRPr sz="1200">
                <a:latin typeface="Arial" charset="0"/>
                <a:ea typeface="+mn-ea"/>
                <a:cs typeface="+mn-cs"/>
              </a:defRPr>
            </a:lvl1pPr>
          </a:lstStyle>
          <a:p>
            <a:pPr>
              <a:defRPr/>
            </a:pPr>
            <a:endParaRPr lang="en-US"/>
          </a:p>
        </p:txBody>
      </p:sp>
      <p:sp>
        <p:nvSpPr>
          <p:cNvPr id="56323" name="Rectangle 3"/>
          <p:cNvSpPr>
            <a:spLocks noGrp="1" noChangeArrowheads="1"/>
          </p:cNvSpPr>
          <p:nvPr>
            <p:ph type="dt" sz="quarter" idx="1"/>
          </p:nvPr>
        </p:nvSpPr>
        <p:spPr bwMode="auto">
          <a:xfrm>
            <a:off x="4024736"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eaLnBrk="0" hangingPunct="0">
              <a:defRPr sz="1200">
                <a:latin typeface="Arial" charset="0"/>
                <a:ea typeface="+mn-ea"/>
                <a:cs typeface="+mn-cs"/>
              </a:defRPr>
            </a:lvl1pPr>
          </a:lstStyle>
          <a:p>
            <a:pPr>
              <a:defRPr/>
            </a:pPr>
            <a:endParaRPr lang="en-US"/>
          </a:p>
        </p:txBody>
      </p:sp>
      <p:sp>
        <p:nvSpPr>
          <p:cNvPr id="56324" name="Rectangle 4"/>
          <p:cNvSpPr>
            <a:spLocks noGrp="1" noChangeArrowheads="1"/>
          </p:cNvSpPr>
          <p:nvPr>
            <p:ph type="ftr" sz="quarter" idx="2"/>
          </p:nvPr>
        </p:nvSpPr>
        <p:spPr bwMode="auto">
          <a:xfrm>
            <a:off x="0" y="8919051"/>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eaLnBrk="0" hangingPunct="0">
              <a:defRPr sz="1200">
                <a:latin typeface="Arial" charset="0"/>
                <a:ea typeface="+mn-ea"/>
                <a:cs typeface="+mn-cs"/>
              </a:defRPr>
            </a:lvl1pPr>
          </a:lstStyle>
          <a:p>
            <a:pPr>
              <a:defRPr/>
            </a:pPr>
            <a:endParaRPr lang="en-US"/>
          </a:p>
        </p:txBody>
      </p:sp>
      <p:sp>
        <p:nvSpPr>
          <p:cNvPr id="56325" name="Rectangle 5"/>
          <p:cNvSpPr>
            <a:spLocks noGrp="1" noChangeArrowheads="1"/>
          </p:cNvSpPr>
          <p:nvPr>
            <p:ph type="sldNum" sz="quarter" idx="3"/>
          </p:nvPr>
        </p:nvSpPr>
        <p:spPr bwMode="auto">
          <a:xfrm>
            <a:off x="4024736" y="8919051"/>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eaLnBrk="0" hangingPunct="0">
              <a:defRPr sz="1200">
                <a:ea typeface="ＭＳ Ｐゴシック" pitchFamily="1" charset="-128"/>
                <a:cs typeface="Arial" pitchFamily="34" charset="0"/>
              </a:defRPr>
            </a:lvl1pPr>
          </a:lstStyle>
          <a:p>
            <a:pPr>
              <a:defRPr/>
            </a:pPr>
            <a:fld id="{8D87C50D-12E5-4CA3-A383-08A7F024EC32}" type="slidenum">
              <a:rPr lang="en-US"/>
              <a:pPr>
                <a:defRPr/>
              </a:pPr>
              <a:t>‹#›</a:t>
            </a:fld>
            <a:endParaRPr lang="en-US"/>
          </a:p>
        </p:txBody>
      </p:sp>
    </p:spTree>
    <p:extLst>
      <p:ext uri="{BB962C8B-B14F-4D97-AF65-F5344CB8AC3E}">
        <p14:creationId xmlns:p14="http://schemas.microsoft.com/office/powerpoint/2010/main" val="1984002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0243" name="Rectangle 3"/>
          <p:cNvSpPr>
            <a:spLocks noGrp="1" noChangeArrowheads="1"/>
          </p:cNvSpPr>
          <p:nvPr>
            <p:ph type="dt" idx="1"/>
          </p:nvPr>
        </p:nvSpPr>
        <p:spPr bwMode="auto">
          <a:xfrm>
            <a:off x="4023092"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7885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10248" y="4459526"/>
            <a:ext cx="5681980" cy="422481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0247" name="Rectangle 7"/>
          <p:cNvSpPr>
            <a:spLocks noGrp="1" noChangeArrowheads="1"/>
          </p:cNvSpPr>
          <p:nvPr>
            <p:ph type="sldNum" sz="quarter" idx="5"/>
          </p:nvPr>
        </p:nvSpPr>
        <p:spPr bwMode="auto">
          <a:xfrm>
            <a:off x="4023092"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defRPr sz="1200">
                <a:ea typeface="ＭＳ Ｐゴシック" pitchFamily="1" charset="-128"/>
                <a:cs typeface="Arial" pitchFamily="34" charset="0"/>
              </a:defRPr>
            </a:lvl1pPr>
          </a:lstStyle>
          <a:p>
            <a:pPr>
              <a:defRPr/>
            </a:pPr>
            <a:fld id="{95426D73-0DAF-4692-8C5C-771D27F81AA9}" type="slidenum">
              <a:rPr lang="en-US"/>
              <a:pPr>
                <a:defRPr/>
              </a:pPr>
              <a:t>‹#›</a:t>
            </a:fld>
            <a:endParaRPr lang="en-US"/>
          </a:p>
        </p:txBody>
      </p:sp>
    </p:spTree>
    <p:extLst>
      <p:ext uri="{BB962C8B-B14F-4D97-AF65-F5344CB8AC3E}">
        <p14:creationId xmlns:p14="http://schemas.microsoft.com/office/powerpoint/2010/main" val="2607690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212850" y="711200"/>
            <a:ext cx="4676775" cy="3506788"/>
          </a:xfrm>
          <a:ln/>
        </p:spPr>
      </p:sp>
      <p:sp>
        <p:nvSpPr>
          <p:cNvPr id="79875"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48925-5FA0-4EF1-9D72-B1DAB15A09BE}" type="slidenum">
              <a:rPr lang="en-US" smtClean="0"/>
              <a:pPr/>
              <a:t>25</a:t>
            </a:fld>
            <a:endParaRPr lang="en-US"/>
          </a:p>
        </p:txBody>
      </p:sp>
    </p:spTree>
    <p:extLst>
      <p:ext uri="{BB962C8B-B14F-4D97-AF65-F5344CB8AC3E}">
        <p14:creationId xmlns:p14="http://schemas.microsoft.com/office/powerpoint/2010/main" val="2742572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426D73-0DAF-4692-8C5C-771D27F81AA9}" type="slidenum">
              <a:rPr lang="en-US" smtClean="0"/>
              <a:pPr>
                <a:defRPr/>
              </a:pPr>
              <a:t>31</a:t>
            </a:fld>
            <a:endParaRPr lang="en-US"/>
          </a:p>
        </p:txBody>
      </p:sp>
    </p:spTree>
    <p:extLst>
      <p:ext uri="{BB962C8B-B14F-4D97-AF65-F5344CB8AC3E}">
        <p14:creationId xmlns:p14="http://schemas.microsoft.com/office/powerpoint/2010/main" val="3539826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Attitude and psychological reserve</a:t>
            </a:r>
          </a:p>
        </p:txBody>
      </p:sp>
      <p:sp>
        <p:nvSpPr>
          <p:cNvPr id="4" name="Slide Number Placeholder 3"/>
          <p:cNvSpPr>
            <a:spLocks noGrp="1"/>
          </p:cNvSpPr>
          <p:nvPr>
            <p:ph type="sldNum" sz="quarter" idx="10"/>
          </p:nvPr>
        </p:nvSpPr>
        <p:spPr/>
        <p:txBody>
          <a:bodyPr/>
          <a:lstStyle/>
          <a:p>
            <a:pPr>
              <a:defRPr/>
            </a:pPr>
            <a:fld id="{95426D73-0DAF-4692-8C5C-771D27F81AA9}" type="slidenum">
              <a:rPr lang="en-US" smtClean="0"/>
              <a:pPr>
                <a:defRPr/>
              </a:pPr>
              <a:t>37</a:t>
            </a:fld>
            <a:endParaRPr lang="en-US"/>
          </a:p>
        </p:txBody>
      </p:sp>
    </p:spTree>
    <p:extLst>
      <p:ext uri="{BB962C8B-B14F-4D97-AF65-F5344CB8AC3E}">
        <p14:creationId xmlns:p14="http://schemas.microsoft.com/office/powerpoint/2010/main" val="3911023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Don’t see later life as a glass half-empty because you’re not able to do everything you were once able to; envision it as a glass half-full.</a:t>
            </a:r>
          </a:p>
          <a:p>
            <a:r>
              <a:rPr lang="en-US" dirty="0"/>
              <a:t>Oftentimes it’s how you react, not what’s actually happening, that makes life difficult. Losses of loved ones, functional abilities, roles, and even familiar environments are inevitable parts of aging. You could respond with anger and grief, be resentful and isolate yourself, and refuse to accept help or make changes. But these reactions aren’t going to reverse time, in fact they’re likely to make you more miserable. Have you ever noticed how many comedians live and continue performing well into old age, and that they are often the butts of their jokes? Having a sense of humor, especially about those things that scare you or you can’t control, can help when facing the unknown. </a:t>
            </a:r>
            <a:r>
              <a:rPr lang="en-US" dirty="0" err="1"/>
              <a:t>Oy</a:t>
            </a:r>
            <a:r>
              <a:rPr lang="en-US" dirty="0"/>
              <a:t> joke……</a:t>
            </a:r>
          </a:p>
          <a:p>
            <a:endParaRPr lang="en-US" dirty="0"/>
          </a:p>
        </p:txBody>
      </p:sp>
      <p:sp>
        <p:nvSpPr>
          <p:cNvPr id="4" name="Slide Number Placeholder 3"/>
          <p:cNvSpPr>
            <a:spLocks noGrp="1"/>
          </p:cNvSpPr>
          <p:nvPr>
            <p:ph type="sldNum" sz="quarter" idx="10"/>
          </p:nvPr>
        </p:nvSpPr>
        <p:spPr/>
        <p:txBody>
          <a:bodyPr/>
          <a:lstStyle/>
          <a:p>
            <a:pPr>
              <a:defRPr/>
            </a:pPr>
            <a:fld id="{95426D73-0DAF-4692-8C5C-771D27F81AA9}" type="slidenum">
              <a:rPr lang="en-US" smtClean="0"/>
              <a:pPr>
                <a:defRPr/>
              </a:pPr>
              <a:t>39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older people, their loved ones, and their care partners- personal and professional.</a:t>
            </a:r>
          </a:p>
        </p:txBody>
      </p:sp>
      <p:sp>
        <p:nvSpPr>
          <p:cNvPr id="4" name="Slide Number Placeholder 3"/>
          <p:cNvSpPr>
            <a:spLocks noGrp="1"/>
          </p:cNvSpPr>
          <p:nvPr>
            <p:ph type="sldNum" sz="quarter" idx="10"/>
          </p:nvPr>
        </p:nvSpPr>
        <p:spPr/>
        <p:txBody>
          <a:bodyPr/>
          <a:lstStyle/>
          <a:p>
            <a:pPr>
              <a:defRPr/>
            </a:pPr>
            <a:fld id="{95426D73-0DAF-4692-8C5C-771D27F81AA9}" type="slidenum">
              <a:rPr lang="en-US" smtClean="0"/>
              <a:pPr>
                <a:defRPr/>
              </a:pPr>
              <a:t>40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older people, their loved ones, and their care partners- personal and professional.</a:t>
            </a:r>
          </a:p>
          <a:p>
            <a:r>
              <a:rPr lang="en-US" dirty="0" err="1"/>
              <a:t>Moishe</a:t>
            </a:r>
            <a:endParaRPr lang="en-US" dirty="0"/>
          </a:p>
        </p:txBody>
      </p:sp>
      <p:sp>
        <p:nvSpPr>
          <p:cNvPr id="4" name="Slide Number Placeholder 3"/>
          <p:cNvSpPr>
            <a:spLocks noGrp="1"/>
          </p:cNvSpPr>
          <p:nvPr>
            <p:ph type="sldNum" sz="quarter" idx="10"/>
          </p:nvPr>
        </p:nvSpPr>
        <p:spPr/>
        <p:txBody>
          <a:bodyPr/>
          <a:lstStyle/>
          <a:p>
            <a:pPr>
              <a:defRPr/>
            </a:pPr>
            <a:fld id="{95426D73-0DAF-4692-8C5C-771D27F81AA9}" type="slidenum">
              <a:rPr lang="en-US" smtClean="0"/>
              <a:pPr>
                <a:defRPr/>
              </a:pPr>
              <a:t>41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D556182D-A6BD-4EC4-BCC3-39B9B43FFA8D}" type="slidenum">
              <a:rPr lang="en-US" smtClean="0">
                <a:ea typeface="ＭＳ Ｐゴシック"/>
              </a:rPr>
              <a:pPr/>
              <a:t>3</a:t>
            </a:fld>
            <a:endParaRPr lang="en-US">
              <a:ea typeface="ＭＳ Ｐゴシック"/>
            </a:endParaRPr>
          </a:p>
        </p:txBody>
      </p:sp>
      <p:sp>
        <p:nvSpPr>
          <p:cNvPr id="124931" name="Rectangle 7"/>
          <p:cNvSpPr txBox="1">
            <a:spLocks noGrp="1" noChangeArrowheads="1"/>
          </p:cNvSpPr>
          <p:nvPr/>
        </p:nvSpPr>
        <p:spPr bwMode="auto">
          <a:xfrm>
            <a:off x="4024736" y="8919051"/>
            <a:ext cx="3077739" cy="469424"/>
          </a:xfrm>
          <a:prstGeom prst="rect">
            <a:avLst/>
          </a:prstGeom>
          <a:noFill/>
          <a:ln w="9525">
            <a:noFill/>
            <a:miter lim="800000"/>
            <a:headEnd/>
            <a:tailEnd/>
          </a:ln>
        </p:spPr>
        <p:txBody>
          <a:bodyPr lIns="94221" tIns="47110" rIns="94221" bIns="47110" anchor="b"/>
          <a:lstStyle/>
          <a:p>
            <a:pPr algn="r"/>
            <a:fld id="{0EBF7018-41FF-4387-BE63-C1EA0A3DDD37}" type="slidenum">
              <a:rPr lang="en-US" sz="1200">
                <a:latin typeface="Times New Roman" pitchFamily="18" charset="0"/>
              </a:rPr>
              <a:pPr algn="r"/>
              <a:t>3</a:t>
            </a:fld>
            <a:endParaRPr lang="en-US" sz="1200">
              <a:latin typeface="Times New Roman" pitchFamily="18" charset="0"/>
            </a:endParaRPr>
          </a:p>
        </p:txBody>
      </p:sp>
      <p:sp>
        <p:nvSpPr>
          <p:cNvPr id="124932" name="Rectangle 2"/>
          <p:cNvSpPr>
            <a:spLocks noGrp="1" noRot="1" noChangeAspect="1" noChangeArrowheads="1" noTextEdit="1"/>
          </p:cNvSpPr>
          <p:nvPr>
            <p:ph type="sldImg"/>
          </p:nvPr>
        </p:nvSpPr>
        <p:spPr>
          <a:xfrm>
            <a:off x="1206500" y="704850"/>
            <a:ext cx="4692650" cy="3519488"/>
          </a:xfrm>
          <a:ln/>
        </p:spPr>
      </p:sp>
      <p:sp>
        <p:nvSpPr>
          <p:cNvPr id="124933" name="Rectangle 3"/>
          <p:cNvSpPr>
            <a:spLocks noGrp="1" noChangeArrowheads="1"/>
          </p:cNvSpPr>
          <p:nvPr>
            <p:ph type="body" idx="1"/>
          </p:nvPr>
        </p:nvSpPr>
        <p:spPr>
          <a:xfrm>
            <a:off x="946997" y="4459526"/>
            <a:ext cx="5208482" cy="4224814"/>
          </a:xfrm>
          <a:noFill/>
          <a:ln/>
        </p:spPr>
        <p:txBody>
          <a:bodyPr lIns="94221" tIns="47110" rIns="94221" bIns="47110"/>
          <a:lstStyle/>
          <a:p>
            <a:pPr eaLnBrk="1" hangingPunct="1"/>
            <a:endParaRPr lang="en-US">
              <a:latin typeface="Arial" pitchFamily="34" charset="0"/>
              <a:ea typeface="ＭＳ Ｐゴシック"/>
              <a:cs typeface="ＭＳ Ｐゴシック"/>
            </a:endParaRPr>
          </a:p>
        </p:txBody>
      </p:sp>
    </p:spTree>
    <p:extLst>
      <p:ext uri="{BB962C8B-B14F-4D97-AF65-F5344CB8AC3E}">
        <p14:creationId xmlns:p14="http://schemas.microsoft.com/office/powerpoint/2010/main" val="103351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50938" y="692150"/>
            <a:ext cx="4556125" cy="3416300"/>
          </a:xfrm>
          <a:ln/>
        </p:spPr>
      </p:sp>
      <p:sp>
        <p:nvSpPr>
          <p:cNvPr id="9933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a:cs typeface="ＭＳ Ｐゴシック"/>
            </a:endParaRPr>
          </a:p>
        </p:txBody>
      </p:sp>
    </p:spTree>
    <p:extLst>
      <p:ext uri="{BB962C8B-B14F-4D97-AF65-F5344CB8AC3E}">
        <p14:creationId xmlns:p14="http://schemas.microsoft.com/office/powerpoint/2010/main" val="821475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426D73-0DAF-4692-8C5C-771D27F81AA9}" type="slidenum">
              <a:rPr lang="en-US" smtClean="0"/>
              <a:pPr>
                <a:defRPr/>
              </a:pPr>
              <a:t>18</a:t>
            </a:fld>
            <a:endParaRPr lang="en-US"/>
          </a:p>
        </p:txBody>
      </p:sp>
    </p:spTree>
    <p:extLst>
      <p:ext uri="{BB962C8B-B14F-4D97-AF65-F5344CB8AC3E}">
        <p14:creationId xmlns:p14="http://schemas.microsoft.com/office/powerpoint/2010/main" val="3918540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	Older people differ far more from each other than younger people, and </a:t>
            </a:r>
            <a:r>
              <a:rPr lang="en-US" b="1" dirty="0"/>
              <a:t>individuals of the same age differ greatly in their physiologic and functional reserves and capacities, in how resilient and how vulnerable they are</a:t>
            </a:r>
            <a:r>
              <a:rPr lang="en-US" dirty="0"/>
              <a:t>.</a:t>
            </a:r>
          </a:p>
          <a:p>
            <a:pPr lvl="0"/>
            <a:r>
              <a:rPr lang="en-US" dirty="0"/>
              <a:t>	One size fits all care may work more for younger or middle aged people, but it definitely doesn’t work as you get older.  </a:t>
            </a:r>
          </a:p>
          <a:p>
            <a:pPr lvl="0"/>
            <a:r>
              <a:rPr lang="en-US" u="sng" dirty="0"/>
              <a:t>Major Take Home Point for today for anyone who cares for older adults:</a:t>
            </a:r>
          </a:p>
          <a:p>
            <a:pPr lvl="1"/>
            <a:r>
              <a:rPr lang="en-US" b="1" dirty="0"/>
              <a:t>Classify your patients as Fit, Frail or Vulnerable.  </a:t>
            </a:r>
          </a:p>
          <a:p>
            <a:pPr marL="176679" lvl="1" indent="-176679">
              <a:buFont typeface="Arial"/>
              <a:buChar char="•"/>
            </a:pPr>
            <a:r>
              <a:rPr lang="en-US" b="1" dirty="0"/>
              <a:t>Rose is Fit</a:t>
            </a:r>
            <a:r>
              <a:rPr lang="en-US" dirty="0"/>
              <a:t>- chronologically old (90).  </a:t>
            </a:r>
            <a:r>
              <a:rPr lang="en-US" b="1" dirty="0"/>
              <a:t>She </a:t>
            </a:r>
            <a:r>
              <a:rPr lang="en-US" dirty="0"/>
              <a:t>needs standard care modified for age (wellness…)—to know what’s normal, what’s not, and what she can do..</a:t>
            </a:r>
          </a:p>
          <a:p>
            <a:pPr marL="176679" lvl="1" indent="-176679">
              <a:buFont typeface="Arial"/>
              <a:buChar char="•"/>
            </a:pPr>
            <a:r>
              <a:rPr lang="en-US" b="1" dirty="0" err="1"/>
              <a:t>Letitia</a:t>
            </a:r>
            <a:r>
              <a:rPr lang="en-US" b="1" dirty="0"/>
              <a:t> is vulnerable</a:t>
            </a:r>
            <a:r>
              <a:rPr lang="en-US" dirty="0"/>
              <a:t>- biologically older than Rose even though she’s only 78- she has </a:t>
            </a:r>
            <a:r>
              <a:rPr lang="en-US" b="1" dirty="0"/>
              <a:t>declining capacity, </a:t>
            </a:r>
            <a:r>
              <a:rPr lang="en-US" dirty="0"/>
              <a:t> having difficulty with her IADLs, she needs adapted and integrated care</a:t>
            </a:r>
          </a:p>
          <a:p>
            <a:pPr marL="176679" indent="-176679">
              <a:buFont typeface="Arial"/>
              <a:buChar char="•"/>
            </a:pPr>
            <a:r>
              <a:rPr lang="en-US" b="1" dirty="0"/>
              <a:t>Nancy is frail</a:t>
            </a:r>
            <a:r>
              <a:rPr lang="en-US" dirty="0"/>
              <a:t>-- </a:t>
            </a:r>
            <a:r>
              <a:rPr lang="en-US" b="1" dirty="0"/>
              <a:t>significant loss of capacity-  </a:t>
            </a:r>
            <a:r>
              <a:rPr lang="en-US" dirty="0"/>
              <a:t>cognitive and functional. As opposed to Rose, who is also 90, Nancy is extremely unlikely to make it to 100 (nor would she want to!)</a:t>
            </a:r>
          </a:p>
          <a:p>
            <a:endParaRPr lang="en-US" dirty="0"/>
          </a:p>
        </p:txBody>
      </p:sp>
      <p:sp>
        <p:nvSpPr>
          <p:cNvPr id="4" name="Slide Number Placeholder 3"/>
          <p:cNvSpPr>
            <a:spLocks noGrp="1"/>
          </p:cNvSpPr>
          <p:nvPr>
            <p:ph type="sldNum" sz="quarter" idx="10"/>
          </p:nvPr>
        </p:nvSpPr>
        <p:spPr/>
        <p:txBody>
          <a:bodyPr/>
          <a:lstStyle/>
          <a:p>
            <a:fld id="{E9148925-5FA0-4EF1-9D72-B1DAB15A09BE}" type="slidenum">
              <a:rPr lang="en-US" smtClean="0"/>
              <a:pPr/>
              <a:t>19</a:t>
            </a:fld>
            <a:endParaRPr lang="en-US"/>
          </a:p>
        </p:txBody>
      </p:sp>
    </p:spTree>
    <p:extLst>
      <p:ext uri="{BB962C8B-B14F-4D97-AF65-F5344CB8AC3E}">
        <p14:creationId xmlns:p14="http://schemas.microsoft.com/office/powerpoint/2010/main" val="1014996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r>
              <a:rPr lang="en-US" dirty="0"/>
              <a:t>Rose- actually this is NOT Rose– picture from the Internet, name I made up– but the stories are those of actual patients</a:t>
            </a:r>
          </a:p>
          <a:p>
            <a:pPr marL="0" lvl="2"/>
            <a:r>
              <a:rPr lang="en-US" dirty="0"/>
              <a:t>90 years old—great shape.</a:t>
            </a:r>
          </a:p>
          <a:p>
            <a:pPr marL="0" lvl="2"/>
            <a:endParaRPr lang="en-US" dirty="0"/>
          </a:p>
          <a:p>
            <a:pPr marL="0" lvl="2"/>
            <a:r>
              <a:rPr lang="en-US" dirty="0"/>
              <a:t>  Eight years ago when I became her doctor we decided to stop the statin she had been taking for years</a:t>
            </a:r>
            <a:r>
              <a:rPr lang="en-US" b="1" dirty="0"/>
              <a:t>.   After all, she had no risk factors for cardiovascular disease and the evidence about the benefits of statins for primary prevention was pretty unclear for those over age 80</a:t>
            </a:r>
            <a:r>
              <a:rPr lang="en-US" dirty="0"/>
              <a:t>. </a:t>
            </a:r>
          </a:p>
          <a:p>
            <a:pPr marL="0" lvl="2"/>
            <a:endParaRPr lang="en-US" dirty="0"/>
          </a:p>
          <a:p>
            <a:pPr marL="0" lvl="2"/>
            <a:r>
              <a:rPr lang="en-US" dirty="0"/>
              <a:t>Now she’s developed hypertension, and last week she came in to discuss the pros and cons of restarting the </a:t>
            </a:r>
            <a:r>
              <a:rPr lang="en-US" dirty="0" err="1"/>
              <a:t>statin</a:t>
            </a:r>
            <a:r>
              <a:rPr lang="en-US" dirty="0"/>
              <a:t>, and the role of her pain killers in increasing her blood pressure.  </a:t>
            </a:r>
          </a:p>
          <a:p>
            <a:pPr marL="0" lvl="2"/>
            <a:r>
              <a:rPr lang="en-US" dirty="0"/>
              <a:t>Using the tool that Amy Ehrlich will discuss today, </a:t>
            </a:r>
            <a:r>
              <a:rPr lang="en-US" dirty="0" err="1"/>
              <a:t>eprognosis</a:t>
            </a:r>
            <a:r>
              <a:rPr lang="en-US" dirty="0"/>
              <a:t>, it’s clear that, barring something totally unexpected, she still has many years ahead of her  (, she has a 60% chance of getting to celebrate her 100</a:t>
            </a:r>
            <a:r>
              <a:rPr lang="en-US" baseline="30000" dirty="0"/>
              <a:t>th</a:t>
            </a:r>
            <a:r>
              <a:rPr lang="en-US" dirty="0"/>
              <a:t> birthday!) </a:t>
            </a:r>
          </a:p>
          <a:p>
            <a:pPr marL="0" lvl="2"/>
            <a:endParaRPr lang="en-US" dirty="0"/>
          </a:p>
          <a:p>
            <a:pPr marL="0" lvl="2"/>
            <a:r>
              <a:rPr lang="en-US" dirty="0"/>
              <a:t> The conversation took some time, and in the end we decided to restart the statin because she really doesn’t want a heart attack or a stroke.  </a:t>
            </a:r>
          </a:p>
          <a:p>
            <a:endParaRPr lang="en-US" dirty="0"/>
          </a:p>
        </p:txBody>
      </p:sp>
      <p:sp>
        <p:nvSpPr>
          <p:cNvPr id="4" name="Slide Number Placeholder 3"/>
          <p:cNvSpPr>
            <a:spLocks noGrp="1"/>
          </p:cNvSpPr>
          <p:nvPr>
            <p:ph type="sldNum" sz="quarter" idx="10"/>
          </p:nvPr>
        </p:nvSpPr>
        <p:spPr/>
        <p:txBody>
          <a:bodyPr/>
          <a:lstStyle/>
          <a:p>
            <a:fld id="{E9148925-5FA0-4EF1-9D72-B1DAB15A09BE}" type="slidenum">
              <a:rPr lang="en-US" smtClean="0"/>
              <a:pPr/>
              <a:t>20</a:t>
            </a:fld>
            <a:endParaRPr lang="en-US"/>
          </a:p>
        </p:txBody>
      </p:sp>
    </p:spTree>
    <p:extLst>
      <p:ext uri="{BB962C8B-B14F-4D97-AF65-F5344CB8AC3E}">
        <p14:creationId xmlns:p14="http://schemas.microsoft.com/office/powerpoint/2010/main" val="221288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r>
              <a:rPr lang="en-US" dirty="0"/>
              <a:t>Letitia, a 78 year of with 40 years of insulin dependent diabetes, retinopathy and bronchiectasis, was recently diagnosed with RA with scleroderma and </a:t>
            </a:r>
            <a:r>
              <a:rPr lang="en-US" dirty="0" err="1"/>
              <a:t>Reynauds</a:t>
            </a:r>
            <a:r>
              <a:rPr lang="en-US" dirty="0"/>
              <a:t>, and is having pain and</a:t>
            </a:r>
          </a:p>
          <a:p>
            <a:pPr marL="0" lvl="2"/>
            <a:endParaRPr lang="en-US" dirty="0"/>
          </a:p>
          <a:p>
            <a:pPr marL="0" lvl="2"/>
            <a:r>
              <a:rPr lang="en-US" b="1" dirty="0"/>
              <a:t> difficulty using her hands for typing, cooking, and is, needless to say, very depressed and scared about all this. </a:t>
            </a:r>
          </a:p>
          <a:p>
            <a:endParaRPr lang="en-US" b="1" dirty="0"/>
          </a:p>
        </p:txBody>
      </p:sp>
      <p:sp>
        <p:nvSpPr>
          <p:cNvPr id="4" name="Slide Number Placeholder 3"/>
          <p:cNvSpPr>
            <a:spLocks noGrp="1"/>
          </p:cNvSpPr>
          <p:nvPr>
            <p:ph type="sldNum" sz="quarter" idx="10"/>
          </p:nvPr>
        </p:nvSpPr>
        <p:spPr/>
        <p:txBody>
          <a:bodyPr/>
          <a:lstStyle/>
          <a:p>
            <a:fld id="{E9148925-5FA0-4EF1-9D72-B1DAB15A09BE}" type="slidenum">
              <a:rPr lang="en-US" smtClean="0"/>
              <a:pPr/>
              <a:t>21</a:t>
            </a:fld>
            <a:endParaRPr lang="en-US"/>
          </a:p>
        </p:txBody>
      </p:sp>
    </p:spTree>
    <p:extLst>
      <p:ext uri="{BB962C8B-B14F-4D97-AF65-F5344CB8AC3E}">
        <p14:creationId xmlns:p14="http://schemas.microsoft.com/office/powerpoint/2010/main" val="3717889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r>
              <a:rPr lang="en-US" dirty="0"/>
              <a:t>Nancy, who has mild AD and COPD, just celebrated her 90</a:t>
            </a:r>
            <a:r>
              <a:rPr lang="en-US" baseline="30000" dirty="0"/>
              <a:t>th</a:t>
            </a:r>
            <a:r>
              <a:rPr lang="en-US" dirty="0"/>
              <a:t> birthday, and</a:t>
            </a:r>
          </a:p>
          <a:p>
            <a:pPr marL="0" lvl="2"/>
            <a:endParaRPr lang="en-US" dirty="0"/>
          </a:p>
          <a:p>
            <a:pPr marL="0" lvl="2"/>
            <a:r>
              <a:rPr lang="en-US" dirty="0"/>
              <a:t> She’s been extremely independent, has no relatives in town but a close network of friends and a very involved niece who lives in NH ….  </a:t>
            </a:r>
          </a:p>
          <a:p>
            <a:pPr marL="0" lvl="2"/>
            <a:endParaRPr lang="en-US" dirty="0"/>
          </a:p>
          <a:p>
            <a:pPr marL="0" lvl="2"/>
            <a:r>
              <a:rPr lang="en-US" dirty="0"/>
              <a:t> </a:t>
            </a:r>
            <a:r>
              <a:rPr lang="en-US" b="1" dirty="0"/>
              <a:t>Returned from a summer in Israel with an unanticipated 10 pounds weight loss and a new feeling of having no energy</a:t>
            </a:r>
          </a:p>
          <a:p>
            <a:pPr marL="0" lvl="2"/>
            <a:endParaRPr lang="en-US" b="1" dirty="0"/>
          </a:p>
          <a:p>
            <a:pPr marL="0" lvl="2"/>
            <a:r>
              <a:rPr lang="en-US" b="1" dirty="0"/>
              <a:t> She’s having difficulty much more difficulty walking, and is unsure which medications she’s taking.</a:t>
            </a:r>
          </a:p>
          <a:p>
            <a:pPr marL="0" lvl="2"/>
            <a:endParaRPr lang="en-US" b="1" dirty="0"/>
          </a:p>
          <a:p>
            <a:pPr marL="0" lvl="2"/>
            <a:r>
              <a:rPr lang="en-US" dirty="0"/>
              <a:t>At this point I thank my lucky stars that I don't live in the world of the 15 minute primary care visit!</a:t>
            </a:r>
          </a:p>
          <a:p>
            <a:pPr marL="0" lvl="2"/>
            <a:endParaRPr lang="en-US" b="1" dirty="0"/>
          </a:p>
          <a:p>
            <a:pPr marL="0" lvl="2"/>
            <a:endParaRPr lang="en-US" b="1" dirty="0"/>
          </a:p>
          <a:p>
            <a:endParaRPr lang="en-US" dirty="0"/>
          </a:p>
        </p:txBody>
      </p:sp>
      <p:sp>
        <p:nvSpPr>
          <p:cNvPr id="4" name="Slide Number Placeholder 3"/>
          <p:cNvSpPr>
            <a:spLocks noGrp="1"/>
          </p:cNvSpPr>
          <p:nvPr>
            <p:ph type="sldNum" sz="quarter" idx="10"/>
          </p:nvPr>
        </p:nvSpPr>
        <p:spPr/>
        <p:txBody>
          <a:bodyPr/>
          <a:lstStyle/>
          <a:p>
            <a:fld id="{E9148925-5FA0-4EF1-9D72-B1DAB15A09BE}" type="slidenum">
              <a:rPr lang="en-US" smtClean="0"/>
              <a:pPr/>
              <a:t>22</a:t>
            </a:fld>
            <a:endParaRPr lang="en-US"/>
          </a:p>
        </p:txBody>
      </p:sp>
    </p:spTree>
    <p:extLst>
      <p:ext uri="{BB962C8B-B14F-4D97-AF65-F5344CB8AC3E}">
        <p14:creationId xmlns:p14="http://schemas.microsoft.com/office/powerpoint/2010/main" val="2689732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	Older people differ far more from each other than younger people, and </a:t>
            </a:r>
            <a:r>
              <a:rPr lang="en-US" b="1" dirty="0"/>
              <a:t>individuals of the same age differ greatly in their physiologic and functional reserves and capacities, in how resilient and how vulnerable they are</a:t>
            </a:r>
            <a:r>
              <a:rPr lang="en-US" dirty="0"/>
              <a:t>.</a:t>
            </a:r>
          </a:p>
          <a:p>
            <a:pPr lvl="0"/>
            <a:r>
              <a:rPr lang="en-US" dirty="0"/>
              <a:t>	One size fits all care may work more for younger or middle aged people, but it definitely doesn’t work as you get older.  </a:t>
            </a:r>
          </a:p>
          <a:p>
            <a:pPr lvl="0"/>
            <a:r>
              <a:rPr lang="en-US" u="sng" dirty="0"/>
              <a:t>Major Take Home Point for today for anyone who cares for older adults:</a:t>
            </a:r>
          </a:p>
          <a:p>
            <a:pPr lvl="1"/>
            <a:r>
              <a:rPr lang="en-US" b="1" dirty="0"/>
              <a:t>Classify your patients as Fit, Frail or Vulnerable.  </a:t>
            </a:r>
          </a:p>
          <a:p>
            <a:pPr marL="176679" lvl="1" indent="-176679">
              <a:buFont typeface="Arial"/>
              <a:buChar char="•"/>
            </a:pPr>
            <a:r>
              <a:rPr lang="en-US" b="1" dirty="0"/>
              <a:t>Rose is Fit</a:t>
            </a:r>
            <a:r>
              <a:rPr lang="en-US" dirty="0"/>
              <a:t>- chronologically old (90).  </a:t>
            </a:r>
            <a:r>
              <a:rPr lang="en-US" b="1" dirty="0"/>
              <a:t>She </a:t>
            </a:r>
            <a:r>
              <a:rPr lang="en-US" dirty="0"/>
              <a:t>needs standard care modified for age (wellness…)—to know what’s normal, what’s not, and what she can do..</a:t>
            </a:r>
          </a:p>
          <a:p>
            <a:pPr marL="176679" lvl="1" indent="-176679">
              <a:buFont typeface="Arial"/>
              <a:buChar char="•"/>
            </a:pPr>
            <a:r>
              <a:rPr lang="en-US" b="1" dirty="0" err="1"/>
              <a:t>Letitia</a:t>
            </a:r>
            <a:r>
              <a:rPr lang="en-US" b="1" dirty="0"/>
              <a:t> is vulnerable</a:t>
            </a:r>
            <a:r>
              <a:rPr lang="en-US" dirty="0"/>
              <a:t>- biologically older than Rose even though she’s only 78- she has </a:t>
            </a:r>
            <a:r>
              <a:rPr lang="en-US" b="1" dirty="0"/>
              <a:t>declining capacity, </a:t>
            </a:r>
            <a:r>
              <a:rPr lang="en-US" dirty="0"/>
              <a:t> having difficulty with her IADLs, she needs adapted and integrated care</a:t>
            </a:r>
          </a:p>
          <a:p>
            <a:pPr marL="176679" indent="-176679">
              <a:buFont typeface="Arial"/>
              <a:buChar char="•"/>
            </a:pPr>
            <a:r>
              <a:rPr lang="en-US" b="1" dirty="0"/>
              <a:t>Nancy is frail</a:t>
            </a:r>
            <a:r>
              <a:rPr lang="en-US" dirty="0"/>
              <a:t>-- </a:t>
            </a:r>
            <a:r>
              <a:rPr lang="en-US" b="1" dirty="0"/>
              <a:t>significant loss of capacity-  </a:t>
            </a:r>
            <a:r>
              <a:rPr lang="en-US" dirty="0"/>
              <a:t>cognitive and functional. As opposed to Rose, who is also 90, Nancy is extremely unlikely to make it to 100 (nor would she want to!)</a:t>
            </a:r>
          </a:p>
          <a:p>
            <a:endParaRPr lang="en-US" dirty="0"/>
          </a:p>
        </p:txBody>
      </p:sp>
      <p:sp>
        <p:nvSpPr>
          <p:cNvPr id="4" name="Slide Number Placeholder 3"/>
          <p:cNvSpPr>
            <a:spLocks noGrp="1"/>
          </p:cNvSpPr>
          <p:nvPr>
            <p:ph type="sldNum" sz="quarter" idx="10"/>
          </p:nvPr>
        </p:nvSpPr>
        <p:spPr/>
        <p:txBody>
          <a:bodyPr/>
          <a:lstStyle/>
          <a:p>
            <a:fld id="{E9148925-5FA0-4EF1-9D72-B1DAB15A09BE}" type="slidenum">
              <a:rPr lang="en-US" smtClean="0"/>
              <a:pPr/>
              <a:t>23</a:t>
            </a:fld>
            <a:endParaRPr lang="en-US"/>
          </a:p>
        </p:txBody>
      </p:sp>
    </p:spTree>
    <p:extLst>
      <p:ext uri="{BB962C8B-B14F-4D97-AF65-F5344CB8AC3E}">
        <p14:creationId xmlns:p14="http://schemas.microsoft.com/office/powerpoint/2010/main" val="3537860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3175" y="4267200"/>
            <a:ext cx="9140825" cy="2590800"/>
            <a:chOff x="2" y="2688"/>
            <a:chExt cx="5758" cy="1632"/>
          </a:xfrm>
        </p:grpSpPr>
        <p:sp>
          <p:nvSpPr>
            <p:cNvPr id="5" name="Freeform 1027"/>
            <p:cNvSpPr>
              <a:spLocks/>
            </p:cNvSpPr>
            <p:nvPr/>
          </p:nvSpPr>
          <p:spPr bwMode="hidden">
            <a:xfrm>
              <a:off x="2" y="2688"/>
              <a:ext cx="5758" cy="1632"/>
            </a:xfrm>
            <a:custGeom>
              <a:avLst/>
              <a:gdLst>
                <a:gd name="T0" fmla="*/ 5884 w 5740"/>
                <a:gd name="T1" fmla="*/ 2 h 4316"/>
                <a:gd name="T2" fmla="*/ 0 w 5740"/>
                <a:gd name="T3" fmla="*/ 2 h 4316"/>
                <a:gd name="T4" fmla="*/ 0 w 5740"/>
                <a:gd name="T5" fmla="*/ 0 h 4316"/>
                <a:gd name="T6" fmla="*/ 5884 w 5740"/>
                <a:gd name="T7" fmla="*/ 0 h 4316"/>
                <a:gd name="T8" fmla="*/ 5884 w 5740"/>
                <a:gd name="T9" fmla="*/ 2 h 4316"/>
                <a:gd name="T10" fmla="*/ 5884 w 5740"/>
                <a:gd name="T11" fmla="*/ 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ea typeface="ＭＳ Ｐゴシック" pitchFamily="1" charset="-128"/>
                <a:cs typeface="+mn-cs"/>
              </a:endParaRPr>
            </a:p>
          </p:txBody>
        </p:sp>
        <p:grpSp>
          <p:nvGrpSpPr>
            <p:cNvPr id="6" name="Group 1028"/>
            <p:cNvGrpSpPr>
              <a:grpSpLocks/>
            </p:cNvGrpSpPr>
            <p:nvPr userDrawn="1"/>
          </p:nvGrpSpPr>
          <p:grpSpPr bwMode="auto">
            <a:xfrm>
              <a:off x="3528" y="3715"/>
              <a:ext cx="792" cy="521"/>
              <a:chOff x="3527" y="3715"/>
              <a:chExt cx="792" cy="521"/>
            </a:xfrm>
          </p:grpSpPr>
          <p:sp>
            <p:nvSpPr>
              <p:cNvPr id="57" name="Oval 1029"/>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a:latin typeface="Arial" charset="0"/>
                  <a:ea typeface="+mn-ea"/>
                  <a:cs typeface="+mn-cs"/>
                </a:endParaRPr>
              </a:p>
            </p:txBody>
          </p:sp>
          <p:sp>
            <p:nvSpPr>
              <p:cNvPr id="58" name="Oval 1030"/>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59" name="Oval 1031"/>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60" name="Oval 1032"/>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61" name="Oval 1033"/>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62" name="Freeform 1034"/>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63" name="Freeform 1035"/>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64" name="Freeform 1036"/>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65" name="Freeform 1037"/>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0" hangingPunct="0">
                  <a:defRPr/>
                </a:pPr>
                <a:endParaRPr lang="en-US">
                  <a:latin typeface="Arial" charset="0"/>
                  <a:ea typeface="+mn-ea"/>
                  <a:cs typeface="+mn-cs"/>
                </a:endParaRPr>
              </a:p>
            </p:txBody>
          </p:sp>
          <p:sp>
            <p:nvSpPr>
              <p:cNvPr id="66" name="Freeform 1038"/>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0" hangingPunct="0">
                  <a:defRPr/>
                </a:pPr>
                <a:endParaRPr lang="en-US">
                  <a:latin typeface="Arial" charset="0"/>
                  <a:ea typeface="+mn-ea"/>
                  <a:cs typeface="+mn-cs"/>
                </a:endParaRPr>
              </a:p>
            </p:txBody>
          </p:sp>
          <p:sp>
            <p:nvSpPr>
              <p:cNvPr id="67" name="Oval 1039"/>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a typeface="+mn-ea"/>
                  <a:cs typeface="+mn-cs"/>
                </a:endParaRPr>
              </a:p>
            </p:txBody>
          </p:sp>
        </p:grpSp>
        <p:grpSp>
          <p:nvGrpSpPr>
            <p:cNvPr id="7" name="Group 1040"/>
            <p:cNvGrpSpPr>
              <a:grpSpLocks/>
            </p:cNvGrpSpPr>
            <p:nvPr userDrawn="1"/>
          </p:nvGrpSpPr>
          <p:grpSpPr bwMode="auto">
            <a:xfrm>
              <a:off x="1776" y="3631"/>
              <a:ext cx="1626" cy="683"/>
              <a:chOff x="1776" y="3631"/>
              <a:chExt cx="1626" cy="683"/>
            </a:xfrm>
          </p:grpSpPr>
          <p:sp>
            <p:nvSpPr>
              <p:cNvPr id="39" name="Oval 1041"/>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40" name="Oval 1042"/>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41" name="Oval 1043"/>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42" name="Oval 1044"/>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43" name="Oval 1045"/>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44" name="Oval 1046"/>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45" name="Oval 1047"/>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46" name="Oval 1048"/>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47" name="Freeform 1049"/>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48" name="Freeform 1050"/>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49" name="Freeform 1051"/>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0" hangingPunct="0">
                  <a:defRPr/>
                </a:pPr>
                <a:endParaRPr lang="en-US">
                  <a:latin typeface="Arial" charset="0"/>
                  <a:ea typeface="+mn-ea"/>
                  <a:cs typeface="+mn-cs"/>
                </a:endParaRPr>
              </a:p>
            </p:txBody>
          </p:sp>
          <p:sp>
            <p:nvSpPr>
              <p:cNvPr id="50" name="Freeform 1052"/>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51" name="Freeform 1053"/>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52" name="Freeform 1054"/>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53" name="Freeform 1055"/>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54" name="Freeform 1056"/>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55" name="Freeform 1057"/>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56" name="Freeform 1058"/>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grpSp>
        <p:grpSp>
          <p:nvGrpSpPr>
            <p:cNvPr id="8" name="Group 1059"/>
            <p:cNvGrpSpPr>
              <a:grpSpLocks/>
            </p:cNvGrpSpPr>
            <p:nvPr userDrawn="1"/>
          </p:nvGrpSpPr>
          <p:grpSpPr bwMode="auto">
            <a:xfrm>
              <a:off x="4128" y="3360"/>
              <a:ext cx="1351" cy="821"/>
              <a:chOff x="4128" y="3360"/>
              <a:chExt cx="1351" cy="821"/>
            </a:xfrm>
          </p:grpSpPr>
          <p:sp>
            <p:nvSpPr>
              <p:cNvPr id="22" name="Freeform 1060"/>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23" name="Freeform 1061"/>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24" name="Freeform 1062"/>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25" name="Freeform 1063"/>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26" name="Freeform 1064"/>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27" name="Freeform 1065"/>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28" name="Freeform 1066"/>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29" name="Freeform 1067"/>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30" name="Freeform 1068"/>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0" hangingPunct="0">
                  <a:defRPr/>
                </a:pPr>
                <a:endParaRPr lang="en-US">
                  <a:latin typeface="Arial" charset="0"/>
                  <a:ea typeface="+mn-ea"/>
                  <a:cs typeface="+mn-cs"/>
                </a:endParaRPr>
              </a:p>
            </p:txBody>
          </p:sp>
          <p:sp>
            <p:nvSpPr>
              <p:cNvPr id="31" name="Freeform 1069"/>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32" name="Freeform 1070"/>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33" name="Oval 1071"/>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34" name="Oval 1072"/>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35" name="Oval 1073"/>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36" name="Oval 1074"/>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37" name="Oval 1075"/>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38" name="Oval 1076"/>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a typeface="+mn-ea"/>
                  <a:cs typeface="+mn-cs"/>
                </a:endParaRPr>
              </a:p>
            </p:txBody>
          </p:sp>
        </p:grpSp>
        <p:grpSp>
          <p:nvGrpSpPr>
            <p:cNvPr id="9" name="Group 1077"/>
            <p:cNvGrpSpPr>
              <a:grpSpLocks/>
            </p:cNvGrpSpPr>
            <p:nvPr userDrawn="1"/>
          </p:nvGrpSpPr>
          <p:grpSpPr bwMode="auto">
            <a:xfrm>
              <a:off x="5280" y="3024"/>
              <a:ext cx="425" cy="258"/>
              <a:chOff x="5280" y="3024"/>
              <a:chExt cx="425" cy="258"/>
            </a:xfrm>
          </p:grpSpPr>
          <p:sp>
            <p:nvSpPr>
              <p:cNvPr id="10" name="Freeform 1078"/>
              <p:cNvSpPr>
                <a:spLocks/>
              </p:cNvSpPr>
              <p:nvPr/>
            </p:nvSpPr>
            <p:spPr bwMode="hidden">
              <a:xfrm>
                <a:off x="5280" y="3186"/>
                <a:ext cx="383" cy="96"/>
              </a:xfrm>
              <a:custGeom>
                <a:avLst/>
                <a:gdLst>
                  <a:gd name="T0" fmla="*/ 217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7 w 382"/>
                  <a:gd name="T19" fmla="*/ 96 h 96"/>
                  <a:gd name="T20" fmla="*/ 271 w 382"/>
                  <a:gd name="T21" fmla="*/ 90 h 96"/>
                  <a:gd name="T22" fmla="*/ 319 w 382"/>
                  <a:gd name="T23" fmla="*/ 84 h 96"/>
                  <a:gd name="T24" fmla="*/ 360 w 382"/>
                  <a:gd name="T25" fmla="*/ 66 h 96"/>
                  <a:gd name="T26" fmla="*/ 390 w 382"/>
                  <a:gd name="T27" fmla="*/ 42 h 96"/>
                  <a:gd name="T28" fmla="*/ 384 w 382"/>
                  <a:gd name="T29" fmla="*/ 42 h 96"/>
                  <a:gd name="T30" fmla="*/ 354 w 382"/>
                  <a:gd name="T31" fmla="*/ 66 h 96"/>
                  <a:gd name="T32" fmla="*/ 313 w 382"/>
                  <a:gd name="T33" fmla="*/ 78 h 96"/>
                  <a:gd name="T34" fmla="*/ 271 w 382"/>
                  <a:gd name="T35" fmla="*/ 90 h 96"/>
                  <a:gd name="T36" fmla="*/ 217 w 382"/>
                  <a:gd name="T37" fmla="*/ 96 h 96"/>
                  <a:gd name="T38" fmla="*/ 217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ea typeface="ＭＳ Ｐゴシック" pitchFamily="1" charset="-128"/>
                  <a:cs typeface="+mn-cs"/>
                </a:endParaRPr>
              </a:p>
            </p:txBody>
          </p:sp>
          <p:sp>
            <p:nvSpPr>
              <p:cNvPr id="11" name="Freeform 1079"/>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ea typeface="ＭＳ Ｐゴシック" pitchFamily="1" charset="-128"/>
                  <a:cs typeface="+mn-cs"/>
                </a:endParaRPr>
              </a:p>
            </p:txBody>
          </p:sp>
          <p:sp>
            <p:nvSpPr>
              <p:cNvPr id="12" name="Freeform 1080"/>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ea typeface="ＭＳ Ｐゴシック" pitchFamily="1" charset="-128"/>
                  <a:cs typeface="+mn-cs"/>
                </a:endParaRPr>
              </a:p>
            </p:txBody>
          </p:sp>
          <p:sp>
            <p:nvSpPr>
              <p:cNvPr id="13" name="Freeform 1081"/>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ea typeface="ＭＳ Ｐゴシック" pitchFamily="1" charset="-128"/>
                  <a:cs typeface="+mn-cs"/>
                </a:endParaRPr>
              </a:p>
            </p:txBody>
          </p:sp>
          <p:sp>
            <p:nvSpPr>
              <p:cNvPr id="14" name="Freeform 1082"/>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ea typeface="ＭＳ Ｐゴシック" pitchFamily="1" charset="-128"/>
                  <a:cs typeface="+mn-cs"/>
                </a:endParaRPr>
              </a:p>
            </p:txBody>
          </p:sp>
          <p:sp>
            <p:nvSpPr>
              <p:cNvPr id="15" name="Freeform 1083"/>
              <p:cNvSpPr>
                <a:spLocks/>
              </p:cNvSpPr>
              <p:nvPr/>
            </p:nvSpPr>
            <p:spPr bwMode="hidden">
              <a:xfrm>
                <a:off x="5489" y="3042"/>
                <a:ext cx="186" cy="210"/>
              </a:xfrm>
              <a:custGeom>
                <a:avLst/>
                <a:gdLst>
                  <a:gd name="T0" fmla="*/ 0 w 185"/>
                  <a:gd name="T1" fmla="*/ 6 h 210"/>
                  <a:gd name="T2" fmla="*/ 66 w 185"/>
                  <a:gd name="T3" fmla="*/ 12 h 210"/>
                  <a:gd name="T4" fmla="*/ 127 w 185"/>
                  <a:gd name="T5" fmla="*/ 36 h 210"/>
                  <a:gd name="T6" fmla="*/ 163 w 185"/>
                  <a:gd name="T7" fmla="*/ 72 h 210"/>
                  <a:gd name="T8" fmla="*/ 169 w 185"/>
                  <a:gd name="T9" fmla="*/ 90 h 210"/>
                  <a:gd name="T10" fmla="*/ 175 w 185"/>
                  <a:gd name="T11" fmla="*/ 114 h 210"/>
                  <a:gd name="T12" fmla="*/ 169 w 185"/>
                  <a:gd name="T13" fmla="*/ 138 h 210"/>
                  <a:gd name="T14" fmla="*/ 157 w 185"/>
                  <a:gd name="T15" fmla="*/ 162 h 210"/>
                  <a:gd name="T16" fmla="*/ 127 w 185"/>
                  <a:gd name="T17" fmla="*/ 180 h 210"/>
                  <a:gd name="T18" fmla="*/ 90 w 185"/>
                  <a:gd name="T19" fmla="*/ 198 h 210"/>
                  <a:gd name="T20" fmla="*/ 104 w 185"/>
                  <a:gd name="T21" fmla="*/ 210 h 210"/>
                  <a:gd name="T22" fmla="*/ 139 w 185"/>
                  <a:gd name="T23" fmla="*/ 192 h 210"/>
                  <a:gd name="T24" fmla="*/ 169 w 185"/>
                  <a:gd name="T25" fmla="*/ 168 h 210"/>
                  <a:gd name="T26" fmla="*/ 187 w 185"/>
                  <a:gd name="T27" fmla="*/ 144 h 210"/>
                  <a:gd name="T28" fmla="*/ 193 w 185"/>
                  <a:gd name="T29" fmla="*/ 114 h 210"/>
                  <a:gd name="T30" fmla="*/ 187 w 185"/>
                  <a:gd name="T31" fmla="*/ 90 h 210"/>
                  <a:gd name="T32" fmla="*/ 181 w 185"/>
                  <a:gd name="T33" fmla="*/ 66 h 210"/>
                  <a:gd name="T34" fmla="*/ 163 w 185"/>
                  <a:gd name="T35" fmla="*/ 48 h 210"/>
                  <a:gd name="T36" fmla="*/ 139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ea typeface="ＭＳ Ｐゴシック" pitchFamily="1" charset="-128"/>
                  <a:cs typeface="+mn-cs"/>
                </a:endParaRPr>
              </a:p>
            </p:txBody>
          </p:sp>
          <p:sp>
            <p:nvSpPr>
              <p:cNvPr id="16" name="Freeform 1084"/>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ea typeface="ＭＳ Ｐゴシック" pitchFamily="1" charset="-128"/>
                  <a:cs typeface="+mn-cs"/>
                </a:endParaRPr>
              </a:p>
            </p:txBody>
          </p:sp>
          <p:grpSp>
            <p:nvGrpSpPr>
              <p:cNvPr id="17" name="Group 1085"/>
              <p:cNvGrpSpPr>
                <a:grpSpLocks/>
              </p:cNvGrpSpPr>
              <p:nvPr/>
            </p:nvGrpSpPr>
            <p:grpSpPr bwMode="auto">
              <a:xfrm>
                <a:off x="5381" y="3085"/>
                <a:ext cx="227" cy="132"/>
                <a:chOff x="5381" y="3085"/>
                <a:chExt cx="227" cy="132"/>
              </a:xfrm>
            </p:grpSpPr>
            <p:sp>
              <p:nvSpPr>
                <p:cNvPr id="18" name="Oval 1086"/>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ea typeface="ＭＳ Ｐゴシック" pitchFamily="1" charset="-128"/>
                    <a:cs typeface="+mn-cs"/>
                  </a:endParaRPr>
                </a:p>
              </p:txBody>
            </p:sp>
            <p:sp>
              <p:nvSpPr>
                <p:cNvPr id="19" name="Oval 1087"/>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ea typeface="ＭＳ Ｐゴシック" pitchFamily="1" charset="-128"/>
                    <a:cs typeface="+mn-cs"/>
                  </a:endParaRPr>
                </a:p>
              </p:txBody>
            </p:sp>
            <p:sp>
              <p:nvSpPr>
                <p:cNvPr id="20" name="Oval 1088"/>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ea typeface="ＭＳ Ｐゴシック" pitchFamily="1" charset="-128"/>
                    <a:cs typeface="+mn-cs"/>
                  </a:endParaRPr>
                </a:p>
              </p:txBody>
            </p:sp>
            <p:sp>
              <p:nvSpPr>
                <p:cNvPr id="21" name="Oval 1089"/>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ea typeface="ＭＳ Ｐゴシック" pitchFamily="1" charset="-128"/>
                    <a:cs typeface="+mn-cs"/>
                  </a:endParaRPr>
                </a:p>
              </p:txBody>
            </p:sp>
          </p:grpSp>
        </p:grpSp>
      </p:grpSp>
      <p:sp>
        <p:nvSpPr>
          <p:cNvPr id="22594" name="Rectangle 1090"/>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22595" name="Rectangle 109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8" name="Rectangle 1092"/>
          <p:cNvSpPr>
            <a:spLocks noGrp="1" noChangeArrowheads="1"/>
          </p:cNvSpPr>
          <p:nvPr>
            <p:ph type="dt" sz="quarter" idx="10"/>
          </p:nvPr>
        </p:nvSpPr>
        <p:spPr>
          <a:xfrm>
            <a:off x="457200" y="6248400"/>
            <a:ext cx="2133600" cy="457200"/>
          </a:xfrm>
        </p:spPr>
        <p:txBody>
          <a:bodyPr/>
          <a:lstStyle>
            <a:lvl1pPr>
              <a:defRPr/>
            </a:lvl1pPr>
          </a:lstStyle>
          <a:p>
            <a:pPr>
              <a:defRPr/>
            </a:pPr>
            <a:endParaRPr lang="en-US"/>
          </a:p>
        </p:txBody>
      </p:sp>
      <p:sp>
        <p:nvSpPr>
          <p:cNvPr id="69" name="Rectangle 1093"/>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0" name="Rectangle 1094"/>
          <p:cNvSpPr>
            <a:spLocks noGrp="1" noChangeArrowheads="1"/>
          </p:cNvSpPr>
          <p:nvPr>
            <p:ph type="sldNum" sz="quarter" idx="12"/>
          </p:nvPr>
        </p:nvSpPr>
        <p:spPr>
          <a:xfrm>
            <a:off x="6553200" y="6248400"/>
            <a:ext cx="2133600" cy="457200"/>
          </a:xfrm>
        </p:spPr>
        <p:txBody>
          <a:bodyPr/>
          <a:lstStyle>
            <a:lvl1pPr>
              <a:defRPr/>
            </a:lvl1pPr>
          </a:lstStyle>
          <a:p>
            <a:pPr>
              <a:defRPr/>
            </a:pPr>
            <a:fld id="{10244825-75B7-4682-82CC-07414A42761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89F9A6B5-8E2C-4AB8-9A88-C65F1C3632D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214C9618-022C-40D8-98E6-835D50000E6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4A5826A4-329C-4178-8D1A-6A223521280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26B8B636-9E4A-446E-9ED0-93DA723915C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280CD53E-B933-4C61-9B11-9DC363D5878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758AA4ED-471A-4BF1-B207-1ADCBB558FE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9"/>
          <p:cNvSpPr>
            <a:spLocks noGrp="1" noChangeArrowheads="1"/>
          </p:cNvSpPr>
          <p:nvPr>
            <p:ph type="dt" sz="half" idx="10"/>
          </p:nvPr>
        </p:nvSpPr>
        <p:spPr>
          <a:ln/>
        </p:spPr>
        <p:txBody>
          <a:bodyPr/>
          <a:lstStyle>
            <a:lvl1pPr>
              <a:defRPr/>
            </a:lvl1pPr>
          </a:lstStyle>
          <a:p>
            <a:pPr>
              <a:defRPr/>
            </a:pP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E02E78E3-CF76-49AA-B0D1-4FD732B8F51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9"/>
          <p:cNvSpPr>
            <a:spLocks noGrp="1" noChangeArrowheads="1"/>
          </p:cNvSpPr>
          <p:nvPr>
            <p:ph type="dt" sz="half" idx="10"/>
          </p:nvPr>
        </p:nvSpPr>
        <p:spPr>
          <a:ln/>
        </p:spPr>
        <p:txBody>
          <a:bodyPr/>
          <a:lstStyle>
            <a:lvl1pPr>
              <a:defRPr/>
            </a:lvl1pPr>
          </a:lstStyle>
          <a:p>
            <a:pPr>
              <a:defRPr/>
            </a:pPr>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6D8A0BA5-B5FB-4044-9BD3-0EF5A893B0A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p>
        </p:txBody>
      </p:sp>
      <p:sp>
        <p:nvSpPr>
          <p:cNvPr id="4" name="Rectangle 71"/>
          <p:cNvSpPr>
            <a:spLocks noGrp="1" noChangeArrowheads="1"/>
          </p:cNvSpPr>
          <p:nvPr>
            <p:ph type="sldNum" sz="quarter" idx="12"/>
          </p:nvPr>
        </p:nvSpPr>
        <p:spPr>
          <a:ln/>
        </p:spPr>
        <p:txBody>
          <a:bodyPr/>
          <a:lstStyle>
            <a:lvl1pPr>
              <a:defRPr/>
            </a:lvl1pPr>
          </a:lstStyle>
          <a:p>
            <a:pPr>
              <a:defRPr/>
            </a:pPr>
            <a:fld id="{C0D218C7-12FA-43A4-A66A-A5148B5347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33AD4AA0-7D93-4C17-A798-976C4087CE6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001C39A0-9E69-4D00-BBEA-37891D19D2B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eaLnBrk="0" hangingPunct="0">
              <a:defRPr/>
            </a:pPr>
            <a:endParaRPr lang="en-US">
              <a:latin typeface="Arial" charset="0"/>
              <a:ea typeface="+mn-ea"/>
              <a:cs typeface="+mn-cs"/>
            </a:endParaRPr>
          </a:p>
        </p:txBody>
      </p:sp>
      <p:grpSp>
        <p:nvGrpSpPr>
          <p:cNvPr id="3075" name="Group 3"/>
          <p:cNvGrpSpPr>
            <a:grpSpLocks/>
          </p:cNvGrpSpPr>
          <p:nvPr/>
        </p:nvGrpSpPr>
        <p:grpSpPr bwMode="auto">
          <a:xfrm>
            <a:off x="3175" y="4267200"/>
            <a:ext cx="9140825" cy="2590800"/>
            <a:chOff x="2" y="2688"/>
            <a:chExt cx="5758" cy="1632"/>
          </a:xfrm>
        </p:grpSpPr>
        <p:sp>
          <p:nvSpPr>
            <p:cNvPr id="1033" name="Freeform 4"/>
            <p:cNvSpPr>
              <a:spLocks/>
            </p:cNvSpPr>
            <p:nvPr/>
          </p:nvSpPr>
          <p:spPr bwMode="hidden">
            <a:xfrm>
              <a:off x="2" y="2688"/>
              <a:ext cx="5758" cy="1632"/>
            </a:xfrm>
            <a:custGeom>
              <a:avLst/>
              <a:gdLst>
                <a:gd name="T0" fmla="*/ 5884 w 5740"/>
                <a:gd name="T1" fmla="*/ 2 h 4316"/>
                <a:gd name="T2" fmla="*/ 0 w 5740"/>
                <a:gd name="T3" fmla="*/ 2 h 4316"/>
                <a:gd name="T4" fmla="*/ 0 w 5740"/>
                <a:gd name="T5" fmla="*/ 0 h 4316"/>
                <a:gd name="T6" fmla="*/ 5884 w 5740"/>
                <a:gd name="T7" fmla="*/ 0 h 4316"/>
                <a:gd name="T8" fmla="*/ 5884 w 5740"/>
                <a:gd name="T9" fmla="*/ 2 h 4316"/>
                <a:gd name="T10" fmla="*/ 5884 w 5740"/>
                <a:gd name="T11" fmla="*/ 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ea typeface="ＭＳ Ｐゴシック" pitchFamily="1" charset="-128"/>
                <a:cs typeface="+mn-cs"/>
              </a:endParaRPr>
            </a:p>
          </p:txBody>
        </p:sp>
        <p:grpSp>
          <p:nvGrpSpPr>
            <p:cNvPr id="3082" name="Group 5"/>
            <p:cNvGrpSpPr>
              <a:grpSpLocks/>
            </p:cNvGrpSpPr>
            <p:nvPr userDrawn="1"/>
          </p:nvGrpSpPr>
          <p:grpSpPr bwMode="auto">
            <a:xfrm>
              <a:off x="3528" y="3715"/>
              <a:ext cx="792" cy="521"/>
              <a:chOff x="3527" y="3715"/>
              <a:chExt cx="792" cy="521"/>
            </a:xfrm>
          </p:grpSpPr>
          <p:sp>
            <p:nvSpPr>
              <p:cNvPr id="21510"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a:latin typeface="Arial" charset="0"/>
                  <a:ea typeface="+mn-ea"/>
                  <a:cs typeface="+mn-cs"/>
                </a:endParaRPr>
              </a:p>
            </p:txBody>
          </p:sp>
          <p:sp>
            <p:nvSpPr>
              <p:cNvPr id="21511"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21512"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21513"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21514"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21515"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21516"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21517"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21518"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0" hangingPunct="0">
                  <a:defRPr/>
                </a:pPr>
                <a:endParaRPr lang="en-US">
                  <a:latin typeface="Arial" charset="0"/>
                  <a:ea typeface="+mn-ea"/>
                  <a:cs typeface="+mn-cs"/>
                </a:endParaRPr>
              </a:p>
            </p:txBody>
          </p:sp>
          <p:sp>
            <p:nvSpPr>
              <p:cNvPr id="21519"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0" hangingPunct="0">
                  <a:defRPr/>
                </a:pPr>
                <a:endParaRPr lang="en-US">
                  <a:latin typeface="Arial" charset="0"/>
                  <a:ea typeface="+mn-ea"/>
                  <a:cs typeface="+mn-cs"/>
                </a:endParaRPr>
              </a:p>
            </p:txBody>
          </p:sp>
          <p:sp>
            <p:nvSpPr>
              <p:cNvPr id="21520"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a typeface="+mn-ea"/>
                  <a:cs typeface="+mn-cs"/>
                </a:endParaRPr>
              </a:p>
            </p:txBody>
          </p:sp>
        </p:grpSp>
        <p:grpSp>
          <p:nvGrpSpPr>
            <p:cNvPr id="3083" name="Group 17"/>
            <p:cNvGrpSpPr>
              <a:grpSpLocks/>
            </p:cNvGrpSpPr>
            <p:nvPr userDrawn="1"/>
          </p:nvGrpSpPr>
          <p:grpSpPr bwMode="auto">
            <a:xfrm>
              <a:off x="1776" y="3631"/>
              <a:ext cx="1626" cy="683"/>
              <a:chOff x="1776" y="3631"/>
              <a:chExt cx="1626" cy="683"/>
            </a:xfrm>
          </p:grpSpPr>
          <p:sp>
            <p:nvSpPr>
              <p:cNvPr id="21522"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21523"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21524"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21525"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21526"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21527"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21528"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21529"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21530"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21531"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21532"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0" hangingPunct="0">
                  <a:defRPr/>
                </a:pPr>
                <a:endParaRPr lang="en-US">
                  <a:latin typeface="Arial" charset="0"/>
                  <a:ea typeface="+mn-ea"/>
                  <a:cs typeface="+mn-cs"/>
                </a:endParaRPr>
              </a:p>
            </p:txBody>
          </p:sp>
          <p:sp>
            <p:nvSpPr>
              <p:cNvPr id="21533"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1079"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1080"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21536"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21537"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21538"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1084"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grpSp>
        <p:grpSp>
          <p:nvGrpSpPr>
            <p:cNvPr id="3084" name="Group 36"/>
            <p:cNvGrpSpPr>
              <a:grpSpLocks/>
            </p:cNvGrpSpPr>
            <p:nvPr userDrawn="1"/>
          </p:nvGrpSpPr>
          <p:grpSpPr bwMode="auto">
            <a:xfrm>
              <a:off x="4128" y="3360"/>
              <a:ext cx="1351" cy="821"/>
              <a:chOff x="4128" y="3360"/>
              <a:chExt cx="1351" cy="821"/>
            </a:xfrm>
          </p:grpSpPr>
          <p:sp>
            <p:nvSpPr>
              <p:cNvPr id="21541"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21542"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21543"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21544"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21545"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21546"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21547"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1057"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w="9525">
                <a:noFill/>
                <a:round/>
                <a:headEnd/>
                <a:tailEnd/>
              </a:ln>
            </p:spPr>
            <p:txBody>
              <a:bodyPr/>
              <a:lstStyle/>
              <a:p>
                <a:pPr>
                  <a:defRPr/>
                </a:pPr>
                <a:endParaRPr lang="en-US">
                  <a:ea typeface="ＭＳ Ｐゴシック" pitchFamily="1" charset="-128"/>
                  <a:cs typeface="+mn-cs"/>
                </a:endParaRPr>
              </a:p>
            </p:txBody>
          </p:sp>
          <p:sp>
            <p:nvSpPr>
              <p:cNvPr id="21549"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0" hangingPunct="0">
                  <a:defRPr/>
                </a:pPr>
                <a:endParaRPr lang="en-US">
                  <a:latin typeface="Arial" charset="0"/>
                  <a:ea typeface="+mn-ea"/>
                  <a:cs typeface="+mn-cs"/>
                </a:endParaRPr>
              </a:p>
            </p:txBody>
          </p:sp>
          <p:sp>
            <p:nvSpPr>
              <p:cNvPr id="21550"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21551"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a typeface="+mn-ea"/>
                  <a:cs typeface="+mn-cs"/>
                </a:endParaRPr>
              </a:p>
            </p:txBody>
          </p:sp>
          <p:sp>
            <p:nvSpPr>
              <p:cNvPr id="21552"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21553"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21554"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21555"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21556"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latin typeface="Arial" charset="0"/>
                  <a:ea typeface="+mn-ea"/>
                  <a:cs typeface="+mn-cs"/>
                </a:endParaRPr>
              </a:p>
            </p:txBody>
          </p:sp>
          <p:sp>
            <p:nvSpPr>
              <p:cNvPr id="21557"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a typeface="+mn-ea"/>
                  <a:cs typeface="+mn-cs"/>
                </a:endParaRPr>
              </a:p>
            </p:txBody>
          </p:sp>
        </p:grpSp>
        <p:grpSp>
          <p:nvGrpSpPr>
            <p:cNvPr id="3085" name="Group 54"/>
            <p:cNvGrpSpPr>
              <a:grpSpLocks/>
            </p:cNvGrpSpPr>
            <p:nvPr userDrawn="1"/>
          </p:nvGrpSpPr>
          <p:grpSpPr bwMode="auto">
            <a:xfrm>
              <a:off x="5280" y="3024"/>
              <a:ext cx="425" cy="258"/>
              <a:chOff x="5280" y="3024"/>
              <a:chExt cx="425" cy="258"/>
            </a:xfrm>
          </p:grpSpPr>
          <p:sp>
            <p:nvSpPr>
              <p:cNvPr id="1038" name="Freeform 55"/>
              <p:cNvSpPr>
                <a:spLocks/>
              </p:cNvSpPr>
              <p:nvPr/>
            </p:nvSpPr>
            <p:spPr bwMode="hidden">
              <a:xfrm>
                <a:off x="5280" y="3186"/>
                <a:ext cx="383" cy="96"/>
              </a:xfrm>
              <a:custGeom>
                <a:avLst/>
                <a:gdLst>
                  <a:gd name="T0" fmla="*/ 217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7 w 382"/>
                  <a:gd name="T19" fmla="*/ 96 h 96"/>
                  <a:gd name="T20" fmla="*/ 271 w 382"/>
                  <a:gd name="T21" fmla="*/ 90 h 96"/>
                  <a:gd name="T22" fmla="*/ 319 w 382"/>
                  <a:gd name="T23" fmla="*/ 84 h 96"/>
                  <a:gd name="T24" fmla="*/ 360 w 382"/>
                  <a:gd name="T25" fmla="*/ 66 h 96"/>
                  <a:gd name="T26" fmla="*/ 390 w 382"/>
                  <a:gd name="T27" fmla="*/ 42 h 96"/>
                  <a:gd name="T28" fmla="*/ 384 w 382"/>
                  <a:gd name="T29" fmla="*/ 42 h 96"/>
                  <a:gd name="T30" fmla="*/ 354 w 382"/>
                  <a:gd name="T31" fmla="*/ 66 h 96"/>
                  <a:gd name="T32" fmla="*/ 313 w 382"/>
                  <a:gd name="T33" fmla="*/ 78 h 96"/>
                  <a:gd name="T34" fmla="*/ 271 w 382"/>
                  <a:gd name="T35" fmla="*/ 90 h 96"/>
                  <a:gd name="T36" fmla="*/ 217 w 382"/>
                  <a:gd name="T37" fmla="*/ 96 h 96"/>
                  <a:gd name="T38" fmla="*/ 217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ea typeface="ＭＳ Ｐゴシック" pitchFamily="1" charset="-128"/>
                  <a:cs typeface="+mn-cs"/>
                </a:endParaRPr>
              </a:p>
            </p:txBody>
          </p:sp>
          <p:sp>
            <p:nvSpPr>
              <p:cNvPr id="1039"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ea typeface="ＭＳ Ｐゴシック" pitchFamily="1" charset="-128"/>
                  <a:cs typeface="+mn-cs"/>
                </a:endParaRPr>
              </a:p>
            </p:txBody>
          </p:sp>
          <p:sp>
            <p:nvSpPr>
              <p:cNvPr id="1040"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ea typeface="ＭＳ Ｐゴシック" pitchFamily="1" charset="-128"/>
                  <a:cs typeface="+mn-cs"/>
                </a:endParaRPr>
              </a:p>
            </p:txBody>
          </p:sp>
          <p:sp>
            <p:nvSpPr>
              <p:cNvPr id="1041"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ea typeface="ＭＳ Ｐゴシック" pitchFamily="1" charset="-128"/>
                  <a:cs typeface="+mn-cs"/>
                </a:endParaRPr>
              </a:p>
            </p:txBody>
          </p:sp>
          <p:sp>
            <p:nvSpPr>
              <p:cNvPr id="1042"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ea typeface="ＭＳ Ｐゴシック" pitchFamily="1" charset="-128"/>
                  <a:cs typeface="+mn-cs"/>
                </a:endParaRPr>
              </a:p>
            </p:txBody>
          </p:sp>
          <p:sp>
            <p:nvSpPr>
              <p:cNvPr id="1043" name="Freeform 60"/>
              <p:cNvSpPr>
                <a:spLocks/>
              </p:cNvSpPr>
              <p:nvPr/>
            </p:nvSpPr>
            <p:spPr bwMode="hidden">
              <a:xfrm>
                <a:off x="5489" y="3042"/>
                <a:ext cx="186" cy="210"/>
              </a:xfrm>
              <a:custGeom>
                <a:avLst/>
                <a:gdLst>
                  <a:gd name="T0" fmla="*/ 0 w 185"/>
                  <a:gd name="T1" fmla="*/ 6 h 210"/>
                  <a:gd name="T2" fmla="*/ 66 w 185"/>
                  <a:gd name="T3" fmla="*/ 12 h 210"/>
                  <a:gd name="T4" fmla="*/ 127 w 185"/>
                  <a:gd name="T5" fmla="*/ 36 h 210"/>
                  <a:gd name="T6" fmla="*/ 163 w 185"/>
                  <a:gd name="T7" fmla="*/ 72 h 210"/>
                  <a:gd name="T8" fmla="*/ 169 w 185"/>
                  <a:gd name="T9" fmla="*/ 90 h 210"/>
                  <a:gd name="T10" fmla="*/ 175 w 185"/>
                  <a:gd name="T11" fmla="*/ 114 h 210"/>
                  <a:gd name="T12" fmla="*/ 169 w 185"/>
                  <a:gd name="T13" fmla="*/ 138 h 210"/>
                  <a:gd name="T14" fmla="*/ 157 w 185"/>
                  <a:gd name="T15" fmla="*/ 162 h 210"/>
                  <a:gd name="T16" fmla="*/ 127 w 185"/>
                  <a:gd name="T17" fmla="*/ 180 h 210"/>
                  <a:gd name="T18" fmla="*/ 90 w 185"/>
                  <a:gd name="T19" fmla="*/ 198 h 210"/>
                  <a:gd name="T20" fmla="*/ 104 w 185"/>
                  <a:gd name="T21" fmla="*/ 210 h 210"/>
                  <a:gd name="T22" fmla="*/ 139 w 185"/>
                  <a:gd name="T23" fmla="*/ 192 h 210"/>
                  <a:gd name="T24" fmla="*/ 169 w 185"/>
                  <a:gd name="T25" fmla="*/ 168 h 210"/>
                  <a:gd name="T26" fmla="*/ 187 w 185"/>
                  <a:gd name="T27" fmla="*/ 144 h 210"/>
                  <a:gd name="T28" fmla="*/ 193 w 185"/>
                  <a:gd name="T29" fmla="*/ 114 h 210"/>
                  <a:gd name="T30" fmla="*/ 187 w 185"/>
                  <a:gd name="T31" fmla="*/ 90 h 210"/>
                  <a:gd name="T32" fmla="*/ 181 w 185"/>
                  <a:gd name="T33" fmla="*/ 66 h 210"/>
                  <a:gd name="T34" fmla="*/ 163 w 185"/>
                  <a:gd name="T35" fmla="*/ 48 h 210"/>
                  <a:gd name="T36" fmla="*/ 139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ea typeface="ＭＳ Ｐゴシック" pitchFamily="1" charset="-128"/>
                  <a:cs typeface="+mn-cs"/>
                </a:endParaRPr>
              </a:p>
            </p:txBody>
          </p:sp>
          <p:sp>
            <p:nvSpPr>
              <p:cNvPr id="1044"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ea typeface="ＭＳ Ｐゴシック" pitchFamily="1" charset="-128"/>
                  <a:cs typeface="+mn-cs"/>
                </a:endParaRPr>
              </a:p>
            </p:txBody>
          </p:sp>
          <p:grpSp>
            <p:nvGrpSpPr>
              <p:cNvPr id="3093" name="Group 62"/>
              <p:cNvGrpSpPr>
                <a:grpSpLocks/>
              </p:cNvGrpSpPr>
              <p:nvPr/>
            </p:nvGrpSpPr>
            <p:grpSpPr bwMode="auto">
              <a:xfrm>
                <a:off x="5381" y="3085"/>
                <a:ext cx="227" cy="132"/>
                <a:chOff x="5381" y="3085"/>
                <a:chExt cx="227" cy="132"/>
              </a:xfrm>
            </p:grpSpPr>
            <p:sp>
              <p:nvSpPr>
                <p:cNvPr id="1046"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ea typeface="ＭＳ Ｐゴシック" pitchFamily="1" charset="-128"/>
                    <a:cs typeface="+mn-cs"/>
                  </a:endParaRPr>
                </a:p>
              </p:txBody>
            </p:sp>
            <p:sp>
              <p:nvSpPr>
                <p:cNvPr id="1047"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ea typeface="ＭＳ Ｐゴシック" pitchFamily="1" charset="-128"/>
                    <a:cs typeface="+mn-cs"/>
                  </a:endParaRPr>
                </a:p>
              </p:txBody>
            </p:sp>
            <p:sp>
              <p:nvSpPr>
                <p:cNvPr id="1048"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ea typeface="ＭＳ Ｐゴシック" pitchFamily="1" charset="-128"/>
                    <a:cs typeface="+mn-cs"/>
                  </a:endParaRPr>
                </a:p>
              </p:txBody>
            </p:sp>
            <p:sp>
              <p:nvSpPr>
                <p:cNvPr id="1049"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ea typeface="ＭＳ Ｐゴシック" pitchFamily="1" charset="-128"/>
                    <a:cs typeface="+mn-cs"/>
                  </a:endParaRPr>
                </a:p>
              </p:txBody>
            </p:sp>
          </p:grpSp>
        </p:grpSp>
      </p:grpSp>
      <p:sp>
        <p:nvSpPr>
          <p:cNvPr id="21571"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1572"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573"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ea typeface="+mn-ea"/>
                <a:cs typeface="+mn-cs"/>
              </a:defRPr>
            </a:lvl1pPr>
          </a:lstStyle>
          <a:p>
            <a:pPr>
              <a:defRPr/>
            </a:pPr>
            <a:endParaRPr lang="en-US"/>
          </a:p>
        </p:txBody>
      </p:sp>
      <p:sp>
        <p:nvSpPr>
          <p:cNvPr id="21574"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ea typeface="+mn-ea"/>
                <a:cs typeface="+mn-cs"/>
              </a:defRPr>
            </a:lvl1pPr>
          </a:lstStyle>
          <a:p>
            <a:pPr>
              <a:defRPr/>
            </a:pPr>
            <a:endParaRPr lang="en-US"/>
          </a:p>
        </p:txBody>
      </p:sp>
      <p:sp>
        <p:nvSpPr>
          <p:cNvPr id="21575"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ea typeface="ＭＳ Ｐゴシック" pitchFamily="1" charset="-128"/>
                <a:cs typeface="Arial" pitchFamily="34" charset="0"/>
              </a:defRPr>
            </a:lvl1pPr>
          </a:lstStyle>
          <a:p>
            <a:pPr>
              <a:defRPr/>
            </a:pPr>
            <a:fld id="{F188DDD1-354B-4B5A-ADBB-E276B63ABC6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80"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ea typeface="ＭＳ Ｐゴシック" charset="0"/>
          <a:cs typeface="ＭＳ Ｐゴシック"/>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charset="0"/>
          <a:cs typeface="ＭＳ Ｐゴシック"/>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ea typeface="ＭＳ Ｐゴシック" charset="0"/>
          <a:cs typeface="ＭＳ Ｐゴシック"/>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0"/>
          <a:cs typeface="ＭＳ Ｐゴシック"/>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ctrTitle"/>
          </p:nvPr>
        </p:nvSpPr>
        <p:spPr>
          <a:xfrm>
            <a:off x="0" y="1219200"/>
            <a:ext cx="9144000" cy="1676400"/>
          </a:xfrm>
        </p:spPr>
        <p:txBody>
          <a:bodyPr/>
          <a:lstStyle/>
          <a:p>
            <a:pPr eaLnBrk="1" hangingPunct="1">
              <a:defRPr/>
            </a:pPr>
            <a:r>
              <a:rPr lang="en-US" sz="4400" b="1" i="1" dirty="0">
                <a:solidFill>
                  <a:srgbClr val="FFC000"/>
                </a:solidFill>
                <a:ea typeface="ＭＳ Ｐゴシック" pitchFamily="1" charset="-128"/>
              </a:rPr>
              <a:t>You Are </a:t>
            </a:r>
            <a:r>
              <a:rPr lang="en-US" sz="4400" b="1" i="1" dirty="0" smtClean="0">
                <a:solidFill>
                  <a:srgbClr val="FFC000"/>
                </a:solidFill>
                <a:ea typeface="ＭＳ Ｐゴシック" pitchFamily="1" charset="-128"/>
              </a:rPr>
              <a:t>85</a:t>
            </a:r>
            <a:r>
              <a:rPr lang="en-US" sz="4400" b="1" i="1" dirty="0">
                <a:solidFill>
                  <a:srgbClr val="FFC000"/>
                </a:solidFill>
                <a:ea typeface="ＭＳ Ｐゴシック" pitchFamily="1" charset="-128"/>
              </a:rPr>
              <a:t>:</a:t>
            </a:r>
            <a:br>
              <a:rPr lang="en-US" sz="4400" b="1" i="1" dirty="0">
                <a:solidFill>
                  <a:srgbClr val="FFC000"/>
                </a:solidFill>
                <a:ea typeface="ＭＳ Ｐゴシック" pitchFamily="1" charset="-128"/>
              </a:rPr>
            </a:br>
            <a:r>
              <a:rPr lang="en-US" sz="4400" b="1" i="1" dirty="0">
                <a:solidFill>
                  <a:srgbClr val="FFC000"/>
                </a:solidFill>
                <a:ea typeface="ＭＳ Ｐゴシック" pitchFamily="1" charset="-128"/>
              </a:rPr>
              <a:t>Now What?</a:t>
            </a:r>
          </a:p>
        </p:txBody>
      </p:sp>
      <p:sp>
        <p:nvSpPr>
          <p:cNvPr id="4098" name="Rectangle 3"/>
          <p:cNvSpPr>
            <a:spLocks noGrp="1" noChangeArrowheads="1"/>
          </p:cNvSpPr>
          <p:nvPr>
            <p:ph type="subTitle" idx="1"/>
          </p:nvPr>
        </p:nvSpPr>
        <p:spPr>
          <a:xfrm>
            <a:off x="304800" y="3886200"/>
            <a:ext cx="8610600" cy="1752600"/>
          </a:xfrm>
        </p:spPr>
        <p:txBody>
          <a:bodyPr/>
          <a:lstStyle/>
          <a:p>
            <a:pPr eaLnBrk="1" hangingPunct="1">
              <a:lnSpc>
                <a:spcPct val="80000"/>
              </a:lnSpc>
              <a:defRPr/>
            </a:pPr>
            <a:r>
              <a:rPr lang="en-US" sz="2400" dirty="0">
                <a:ea typeface="ＭＳ Ｐゴシック" pitchFamily="1" charset="-128"/>
              </a:rPr>
              <a:t>Rosanne M Leipzig MD PhD</a:t>
            </a:r>
          </a:p>
          <a:p>
            <a:pPr eaLnBrk="1" hangingPunct="1">
              <a:lnSpc>
                <a:spcPct val="80000"/>
              </a:lnSpc>
              <a:defRPr/>
            </a:pPr>
            <a:r>
              <a:rPr lang="en-US" sz="2400" dirty="0">
                <a:ea typeface="ＭＳ Ｐゴシック" pitchFamily="1" charset="-128"/>
              </a:rPr>
              <a:t>Gerald and May Ellen Ritter Professor </a:t>
            </a:r>
          </a:p>
          <a:p>
            <a:pPr eaLnBrk="1" hangingPunct="1">
              <a:lnSpc>
                <a:spcPct val="80000"/>
              </a:lnSpc>
              <a:defRPr/>
            </a:pPr>
            <a:r>
              <a:rPr lang="en-US" sz="2400" dirty="0">
                <a:ea typeface="ＭＳ Ｐゴシック" pitchFamily="1" charset="-128"/>
              </a:rPr>
              <a:t>Vice Chair, Education</a:t>
            </a:r>
          </a:p>
          <a:p>
            <a:pPr eaLnBrk="1" hangingPunct="1">
              <a:lnSpc>
                <a:spcPct val="80000"/>
              </a:lnSpc>
              <a:defRPr/>
            </a:pPr>
            <a:r>
              <a:rPr lang="en-US" sz="2400" dirty="0" err="1">
                <a:ea typeface="ＭＳ Ｐゴシック" pitchFamily="1" charset="-128"/>
              </a:rPr>
              <a:t>Brookdale</a:t>
            </a:r>
            <a:r>
              <a:rPr lang="en-US" sz="2400" dirty="0">
                <a:ea typeface="ＭＳ Ｐゴシック" pitchFamily="1" charset="-128"/>
              </a:rPr>
              <a:t> Department of Geriatrics and Palliative Medicine</a:t>
            </a:r>
          </a:p>
          <a:p>
            <a:pPr eaLnBrk="1" hangingPunct="1">
              <a:lnSpc>
                <a:spcPct val="80000"/>
              </a:lnSpc>
              <a:defRPr/>
            </a:pPr>
            <a:r>
              <a:rPr lang="en-US" sz="2400" dirty="0">
                <a:ea typeface="ＭＳ Ｐゴシック" pitchFamily="1" charset="-128"/>
              </a:rPr>
              <a:t>Icahn School </a:t>
            </a:r>
            <a:r>
              <a:rPr lang="en-US" sz="2000" dirty="0">
                <a:ea typeface="ＭＳ Ｐゴシック" pitchFamily="1" charset="-128"/>
              </a:rPr>
              <a:t>of</a:t>
            </a:r>
            <a:r>
              <a:rPr lang="en-US" sz="2400" dirty="0">
                <a:ea typeface="ＭＳ Ｐゴシック" pitchFamily="1" charset="-128"/>
              </a:rPr>
              <a:t> Medicine at Mount Sinai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grpSp>
        <p:nvGrpSpPr>
          <p:cNvPr id="5" name="Content Placeholder 4"/>
          <p:cNvGrpSpPr>
            <a:grpSpLocks noGrp="1"/>
          </p:cNvGrpSpPr>
          <p:nvPr/>
        </p:nvGrpSpPr>
        <p:grpSpPr>
          <a:xfrm>
            <a:off x="457200" y="762000"/>
            <a:ext cx="8229600" cy="5364163"/>
            <a:chOff x="4180114" y="1686746"/>
            <a:chExt cx="4733673" cy="2819940"/>
          </a:xfrm>
        </p:grpSpPr>
        <p:sp>
          <p:nvSpPr>
            <p:cNvPr id="6" name="Rectangle 5"/>
            <p:cNvSpPr/>
            <p:nvPr/>
          </p:nvSpPr>
          <p:spPr>
            <a:xfrm>
              <a:off x="4180114" y="1686746"/>
              <a:ext cx="4733673" cy="2819940"/>
            </a:xfrm>
            <a:prstGeom prst="rect">
              <a:avLst/>
            </a:prstGeom>
            <a:solidFill>
              <a:srgbClr val="FFC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4104" y="1802448"/>
              <a:ext cx="4505693" cy="258853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Age is New</a:t>
            </a:r>
          </a:p>
        </p:txBody>
      </p:sp>
      <p:pic>
        <p:nvPicPr>
          <p:cNvPr id="4" name="Content Placeholder 3" descr="life expectancy US 1000=2000.jpg"/>
          <p:cNvPicPr>
            <a:picLocks noGrp="1" noChangeAspect="1"/>
          </p:cNvPicPr>
          <p:nvPr>
            <p:ph idx="1"/>
          </p:nvPr>
        </p:nvPicPr>
        <p:blipFill>
          <a:blip r:embed="rId2" cstate="print"/>
          <a:stretch>
            <a:fillRect/>
          </a:stretch>
        </p:blipFill>
        <p:spPr>
          <a:xfrm>
            <a:off x="1905000" y="1752600"/>
            <a:ext cx="5633508" cy="422513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8279" y="762000"/>
            <a:ext cx="8999521"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 Life Expectancy by Race</a:t>
            </a:r>
            <a:br>
              <a:rPr lang="en-US" dirty="0"/>
            </a:br>
            <a:r>
              <a:rPr lang="en-US" dirty="0"/>
              <a:t>1970-2010</a:t>
            </a:r>
          </a:p>
        </p:txBody>
      </p:sp>
      <p:pic>
        <p:nvPicPr>
          <p:cNvPr id="6" name="Content Placeholder 5" descr="life expect us 1970-2010.png"/>
          <p:cNvPicPr>
            <a:picLocks noGrp="1" noChangeAspect="1"/>
          </p:cNvPicPr>
          <p:nvPr>
            <p:ph idx="1"/>
          </p:nvPr>
        </p:nvPicPr>
        <p:blipFill>
          <a:blip r:embed="rId2" cstate="print"/>
          <a:stretch>
            <a:fillRect/>
          </a:stretch>
        </p:blipFill>
        <p:spPr>
          <a:xfrm>
            <a:off x="1524000" y="2101056"/>
            <a:ext cx="6096000" cy="35242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US" dirty="0"/>
              <a:t>Aging 101: </a:t>
            </a:r>
            <a:br>
              <a:rPr lang="en-US" dirty="0"/>
            </a:br>
            <a:r>
              <a:rPr lang="en-US" dirty="0"/>
              <a:t>Normal Aging</a:t>
            </a:r>
          </a:p>
        </p:txBody>
      </p:sp>
      <p:sp>
        <p:nvSpPr>
          <p:cNvPr id="5" name="Subtitle 4"/>
          <p:cNvSpPr>
            <a:spLocks noGrp="1"/>
          </p:cNvSpPr>
          <p:nvPr>
            <p:ph type="subTitle" sz="quarter" idx="1"/>
          </p:nvPr>
        </p:nvSpPr>
        <p:spPr/>
        <p:txBody>
          <a:bodyPr/>
          <a:lstStyle/>
          <a:p>
            <a:r>
              <a:rPr lang="en-US" dirty="0"/>
              <a:t>What happens to most people as they get older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Aging Begins at Birth</a:t>
            </a:r>
          </a:p>
        </p:txBody>
      </p:sp>
      <p:sp>
        <p:nvSpPr>
          <p:cNvPr id="3" name="Content Placeholder 2"/>
          <p:cNvSpPr>
            <a:spLocks noGrp="1"/>
          </p:cNvSpPr>
          <p:nvPr>
            <p:ph idx="1"/>
          </p:nvPr>
        </p:nvSpPr>
        <p:spPr/>
        <p:txBody>
          <a:bodyPr/>
          <a:lstStyle/>
          <a:p>
            <a:r>
              <a:rPr lang="en-US" dirty="0"/>
              <a:t>Peak in your 30’s</a:t>
            </a:r>
          </a:p>
          <a:p>
            <a:pPr lvl="1"/>
            <a:r>
              <a:rPr lang="en-US" dirty="0"/>
              <a:t>Muscle mass</a:t>
            </a:r>
          </a:p>
          <a:p>
            <a:pPr lvl="1"/>
            <a:r>
              <a:rPr lang="en-US" dirty="0"/>
              <a:t>Bone Density</a:t>
            </a:r>
          </a:p>
          <a:p>
            <a:pPr lvl="1"/>
            <a:r>
              <a:rPr lang="en-US" dirty="0"/>
              <a:t>Physical Endurance</a:t>
            </a:r>
          </a:p>
          <a:p>
            <a:r>
              <a:rPr lang="en-US" dirty="0"/>
              <a:t>With time, most everyone</a:t>
            </a:r>
          </a:p>
          <a:p>
            <a:pPr lvl="1"/>
            <a:r>
              <a:rPr lang="en-US" dirty="0"/>
              <a:t>Walks more slowly</a:t>
            </a:r>
          </a:p>
          <a:p>
            <a:pPr lvl="1"/>
            <a:r>
              <a:rPr lang="en-US" dirty="0"/>
              <a:t>Gets a pot belly</a:t>
            </a:r>
          </a:p>
          <a:p>
            <a:pPr lvl="1"/>
            <a:r>
              <a:rPr lang="en-US" dirty="0"/>
              <a:t>Gets gray hair</a:t>
            </a:r>
          </a:p>
          <a:p>
            <a:pPr lvl="1"/>
            <a:r>
              <a:rPr lang="en-US" dirty="0"/>
              <a:t>Needs reading glasses</a:t>
            </a:r>
          </a:p>
          <a:p>
            <a:pPr lvl="1"/>
            <a:r>
              <a:rPr lang="en-US" dirty="0"/>
              <a:t>Has ’Senior moments’</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Righ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Righ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Righ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trips(downRigh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strips(downRigh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strips(downRight)">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less obvious changes</a:t>
            </a:r>
          </a:p>
        </p:txBody>
      </p:sp>
      <p:sp>
        <p:nvSpPr>
          <p:cNvPr id="3" name="Content Placeholder 2"/>
          <p:cNvSpPr>
            <a:spLocks noGrp="1"/>
          </p:cNvSpPr>
          <p:nvPr>
            <p:ph idx="1"/>
          </p:nvPr>
        </p:nvSpPr>
        <p:spPr/>
        <p:txBody>
          <a:bodyPr/>
          <a:lstStyle/>
          <a:p>
            <a:r>
              <a:rPr lang="en-US" dirty="0"/>
              <a:t>More sensitive to medications</a:t>
            </a:r>
          </a:p>
          <a:p>
            <a:r>
              <a:rPr lang="en-US" dirty="0"/>
              <a:t>Increased blood pressure</a:t>
            </a:r>
          </a:p>
          <a:p>
            <a:r>
              <a:rPr lang="en-US" dirty="0"/>
              <a:t>Balance problems</a:t>
            </a:r>
          </a:p>
          <a:p>
            <a:r>
              <a:rPr lang="en-US" dirty="0"/>
              <a:t>Dehydration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Righ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685800" y="304800"/>
            <a:ext cx="8077200" cy="1143000"/>
          </a:xfrm>
        </p:spPr>
        <p:txBody>
          <a:bodyPr/>
          <a:lstStyle/>
          <a:p>
            <a:pPr eaLnBrk="1" hangingPunct="1">
              <a:defRPr/>
            </a:pPr>
            <a:r>
              <a:rPr lang="en-US" sz="4000">
                <a:ea typeface="ＭＳ Ｐゴシック" charset="-128"/>
              </a:rPr>
              <a:t>Why you become a </a:t>
            </a:r>
            <a:br>
              <a:rPr lang="en-US" sz="4000">
                <a:ea typeface="ＭＳ Ｐゴシック" charset="-128"/>
              </a:rPr>
            </a:br>
            <a:r>
              <a:rPr lang="en-US" sz="4000">
                <a:ea typeface="ＭＳ Ｐゴシック" charset="-128"/>
              </a:rPr>
              <a:t>cheaper drunk as you age</a:t>
            </a:r>
          </a:p>
        </p:txBody>
      </p:sp>
      <p:sp>
        <p:nvSpPr>
          <p:cNvPr id="740355" name="Rectangle 3"/>
          <p:cNvSpPr>
            <a:spLocks noGrp="1" noChangeArrowheads="1"/>
          </p:cNvSpPr>
          <p:nvPr>
            <p:ph type="body" idx="1"/>
          </p:nvPr>
        </p:nvSpPr>
        <p:spPr>
          <a:xfrm>
            <a:off x="457200" y="1600200"/>
            <a:ext cx="8686800" cy="4525963"/>
          </a:xfrm>
        </p:spPr>
        <p:txBody>
          <a:bodyPr/>
          <a:lstStyle/>
          <a:p>
            <a:pPr eaLnBrk="1" hangingPunct="1">
              <a:defRPr/>
            </a:pPr>
            <a:r>
              <a:rPr lang="en-US">
                <a:ea typeface="ＭＳ Ｐゴシック" charset="-128"/>
                <a:cs typeface="Times New Roman" pitchFamily="18" charset="0"/>
              </a:rPr>
              <a:t>As you get older, </a:t>
            </a:r>
          </a:p>
          <a:p>
            <a:pPr lvl="1" eaLnBrk="1" hangingPunct="1">
              <a:defRPr/>
            </a:pPr>
            <a:r>
              <a:rPr lang="en-US">
                <a:ea typeface="ＭＳ Ｐゴシック" charset="-128"/>
                <a:cs typeface="Times New Roman" pitchFamily="18" charset="0"/>
              </a:rPr>
              <a:t>Higher blood alcohol concentrations </a:t>
            </a:r>
          </a:p>
          <a:p>
            <a:pPr lvl="1" eaLnBrk="1" hangingPunct="1">
              <a:defRPr/>
            </a:pPr>
            <a:r>
              <a:rPr lang="en-US">
                <a:ea typeface="ＭＳ Ｐゴシック" charset="-128"/>
                <a:cs typeface="Times New Roman" pitchFamily="18" charset="0"/>
              </a:rPr>
              <a:t>Worse for women than men</a:t>
            </a:r>
          </a:p>
          <a:p>
            <a:pPr lvl="1" eaLnBrk="1" hangingPunct="1">
              <a:defRPr/>
            </a:pPr>
            <a:r>
              <a:rPr lang="en-US">
                <a:ea typeface="ＭＳ Ｐゴシック" charset="-128"/>
                <a:cs typeface="Times New Roman" pitchFamily="18" charset="0"/>
              </a:rPr>
              <a:t>Less tolerance for quantities previously enjoyed</a:t>
            </a:r>
          </a:p>
          <a:p>
            <a:pPr eaLnBrk="1" hangingPunct="1">
              <a:defRPr/>
            </a:pPr>
            <a:r>
              <a:rPr lang="en-US">
                <a:ea typeface="ＭＳ Ｐゴシック" charset="-128"/>
                <a:cs typeface="Times New Roman" pitchFamily="18" charset="0"/>
              </a:rPr>
              <a:t>Brain more sensitive</a:t>
            </a:r>
          </a:p>
          <a:p>
            <a:pPr eaLnBrk="1" hangingPunct="1">
              <a:defRPr/>
            </a:pPr>
            <a:r>
              <a:rPr lang="en-US">
                <a:ea typeface="ＭＳ Ｐゴシック" charset="-128"/>
                <a:cs typeface="Times New Roman" pitchFamily="18" charset="0"/>
              </a:rPr>
              <a:t>Balance worse even without the alcohol</a:t>
            </a:r>
          </a:p>
        </p:txBody>
      </p:sp>
      <p:pic>
        <p:nvPicPr>
          <p:cNvPr id="740356" name="Picture 4" descr="j0425778"/>
          <p:cNvPicPr>
            <a:picLocks noChangeAspect="1" noChangeArrowheads="1"/>
          </p:cNvPicPr>
          <p:nvPr/>
        </p:nvPicPr>
        <p:blipFill>
          <a:blip r:embed="rId3" cstate="print"/>
          <a:srcRect/>
          <a:stretch>
            <a:fillRect/>
          </a:stretch>
        </p:blipFill>
        <p:spPr bwMode="auto">
          <a:xfrm>
            <a:off x="3429000" y="5016500"/>
            <a:ext cx="1898650" cy="1536700"/>
          </a:xfrm>
          <a:prstGeom prst="rect">
            <a:avLst/>
          </a:prstGeom>
          <a:noFill/>
          <a:ln w="9525">
            <a:noFill/>
            <a:miter lim="800000"/>
            <a:headEnd/>
            <a:tailEnd/>
          </a:ln>
        </p:spPr>
      </p:pic>
    </p:spTree>
    <p:extLst>
      <p:ext uri="{BB962C8B-B14F-4D97-AF65-F5344CB8AC3E}">
        <p14:creationId xmlns:p14="http://schemas.microsoft.com/office/powerpoint/2010/main" val="400300897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40355">
                                            <p:txEl>
                                              <p:pRg st="0" end="0"/>
                                            </p:txEl>
                                          </p:spTgt>
                                        </p:tgtEl>
                                        <p:attrNameLst>
                                          <p:attrName>style.visibility</p:attrName>
                                        </p:attrNameLst>
                                      </p:cBhvr>
                                      <p:to>
                                        <p:strVal val="visible"/>
                                      </p:to>
                                    </p:set>
                                    <p:animEffect transition="in" filter="strips(downRight)">
                                      <p:cBhvr>
                                        <p:cTn id="7" dur="500"/>
                                        <p:tgtEl>
                                          <p:spTgt spid="740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40355">
                                            <p:txEl>
                                              <p:pRg st="1" end="1"/>
                                            </p:txEl>
                                          </p:spTgt>
                                        </p:tgtEl>
                                        <p:attrNameLst>
                                          <p:attrName>style.visibility</p:attrName>
                                        </p:attrNameLst>
                                      </p:cBhvr>
                                      <p:to>
                                        <p:strVal val="visible"/>
                                      </p:to>
                                    </p:set>
                                    <p:animEffect transition="in" filter="strips(downRight)">
                                      <p:cBhvr>
                                        <p:cTn id="12" dur="500"/>
                                        <p:tgtEl>
                                          <p:spTgt spid="7403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740355">
                                            <p:txEl>
                                              <p:pRg st="2" end="2"/>
                                            </p:txEl>
                                          </p:spTgt>
                                        </p:tgtEl>
                                        <p:attrNameLst>
                                          <p:attrName>style.visibility</p:attrName>
                                        </p:attrNameLst>
                                      </p:cBhvr>
                                      <p:to>
                                        <p:strVal val="visible"/>
                                      </p:to>
                                    </p:set>
                                    <p:animEffect transition="in" filter="strips(downRight)">
                                      <p:cBhvr>
                                        <p:cTn id="17" dur="500"/>
                                        <p:tgtEl>
                                          <p:spTgt spid="7403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740355">
                                            <p:txEl>
                                              <p:pRg st="3" end="3"/>
                                            </p:txEl>
                                          </p:spTgt>
                                        </p:tgtEl>
                                        <p:attrNameLst>
                                          <p:attrName>style.visibility</p:attrName>
                                        </p:attrNameLst>
                                      </p:cBhvr>
                                      <p:to>
                                        <p:strVal val="visible"/>
                                      </p:to>
                                    </p:set>
                                    <p:animEffect transition="in" filter="strips(downRight)">
                                      <p:cBhvr>
                                        <p:cTn id="22" dur="500"/>
                                        <p:tgtEl>
                                          <p:spTgt spid="7403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740355">
                                            <p:txEl>
                                              <p:pRg st="4" end="4"/>
                                            </p:txEl>
                                          </p:spTgt>
                                        </p:tgtEl>
                                        <p:attrNameLst>
                                          <p:attrName>style.visibility</p:attrName>
                                        </p:attrNameLst>
                                      </p:cBhvr>
                                      <p:to>
                                        <p:strVal val="visible"/>
                                      </p:to>
                                    </p:set>
                                    <p:animEffect transition="in" filter="strips(downRight)">
                                      <p:cBhvr>
                                        <p:cTn id="27" dur="500"/>
                                        <p:tgtEl>
                                          <p:spTgt spid="7403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740355">
                                            <p:txEl>
                                              <p:pRg st="5" end="5"/>
                                            </p:txEl>
                                          </p:spTgt>
                                        </p:tgtEl>
                                        <p:attrNameLst>
                                          <p:attrName>style.visibility</p:attrName>
                                        </p:attrNameLst>
                                      </p:cBhvr>
                                      <p:to>
                                        <p:strVal val="visible"/>
                                      </p:to>
                                    </p:set>
                                    <p:animEffect transition="in" filter="strips(downRight)">
                                      <p:cBhvr>
                                        <p:cTn id="32" dur="500"/>
                                        <p:tgtEl>
                                          <p:spTgt spid="74035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nodeType="clickEffect">
                                  <p:stCondLst>
                                    <p:cond delay="0"/>
                                  </p:stCondLst>
                                  <p:childTnLst>
                                    <p:set>
                                      <p:cBhvr>
                                        <p:cTn id="36" dur="1" fill="hold">
                                          <p:stCondLst>
                                            <p:cond delay="0"/>
                                          </p:stCondLst>
                                        </p:cTn>
                                        <p:tgtEl>
                                          <p:spTgt spid="740356"/>
                                        </p:tgtEl>
                                        <p:attrNameLst>
                                          <p:attrName>style.visibility</p:attrName>
                                        </p:attrNameLst>
                                      </p:cBhvr>
                                      <p:to>
                                        <p:strVal val="visible"/>
                                      </p:to>
                                    </p:set>
                                    <p:animEffect transition="in" filter="strips(downRight)">
                                      <p:cBhvr>
                                        <p:cTn id="37" dur="500"/>
                                        <p:tgtEl>
                                          <p:spTgt spid="74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355" grpId="0" build="p" bldLvl="3"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Dies During a Heat Wave?</a:t>
            </a:r>
          </a:p>
        </p:txBody>
      </p:sp>
      <p:sp>
        <p:nvSpPr>
          <p:cNvPr id="3" name="Content Placeholder 2"/>
          <p:cNvSpPr>
            <a:spLocks noGrp="1"/>
          </p:cNvSpPr>
          <p:nvPr>
            <p:ph idx="1"/>
          </p:nvPr>
        </p:nvSpPr>
        <p:spPr>
          <a:xfrm>
            <a:off x="457200" y="1600200"/>
            <a:ext cx="8458200" cy="4525963"/>
          </a:xfrm>
        </p:spPr>
        <p:txBody>
          <a:bodyPr/>
          <a:lstStyle/>
          <a:p>
            <a:r>
              <a:rPr lang="en-US" dirty="0"/>
              <a:t>Response to dehydration</a:t>
            </a:r>
          </a:p>
          <a:p>
            <a:pPr lvl="1"/>
            <a:r>
              <a:rPr lang="en-US" dirty="0"/>
              <a:t>Feel thirsty and drink</a:t>
            </a:r>
          </a:p>
          <a:p>
            <a:pPr lvl="1"/>
            <a:r>
              <a:rPr lang="en-US" dirty="0"/>
              <a:t>Brain releases more ADH so kidney’s retain more water</a:t>
            </a:r>
          </a:p>
          <a:p>
            <a:pPr lvl="1"/>
            <a:r>
              <a:rPr lang="en-US" dirty="0"/>
              <a:t>Kidneys also concentrate the urine</a:t>
            </a:r>
          </a:p>
          <a:p>
            <a:pPr lvl="1"/>
            <a:r>
              <a:rPr lang="en-US" dirty="0"/>
              <a:t>Heart rate increases to keep cardiac output stable (amount of blood pumped from heart into circulation</a:t>
            </a:r>
            <a:r>
              <a:rPr lang="en-US" dirty="0" smtClean="0"/>
              <a:t>).</a:t>
            </a:r>
          </a:p>
          <a:p>
            <a:r>
              <a:rPr lang="en-US" dirty="0" smtClean="0"/>
              <a:t>Circulation not supported, resulting in death</a:t>
            </a:r>
            <a:endParaRPr lang="en-US" dirty="0"/>
          </a:p>
          <a:p>
            <a:pPr marL="457200" lvl="1" indent="0">
              <a:buNone/>
            </a:pPr>
            <a:endParaRPr lang="en-US" dirty="0"/>
          </a:p>
        </p:txBody>
      </p:sp>
      <p:cxnSp>
        <p:nvCxnSpPr>
          <p:cNvPr id="5" name="Straight Connector 4"/>
          <p:cNvCxnSpPr/>
          <p:nvPr/>
        </p:nvCxnSpPr>
        <p:spPr bwMode="auto">
          <a:xfrm>
            <a:off x="1066800" y="2514600"/>
            <a:ext cx="35814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1295400" y="2971800"/>
            <a:ext cx="69342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1219200" y="3429000"/>
            <a:ext cx="19050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1295400" y="3886200"/>
            <a:ext cx="57150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295400" y="4419600"/>
            <a:ext cx="69342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1295400" y="4876800"/>
            <a:ext cx="69342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1295400" y="5257800"/>
            <a:ext cx="22860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06932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Righ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strips(down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strips(downLeft)">
                                      <p:cBhvr>
                                        <p:cTn id="37" dur="500"/>
                                        <p:tgtEl>
                                          <p:spTgt spid="6"/>
                                        </p:tgtEl>
                                      </p:cBhvr>
                                    </p:animEffect>
                                  </p:childTnLst>
                                </p:cTn>
                              </p:par>
                              <p:par>
                                <p:cTn id="38" presetID="18" presetClass="entr" presetSubtype="12"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strips(down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strips(downLeft)">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strips(downLeft)">
                                      <p:cBhvr>
                                        <p:cTn id="50" dur="500"/>
                                        <p:tgtEl>
                                          <p:spTgt spid="15"/>
                                        </p:tgtEl>
                                      </p:cBhvr>
                                    </p:animEffect>
                                  </p:childTnLst>
                                </p:cTn>
                              </p:par>
                              <p:par>
                                <p:cTn id="51" presetID="18" presetClass="entr" presetSubtype="12"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strips(downLeft)">
                                      <p:cBhvr>
                                        <p:cTn id="53" dur="500"/>
                                        <p:tgtEl>
                                          <p:spTgt spid="16"/>
                                        </p:tgtEl>
                                      </p:cBhvr>
                                    </p:animEffect>
                                  </p:childTnLst>
                                </p:cTn>
                              </p:par>
                              <p:par>
                                <p:cTn id="54" presetID="18" presetClass="entr" presetSubtype="12"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strips(downLeft)">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6" fill="hold"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Effect transition="in" filter="strips(downRight)">
                                      <p:cBhvr>
                                        <p:cTn id="6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14400" y="5486400"/>
            <a:ext cx="1141659" cy="584775"/>
          </a:xfrm>
          <a:prstGeom prst="rect">
            <a:avLst/>
          </a:prstGeom>
          <a:noFill/>
        </p:spPr>
        <p:txBody>
          <a:bodyPr wrap="none" rtlCol="0">
            <a:spAutoFit/>
          </a:bodyPr>
          <a:lstStyle/>
          <a:p>
            <a:r>
              <a:rPr lang="en-US" sz="3200" dirty="0"/>
              <a:t>Rose</a:t>
            </a:r>
          </a:p>
        </p:txBody>
      </p:sp>
      <p:sp>
        <p:nvSpPr>
          <p:cNvPr id="11" name="TextBox 10"/>
          <p:cNvSpPr txBox="1"/>
          <p:nvPr/>
        </p:nvSpPr>
        <p:spPr>
          <a:xfrm>
            <a:off x="6934200" y="5511224"/>
            <a:ext cx="1346844" cy="584775"/>
          </a:xfrm>
          <a:prstGeom prst="rect">
            <a:avLst/>
          </a:prstGeom>
          <a:noFill/>
        </p:spPr>
        <p:txBody>
          <a:bodyPr wrap="none" rtlCol="0">
            <a:spAutoFit/>
          </a:bodyPr>
          <a:lstStyle/>
          <a:p>
            <a:r>
              <a:rPr lang="en-US" sz="3200" dirty="0"/>
              <a:t>Nancy</a:t>
            </a:r>
          </a:p>
        </p:txBody>
      </p:sp>
      <p:sp>
        <p:nvSpPr>
          <p:cNvPr id="12" name="TextBox 11"/>
          <p:cNvSpPr txBox="1"/>
          <p:nvPr/>
        </p:nvSpPr>
        <p:spPr>
          <a:xfrm>
            <a:off x="3810000" y="5486400"/>
            <a:ext cx="1277914" cy="584775"/>
          </a:xfrm>
          <a:prstGeom prst="rect">
            <a:avLst/>
          </a:prstGeom>
          <a:noFill/>
        </p:spPr>
        <p:txBody>
          <a:bodyPr wrap="none" rtlCol="0">
            <a:spAutoFit/>
          </a:bodyPr>
          <a:lstStyle/>
          <a:p>
            <a:r>
              <a:rPr lang="en-US" sz="3200" dirty="0" err="1"/>
              <a:t>Letitia</a:t>
            </a:r>
            <a:endParaRPr lang="en-US" sz="3200" dirty="0"/>
          </a:p>
        </p:txBody>
      </p:sp>
      <p:pic>
        <p:nvPicPr>
          <p:cNvPr id="13" name="Picture 5" descr="osteoporosispic"/>
          <p:cNvPicPr>
            <a:picLocks noChangeAspect="1" noChangeArrowheads="1"/>
          </p:cNvPicPr>
          <p:nvPr/>
        </p:nvPicPr>
        <p:blipFill>
          <a:blip r:embed="rId3" cstate="print">
            <a:extLst>
              <a:ext uri="{28A0092B-C50C-407E-A947-70E740481C1C}">
                <a14:useLocalDpi xmlns:a14="http://schemas.microsoft.com/office/drawing/2010/main" val="0"/>
              </a:ext>
            </a:extLst>
          </a:blip>
          <a:srcRect t="11346" b="11346"/>
          <a:stretch>
            <a:fillRect/>
          </a:stretch>
        </p:blipFill>
        <p:spPr>
          <a:xfrm>
            <a:off x="6311344" y="2133601"/>
            <a:ext cx="2451656" cy="2971799"/>
          </a:xfrm>
          <a:prstGeom prst="rect">
            <a:avLst/>
          </a:prstGeom>
        </p:spPr>
      </p:pic>
      <p:pic>
        <p:nvPicPr>
          <p:cNvPr id="14" name="Content Placeholder 10" descr="tumblr_inline_mvj0n66fp61qfszkq.jpg"/>
          <p:cNvPicPr>
            <a:picLocks noChangeAspect="1"/>
          </p:cNvPicPr>
          <p:nvPr/>
        </p:nvPicPr>
        <p:blipFill>
          <a:blip r:embed="rId4" cstate="print">
            <a:extLst>
              <a:ext uri="{28A0092B-C50C-407E-A947-70E740481C1C}">
                <a14:useLocalDpi xmlns:a14="http://schemas.microsoft.com/office/drawing/2010/main" val="0"/>
              </a:ext>
            </a:extLst>
          </a:blip>
          <a:srcRect l="11610" r="11610"/>
          <a:stretch>
            <a:fillRect/>
          </a:stretch>
        </p:blipFill>
        <p:spPr>
          <a:xfrm>
            <a:off x="3276601" y="2133601"/>
            <a:ext cx="2514599" cy="2895600"/>
          </a:xfrm>
          <a:prstGeom prst="rect">
            <a:avLst/>
          </a:prstGeom>
        </p:spPr>
      </p:pic>
      <p:pic>
        <p:nvPicPr>
          <p:cNvPr id="16" name="Content Placeholder 8" descr="dt.common.streams.StreamServer.cls.jpeg"/>
          <p:cNvPicPr>
            <a:picLocks noChangeAspect="1"/>
          </p:cNvPicPr>
          <p:nvPr/>
        </p:nvPicPr>
        <p:blipFill>
          <a:blip r:embed="rId5" cstate="print">
            <a:extLst>
              <a:ext uri="{28A0092B-C50C-407E-A947-70E740481C1C}">
                <a14:useLocalDpi xmlns:a14="http://schemas.microsoft.com/office/drawing/2010/main" val="0"/>
              </a:ext>
            </a:extLst>
          </a:blip>
          <a:srcRect t="13871" b="13871"/>
          <a:stretch>
            <a:fillRect/>
          </a:stretch>
        </p:blipFill>
        <p:spPr>
          <a:xfrm>
            <a:off x="0" y="2286001"/>
            <a:ext cx="2743200" cy="2743200"/>
          </a:xfrm>
          <a:prstGeom prst="rect">
            <a:avLst/>
          </a:prstGeom>
        </p:spPr>
      </p:pic>
      <p:sp>
        <p:nvSpPr>
          <p:cNvPr id="2" name="Title 1"/>
          <p:cNvSpPr>
            <a:spLocks noGrp="1"/>
          </p:cNvSpPr>
          <p:nvPr>
            <p:ph type="title"/>
          </p:nvPr>
        </p:nvSpPr>
        <p:spPr/>
        <p:txBody>
          <a:bodyPr/>
          <a:lstStyle/>
          <a:p>
            <a:r>
              <a:rPr lang="en-US" dirty="0"/>
              <a:t>Variability in </a:t>
            </a:r>
            <a:r>
              <a:rPr lang="en-US" dirty="0" smtClean="0"/>
              <a:t>Aging: </a:t>
            </a:r>
            <a:br>
              <a:rPr lang="en-US" dirty="0" smtClean="0"/>
            </a:br>
            <a:r>
              <a:rPr lang="en-US" sz="4000" dirty="0" smtClean="0"/>
              <a:t>Physical and Cognitive Function</a:t>
            </a:r>
            <a:endParaRPr lang="en-US" sz="4000" dirty="0"/>
          </a:p>
        </p:txBody>
      </p:sp>
    </p:spTree>
    <p:extLst>
      <p:ext uri="{BB962C8B-B14F-4D97-AF65-F5344CB8AC3E}">
        <p14:creationId xmlns:p14="http://schemas.microsoft.com/office/powerpoint/2010/main" val="187905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Righ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Righ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US" dirty="0"/>
              <a:t>Reality Checks</a:t>
            </a:r>
          </a:p>
        </p:txBody>
      </p:sp>
      <p:sp>
        <p:nvSpPr>
          <p:cNvPr id="5" name="Subtitle 4"/>
          <p:cNvSpPr>
            <a:spLocks noGrp="1"/>
          </p:cNvSpPr>
          <p:nvPr>
            <p:ph type="subTitle" sz="quarter" idx="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Rose</a:t>
            </a:r>
          </a:p>
        </p:txBody>
      </p:sp>
      <p:sp>
        <p:nvSpPr>
          <p:cNvPr id="5" name="Text Placeholder 4"/>
          <p:cNvSpPr>
            <a:spLocks noGrp="1"/>
          </p:cNvSpPr>
          <p:nvPr>
            <p:ph type="body" idx="1"/>
          </p:nvPr>
        </p:nvSpPr>
        <p:spPr/>
        <p:txBody>
          <a:bodyPr/>
          <a:lstStyle/>
          <a:p>
            <a:endParaRPr lang="en-US"/>
          </a:p>
        </p:txBody>
      </p:sp>
      <p:sp>
        <p:nvSpPr>
          <p:cNvPr id="6" name="Content Placeholder 5"/>
          <p:cNvSpPr>
            <a:spLocks noGrp="1"/>
          </p:cNvSpPr>
          <p:nvPr>
            <p:ph sz="half" idx="2"/>
          </p:nvPr>
        </p:nvSpPr>
        <p:spPr/>
        <p:txBody>
          <a:bodyPr/>
          <a:lstStyle/>
          <a:p>
            <a:r>
              <a:rPr lang="en-US" dirty="0"/>
              <a:t>90 years old</a:t>
            </a:r>
          </a:p>
          <a:p>
            <a:r>
              <a:rPr lang="en-US" dirty="0"/>
              <a:t>Considers her health ‘excellent’</a:t>
            </a:r>
          </a:p>
          <a:p>
            <a:r>
              <a:rPr lang="en-US" dirty="0"/>
              <a:t>New HTN</a:t>
            </a:r>
          </a:p>
          <a:p>
            <a:r>
              <a:rPr lang="en-US" dirty="0"/>
              <a:t>Good chance of making it to 100 years old</a:t>
            </a:r>
          </a:p>
        </p:txBody>
      </p:sp>
      <p:sp>
        <p:nvSpPr>
          <p:cNvPr id="7" name="Text Placeholder 6"/>
          <p:cNvSpPr>
            <a:spLocks noGrp="1"/>
          </p:cNvSpPr>
          <p:nvPr>
            <p:ph type="body" sz="quarter" idx="3"/>
          </p:nvPr>
        </p:nvSpPr>
        <p:spPr/>
        <p:txBody>
          <a:bodyPr/>
          <a:lstStyle/>
          <a:p>
            <a:endParaRPr lang="en-US"/>
          </a:p>
        </p:txBody>
      </p:sp>
      <p:pic>
        <p:nvPicPr>
          <p:cNvPr id="9" name="Content Placeholder 8" descr="dt.common.streams.StreamServer.cls.jpeg"/>
          <p:cNvPicPr>
            <a:picLocks noGrp="1" noChangeAspect="1"/>
          </p:cNvPicPr>
          <p:nvPr>
            <p:ph sz="quarter" idx="4"/>
          </p:nvPr>
        </p:nvPicPr>
        <p:blipFill>
          <a:blip r:embed="rId3" cstate="print">
            <a:extLst>
              <a:ext uri="{28A0092B-C50C-407E-A947-70E740481C1C}">
                <a14:useLocalDpi xmlns:a14="http://schemas.microsoft.com/office/drawing/2010/main" val="0"/>
              </a:ext>
            </a:extLst>
          </a:blip>
          <a:srcRect t="13871" b="13871"/>
          <a:stretch>
            <a:fillRect/>
          </a:stretch>
        </p:blipFill>
        <p:spPr/>
      </p:pic>
    </p:spTree>
    <p:extLst>
      <p:ext uri="{BB962C8B-B14F-4D97-AF65-F5344CB8AC3E}">
        <p14:creationId xmlns:p14="http://schemas.microsoft.com/office/powerpoint/2010/main" val="65073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Righ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trips(downRigh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strips(downRigh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strips(downRigh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Letitia</a:t>
            </a:r>
          </a:p>
        </p:txBody>
      </p:sp>
      <p:sp>
        <p:nvSpPr>
          <p:cNvPr id="8" name="Text Placeholder 7"/>
          <p:cNvSpPr>
            <a:spLocks noGrp="1"/>
          </p:cNvSpPr>
          <p:nvPr>
            <p:ph type="body" idx="1"/>
          </p:nvPr>
        </p:nvSpPr>
        <p:spPr/>
        <p:txBody>
          <a:bodyPr/>
          <a:lstStyle/>
          <a:p>
            <a:endParaRPr lang="en-US"/>
          </a:p>
        </p:txBody>
      </p:sp>
      <p:sp>
        <p:nvSpPr>
          <p:cNvPr id="5" name="Content Placeholder 4"/>
          <p:cNvSpPr>
            <a:spLocks noGrp="1"/>
          </p:cNvSpPr>
          <p:nvPr>
            <p:ph sz="half" idx="2"/>
          </p:nvPr>
        </p:nvSpPr>
        <p:spPr/>
        <p:txBody>
          <a:bodyPr/>
          <a:lstStyle/>
          <a:p>
            <a:r>
              <a:rPr lang="en-US" dirty="0"/>
              <a:t>78 years old</a:t>
            </a:r>
          </a:p>
          <a:p>
            <a:r>
              <a:rPr lang="en-US" dirty="0"/>
              <a:t>PMH:</a:t>
            </a:r>
          </a:p>
          <a:p>
            <a:pPr lvl="1"/>
            <a:r>
              <a:rPr lang="en-US" dirty="0"/>
              <a:t>Diabetes for 40 years</a:t>
            </a:r>
          </a:p>
          <a:p>
            <a:pPr lvl="1"/>
            <a:r>
              <a:rPr lang="en-US" dirty="0"/>
              <a:t>Low vision from Diabetes</a:t>
            </a:r>
          </a:p>
          <a:p>
            <a:pPr lvl="1"/>
            <a:r>
              <a:rPr lang="en-US" dirty="0"/>
              <a:t>COPD</a:t>
            </a:r>
          </a:p>
          <a:p>
            <a:r>
              <a:rPr lang="en-US" dirty="0"/>
              <a:t>New Rheumatoid Arthritis </a:t>
            </a:r>
          </a:p>
          <a:p>
            <a:r>
              <a:rPr lang="en-US" b="1" dirty="0"/>
              <a:t>CC:</a:t>
            </a:r>
            <a:r>
              <a:rPr lang="en-US" dirty="0"/>
              <a:t>  pain, difficulty using hands, depressed and scared</a:t>
            </a:r>
          </a:p>
          <a:p>
            <a:endParaRPr lang="en-US" dirty="0"/>
          </a:p>
        </p:txBody>
      </p:sp>
      <p:sp>
        <p:nvSpPr>
          <p:cNvPr id="9" name="Text Placeholder 8"/>
          <p:cNvSpPr>
            <a:spLocks noGrp="1"/>
          </p:cNvSpPr>
          <p:nvPr>
            <p:ph type="body" sz="quarter" idx="3"/>
          </p:nvPr>
        </p:nvSpPr>
        <p:spPr/>
        <p:txBody>
          <a:bodyPr/>
          <a:lstStyle/>
          <a:p>
            <a:endParaRPr lang="en-US"/>
          </a:p>
        </p:txBody>
      </p:sp>
      <p:pic>
        <p:nvPicPr>
          <p:cNvPr id="11" name="Content Placeholder 10" descr="tumblr_inline_mvj0n66fp61qfszkq.jpg"/>
          <p:cNvPicPr>
            <a:picLocks noGrp="1" noChangeAspect="1"/>
          </p:cNvPicPr>
          <p:nvPr>
            <p:ph sz="quarter" idx="4"/>
          </p:nvPr>
        </p:nvPicPr>
        <p:blipFill>
          <a:blip r:embed="rId3" cstate="print">
            <a:extLst>
              <a:ext uri="{28A0092B-C50C-407E-A947-70E740481C1C}">
                <a14:useLocalDpi xmlns:a14="http://schemas.microsoft.com/office/drawing/2010/main" val="0"/>
              </a:ext>
            </a:extLst>
          </a:blip>
          <a:srcRect l="11610" r="11610"/>
          <a:stretch>
            <a:fillRect/>
          </a:stretch>
        </p:blipFill>
        <p:spPr/>
      </p:pic>
    </p:spTree>
    <p:extLst>
      <p:ext uri="{BB962C8B-B14F-4D97-AF65-F5344CB8AC3E}">
        <p14:creationId xmlns:p14="http://schemas.microsoft.com/office/powerpoint/2010/main" val="374267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trips(downRight)">
                                      <p:cBhvr>
                                        <p:cTn id="12" dur="500"/>
                                        <p:tgtEl>
                                          <p:spTgt spid="5">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strips(downRight)">
                                      <p:cBhvr>
                                        <p:cTn id="15" dur="500"/>
                                        <p:tgtEl>
                                          <p:spTgt spid="5">
                                            <p:txEl>
                                              <p:pRg st="2" end="2"/>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strips(downRight)">
                                      <p:cBhvr>
                                        <p:cTn id="18" dur="500"/>
                                        <p:tgtEl>
                                          <p:spTgt spid="5">
                                            <p:txEl>
                                              <p:pRg st="3" end="3"/>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strips(downRight)">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strips(downRight)">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strips(downRight)">
                                      <p:cBhvr>
                                        <p:cTn id="3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Nancy</a:t>
            </a:r>
          </a:p>
        </p:txBody>
      </p:sp>
      <p:sp>
        <p:nvSpPr>
          <p:cNvPr id="5" name="Content Placeholder 4"/>
          <p:cNvSpPr>
            <a:spLocks noGrp="1"/>
          </p:cNvSpPr>
          <p:nvPr>
            <p:ph sz="half" idx="1"/>
          </p:nvPr>
        </p:nvSpPr>
        <p:spPr/>
        <p:txBody>
          <a:bodyPr/>
          <a:lstStyle/>
          <a:p>
            <a:r>
              <a:rPr lang="en-US" sz="2400" dirty="0"/>
              <a:t>Just turned 90</a:t>
            </a:r>
          </a:p>
          <a:p>
            <a:r>
              <a:rPr lang="en-US" sz="2400" dirty="0"/>
              <a:t>PMH</a:t>
            </a:r>
          </a:p>
          <a:p>
            <a:pPr lvl="1"/>
            <a:r>
              <a:rPr lang="en-US" sz="2000" dirty="0"/>
              <a:t>Mild AD</a:t>
            </a:r>
          </a:p>
          <a:p>
            <a:pPr lvl="1"/>
            <a:r>
              <a:rPr lang="en-US" sz="2000" dirty="0"/>
              <a:t>COPD</a:t>
            </a:r>
          </a:p>
          <a:p>
            <a:r>
              <a:rPr lang="en-US" sz="2400" dirty="0"/>
              <a:t>SH</a:t>
            </a:r>
          </a:p>
          <a:p>
            <a:pPr lvl="1"/>
            <a:r>
              <a:rPr lang="en-US" sz="2000" dirty="0"/>
              <a:t>Lives alone</a:t>
            </a:r>
          </a:p>
          <a:p>
            <a:pPr lvl="1"/>
            <a:r>
              <a:rPr lang="en-US" sz="2000" dirty="0"/>
              <a:t>Strong social network</a:t>
            </a:r>
          </a:p>
          <a:p>
            <a:pPr lvl="1"/>
            <a:r>
              <a:rPr lang="en-US" sz="2000" dirty="0"/>
              <a:t>Closest relative NH</a:t>
            </a:r>
          </a:p>
          <a:p>
            <a:r>
              <a:rPr lang="en-US" sz="2400" dirty="0"/>
              <a:t>CC</a:t>
            </a:r>
          </a:p>
          <a:p>
            <a:pPr lvl="1"/>
            <a:r>
              <a:rPr lang="en-US" sz="2000" dirty="0"/>
              <a:t>10# weight loss, decreased exercise tolerance, more difficulty walking</a:t>
            </a:r>
          </a:p>
          <a:p>
            <a:pPr lvl="1"/>
            <a:r>
              <a:rPr lang="en-US" sz="2000" dirty="0"/>
              <a:t>Unsure what medications she’s taking</a:t>
            </a:r>
          </a:p>
        </p:txBody>
      </p:sp>
      <p:pic>
        <p:nvPicPr>
          <p:cNvPr id="7" name="Picture 5" descr="osteoporosispic"/>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t="11347" b="11347"/>
          <a:stretch>
            <a:fillRect/>
          </a:stretch>
        </p:blipFill>
        <p:spPr/>
      </p:pic>
    </p:spTree>
    <p:extLst>
      <p:ext uri="{BB962C8B-B14F-4D97-AF65-F5344CB8AC3E}">
        <p14:creationId xmlns:p14="http://schemas.microsoft.com/office/powerpoint/2010/main" val="23097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trips(downRight)">
                                      <p:cBhvr>
                                        <p:cTn id="12" dur="500"/>
                                        <p:tgtEl>
                                          <p:spTgt spid="5">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strips(downRight)">
                                      <p:cBhvr>
                                        <p:cTn id="15" dur="500"/>
                                        <p:tgtEl>
                                          <p:spTgt spid="5">
                                            <p:txEl>
                                              <p:pRg st="2" end="2"/>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strips(downRight)">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strips(downRight)">
                                      <p:cBhvr>
                                        <p:cTn id="23" dur="500"/>
                                        <p:tgtEl>
                                          <p:spTgt spid="5">
                                            <p:txEl>
                                              <p:pRg st="4" end="4"/>
                                            </p:txEl>
                                          </p:spTgt>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strips(downRight)">
                                      <p:cBhvr>
                                        <p:cTn id="26" dur="500"/>
                                        <p:tgtEl>
                                          <p:spTgt spid="5">
                                            <p:txEl>
                                              <p:pRg st="5" end="5"/>
                                            </p:txEl>
                                          </p:spTgt>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strips(downRight)">
                                      <p:cBhvr>
                                        <p:cTn id="29" dur="500"/>
                                        <p:tgtEl>
                                          <p:spTgt spid="5">
                                            <p:txEl>
                                              <p:pRg st="6" end="6"/>
                                            </p:txEl>
                                          </p:spTgt>
                                        </p:tgtEl>
                                      </p:cBhvr>
                                    </p:animEffect>
                                  </p:childTnLst>
                                </p:cTn>
                              </p:par>
                              <p:par>
                                <p:cTn id="30" presetID="18" presetClass="entr" presetSubtype="6" fill="hold" grpId="0"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strips(downRight)">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strips(downRight)">
                                      <p:cBhvr>
                                        <p:cTn id="37" dur="500"/>
                                        <p:tgtEl>
                                          <p:spTgt spid="5">
                                            <p:txEl>
                                              <p:pRg st="8" end="8"/>
                                            </p:txEl>
                                          </p:spTgt>
                                        </p:tgtEl>
                                      </p:cBhvr>
                                    </p:animEffect>
                                  </p:childTnLst>
                                </p:cTn>
                              </p:par>
                              <p:par>
                                <p:cTn id="38" presetID="18" presetClass="entr" presetSubtype="6" fill="hold" grpId="0" nodeType="withEffect">
                                  <p:stCondLst>
                                    <p:cond delay="0"/>
                                  </p:stCondLst>
                                  <p:childTnLst>
                                    <p:set>
                                      <p:cBhvr>
                                        <p:cTn id="39" dur="1" fill="hold">
                                          <p:stCondLst>
                                            <p:cond delay="0"/>
                                          </p:stCondLst>
                                        </p:cTn>
                                        <p:tgtEl>
                                          <p:spTgt spid="5">
                                            <p:txEl>
                                              <p:pRg st="9" end="9"/>
                                            </p:txEl>
                                          </p:spTgt>
                                        </p:tgtEl>
                                        <p:attrNameLst>
                                          <p:attrName>style.visibility</p:attrName>
                                        </p:attrNameLst>
                                      </p:cBhvr>
                                      <p:to>
                                        <p:strVal val="visible"/>
                                      </p:to>
                                    </p:set>
                                    <p:animEffect transition="in" filter="strips(downRight)">
                                      <p:cBhvr>
                                        <p:cTn id="40" dur="500"/>
                                        <p:tgtEl>
                                          <p:spTgt spid="5">
                                            <p:txEl>
                                              <p:pRg st="9" end="9"/>
                                            </p:txEl>
                                          </p:spTgt>
                                        </p:tgtEl>
                                      </p:cBhvr>
                                    </p:animEffect>
                                  </p:childTnLst>
                                </p:cTn>
                              </p:par>
                              <p:par>
                                <p:cTn id="41" presetID="18" presetClass="entr" presetSubtype="6" fill="hold" grpId="0" nodeType="with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Effect transition="in" filter="strips(downRight)">
                                      <p:cBhvr>
                                        <p:cTn id="43"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3600" dirty="0"/>
              <a:t>For Older Adults, One Size Fits All DOESN’T WORK</a:t>
            </a:r>
          </a:p>
        </p:txBody>
      </p:sp>
      <p:sp>
        <p:nvSpPr>
          <p:cNvPr id="10" name="TextBox 9"/>
          <p:cNvSpPr txBox="1"/>
          <p:nvPr/>
        </p:nvSpPr>
        <p:spPr>
          <a:xfrm>
            <a:off x="1222350" y="5511224"/>
            <a:ext cx="792605" cy="584776"/>
          </a:xfrm>
          <a:prstGeom prst="rect">
            <a:avLst/>
          </a:prstGeom>
          <a:noFill/>
        </p:spPr>
        <p:txBody>
          <a:bodyPr wrap="none" rtlCol="0">
            <a:spAutoFit/>
          </a:bodyPr>
          <a:lstStyle/>
          <a:p>
            <a:r>
              <a:rPr lang="en-US" sz="3200" dirty="0"/>
              <a:t>FIT</a:t>
            </a:r>
          </a:p>
        </p:txBody>
      </p:sp>
      <p:sp>
        <p:nvSpPr>
          <p:cNvPr id="11" name="TextBox 10"/>
          <p:cNvSpPr txBox="1"/>
          <p:nvPr/>
        </p:nvSpPr>
        <p:spPr>
          <a:xfrm>
            <a:off x="6934200" y="5511224"/>
            <a:ext cx="1338828" cy="584776"/>
          </a:xfrm>
          <a:prstGeom prst="rect">
            <a:avLst/>
          </a:prstGeom>
          <a:noFill/>
        </p:spPr>
        <p:txBody>
          <a:bodyPr wrap="none" rtlCol="0">
            <a:spAutoFit/>
          </a:bodyPr>
          <a:lstStyle/>
          <a:p>
            <a:r>
              <a:rPr lang="en-US" sz="3200" dirty="0"/>
              <a:t>FRAIL</a:t>
            </a:r>
          </a:p>
        </p:txBody>
      </p:sp>
      <p:sp>
        <p:nvSpPr>
          <p:cNvPr id="12" name="TextBox 11"/>
          <p:cNvSpPr txBox="1"/>
          <p:nvPr/>
        </p:nvSpPr>
        <p:spPr>
          <a:xfrm>
            <a:off x="3200400" y="5511224"/>
            <a:ext cx="2898750" cy="584776"/>
          </a:xfrm>
          <a:prstGeom prst="rect">
            <a:avLst/>
          </a:prstGeom>
          <a:noFill/>
        </p:spPr>
        <p:txBody>
          <a:bodyPr wrap="none" rtlCol="0">
            <a:spAutoFit/>
          </a:bodyPr>
          <a:lstStyle/>
          <a:p>
            <a:r>
              <a:rPr lang="en-US" sz="3200" dirty="0"/>
              <a:t>VULNERABLE</a:t>
            </a:r>
          </a:p>
        </p:txBody>
      </p:sp>
      <p:pic>
        <p:nvPicPr>
          <p:cNvPr id="13" name="Picture 5" descr="osteoporosispic"/>
          <p:cNvPicPr>
            <a:picLocks noChangeAspect="1" noChangeArrowheads="1"/>
          </p:cNvPicPr>
          <p:nvPr/>
        </p:nvPicPr>
        <p:blipFill>
          <a:blip r:embed="rId3" cstate="print">
            <a:extLst>
              <a:ext uri="{28A0092B-C50C-407E-A947-70E740481C1C}">
                <a14:useLocalDpi xmlns:a14="http://schemas.microsoft.com/office/drawing/2010/main" val="0"/>
              </a:ext>
            </a:extLst>
          </a:blip>
          <a:srcRect t="11346" b="11346"/>
          <a:stretch>
            <a:fillRect/>
          </a:stretch>
        </p:blipFill>
        <p:spPr>
          <a:xfrm>
            <a:off x="6311344" y="2133601"/>
            <a:ext cx="2451656" cy="2971799"/>
          </a:xfrm>
          <a:prstGeom prst="rect">
            <a:avLst/>
          </a:prstGeom>
        </p:spPr>
      </p:pic>
      <p:pic>
        <p:nvPicPr>
          <p:cNvPr id="14" name="Content Placeholder 10" descr="tumblr_inline_mvj0n66fp61qfszkq.jpg"/>
          <p:cNvPicPr>
            <a:picLocks noChangeAspect="1"/>
          </p:cNvPicPr>
          <p:nvPr/>
        </p:nvPicPr>
        <p:blipFill>
          <a:blip r:embed="rId4" cstate="print">
            <a:extLst>
              <a:ext uri="{28A0092B-C50C-407E-A947-70E740481C1C}">
                <a14:useLocalDpi xmlns:a14="http://schemas.microsoft.com/office/drawing/2010/main" val="0"/>
              </a:ext>
            </a:extLst>
          </a:blip>
          <a:srcRect l="11610" r="11610"/>
          <a:stretch>
            <a:fillRect/>
          </a:stretch>
        </p:blipFill>
        <p:spPr>
          <a:xfrm>
            <a:off x="3276601" y="2133601"/>
            <a:ext cx="2514599" cy="2895600"/>
          </a:xfrm>
          <a:prstGeom prst="rect">
            <a:avLst/>
          </a:prstGeom>
        </p:spPr>
      </p:pic>
      <p:pic>
        <p:nvPicPr>
          <p:cNvPr id="16" name="Content Placeholder 8" descr="dt.common.streams.StreamServer.cls.jpeg"/>
          <p:cNvPicPr>
            <a:picLocks noChangeAspect="1"/>
          </p:cNvPicPr>
          <p:nvPr/>
        </p:nvPicPr>
        <p:blipFill>
          <a:blip r:embed="rId5" cstate="print">
            <a:extLst>
              <a:ext uri="{28A0092B-C50C-407E-A947-70E740481C1C}">
                <a14:useLocalDpi xmlns:a14="http://schemas.microsoft.com/office/drawing/2010/main" val="0"/>
              </a:ext>
            </a:extLst>
          </a:blip>
          <a:srcRect t="13871" b="13871"/>
          <a:stretch>
            <a:fillRect/>
          </a:stretch>
        </p:blipFill>
        <p:spPr>
          <a:xfrm>
            <a:off x="0" y="2286001"/>
            <a:ext cx="2743200" cy="2743200"/>
          </a:xfrm>
          <a:prstGeom prst="rect">
            <a:avLst/>
          </a:prstGeom>
        </p:spPr>
      </p:pic>
    </p:spTree>
    <p:extLst>
      <p:ext uri="{BB962C8B-B14F-4D97-AF65-F5344CB8AC3E}">
        <p14:creationId xmlns:p14="http://schemas.microsoft.com/office/powerpoint/2010/main" val="256468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6"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trips(downRigh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trips(downRigh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downRight)">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I Need to Do Everything My Doctor Advises?</a:t>
            </a:r>
            <a:endParaRPr lang="en-US" dirty="0"/>
          </a:p>
        </p:txBody>
      </p:sp>
      <p:sp>
        <p:nvSpPr>
          <p:cNvPr id="3" name="Content Placeholder 2"/>
          <p:cNvSpPr>
            <a:spLocks noGrp="1"/>
          </p:cNvSpPr>
          <p:nvPr>
            <p:ph idx="1"/>
          </p:nvPr>
        </p:nvSpPr>
        <p:spPr/>
        <p:txBody>
          <a:bodyPr/>
          <a:lstStyle/>
          <a:p>
            <a:r>
              <a:rPr lang="en-US" sz="2400" dirty="0" smtClean="0"/>
              <a:t>The simple answer……No</a:t>
            </a:r>
          </a:p>
          <a:p>
            <a:r>
              <a:rPr lang="en-US" sz="2400" dirty="0" smtClean="0"/>
              <a:t>Especially if 85 or older</a:t>
            </a:r>
          </a:p>
          <a:p>
            <a:pPr lvl="1"/>
            <a:r>
              <a:rPr lang="en-US" sz="2000" dirty="0" smtClean="0"/>
              <a:t>Evidence-free zone often</a:t>
            </a:r>
          </a:p>
          <a:p>
            <a:pPr lvl="1"/>
            <a:r>
              <a:rPr lang="en-US" sz="2000" dirty="0" smtClean="0"/>
              <a:t>Combinations of medications and conditions</a:t>
            </a:r>
          </a:p>
          <a:p>
            <a:pPr lvl="1"/>
            <a:r>
              <a:rPr lang="en-US" sz="2000" dirty="0"/>
              <a:t>Nearly 50% of older adults take one or more medications that are not medically necessary</a:t>
            </a:r>
          </a:p>
          <a:p>
            <a:r>
              <a:rPr lang="en-US" sz="2400" dirty="0" smtClean="0"/>
              <a:t>Particularly true for preventive medicine, both medications and screening</a:t>
            </a:r>
          </a:p>
          <a:p>
            <a:pPr lvl="1"/>
            <a:r>
              <a:rPr lang="en-US" sz="2000" dirty="0"/>
              <a:t>Will you live long enough to benefit</a:t>
            </a:r>
            <a:r>
              <a:rPr lang="en-US" sz="2000" dirty="0" smtClean="0"/>
              <a:t>??</a:t>
            </a:r>
          </a:p>
          <a:p>
            <a:r>
              <a:rPr lang="en-US" sz="2400" dirty="0" smtClean="0"/>
              <a:t>Your health and healthcare are in service to your </a:t>
            </a:r>
            <a:r>
              <a:rPr lang="en-US" sz="2400" dirty="0"/>
              <a:t>ability to live a life that’s meaningful to </a:t>
            </a:r>
            <a:r>
              <a:rPr lang="en-US" sz="2400" dirty="0" smtClean="0"/>
              <a:t>you</a:t>
            </a:r>
          </a:p>
          <a:p>
            <a:pPr lvl="1"/>
            <a:r>
              <a:rPr lang="en-US" sz="2000" dirty="0" smtClean="0"/>
              <a:t>Helpful care</a:t>
            </a:r>
          </a:p>
          <a:p>
            <a:pPr lvl="1"/>
            <a:r>
              <a:rPr lang="en-US" sz="2000" dirty="0" smtClean="0"/>
              <a:t>Burdensome care</a:t>
            </a:r>
            <a:endParaRPr lang="en-US" sz="2000" dirty="0"/>
          </a:p>
          <a:p>
            <a:pPr marL="0" indent="0">
              <a:buNone/>
            </a:pPr>
            <a:endParaRPr lang="en-US" sz="2400" dirty="0"/>
          </a:p>
        </p:txBody>
      </p:sp>
    </p:spTree>
    <p:extLst>
      <p:ext uri="{BB962C8B-B14F-4D97-AF65-F5344CB8AC3E}">
        <p14:creationId xmlns:p14="http://schemas.microsoft.com/office/powerpoint/2010/main" val="229973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Righ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Righ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Righ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trips(downRigh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strips(downRigh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strips(downRight)">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What’s meaningful to you?</a:t>
            </a:r>
            <a:endParaRPr lang="en-US" dirty="0"/>
          </a:p>
        </p:txBody>
      </p:sp>
      <p:sp>
        <p:nvSpPr>
          <p:cNvPr id="5" name="Content Placeholder 4"/>
          <p:cNvSpPr>
            <a:spLocks noGrp="1"/>
          </p:cNvSpPr>
          <p:nvPr>
            <p:ph idx="1"/>
          </p:nvPr>
        </p:nvSpPr>
        <p:spPr>
          <a:xfrm>
            <a:off x="457200" y="1600200"/>
            <a:ext cx="8458200" cy="4525963"/>
          </a:xfrm>
        </p:spPr>
        <p:txBody>
          <a:bodyPr/>
          <a:lstStyle/>
          <a:p>
            <a:r>
              <a:rPr lang="en-US" dirty="0" smtClean="0"/>
              <a:t>Lifespan</a:t>
            </a:r>
            <a:endParaRPr lang="en-US" dirty="0"/>
          </a:p>
          <a:p>
            <a:r>
              <a:rPr lang="en-US" dirty="0" err="1" smtClean="0"/>
              <a:t>Healthspan</a:t>
            </a:r>
            <a:endParaRPr lang="en-US" dirty="0" smtClean="0"/>
          </a:p>
          <a:p>
            <a:pPr marL="342900" lvl="1" indent="-342900">
              <a:buClr>
                <a:schemeClr val="hlink"/>
              </a:buClr>
              <a:buSzPct val="80000"/>
              <a:buFont typeface="Wingdings" pitchFamily="2" charset="2"/>
              <a:buChar char="Ø"/>
            </a:pPr>
            <a:r>
              <a:rPr lang="en-US" sz="3200" dirty="0" smtClean="0">
                <a:cs typeface="ＭＳ Ｐゴシック" charset="0"/>
              </a:rPr>
              <a:t>Connecting with others, </a:t>
            </a:r>
            <a:r>
              <a:rPr lang="en-US" sz="3200" dirty="0">
                <a:cs typeface="ＭＳ Ｐゴシック" charset="0"/>
              </a:rPr>
              <a:t>enjoying </a:t>
            </a:r>
            <a:r>
              <a:rPr lang="en-US" sz="3200" dirty="0" smtClean="0">
                <a:cs typeface="ＭＳ Ｐゴシック" charset="0"/>
              </a:rPr>
              <a:t>life</a:t>
            </a:r>
            <a:endParaRPr lang="en-US" sz="3200" dirty="0">
              <a:cs typeface="ＭＳ Ｐゴシック" charset="0"/>
            </a:endParaRPr>
          </a:p>
          <a:p>
            <a:r>
              <a:rPr lang="en-US" dirty="0"/>
              <a:t>I</a:t>
            </a:r>
            <a:r>
              <a:rPr lang="en-US" dirty="0" smtClean="0"/>
              <a:t>ndependence </a:t>
            </a:r>
            <a:r>
              <a:rPr lang="en-US" dirty="0"/>
              <a:t>and Quality of life</a:t>
            </a:r>
          </a:p>
          <a:p>
            <a:pPr lvl="1"/>
            <a:r>
              <a:rPr lang="en-US" dirty="0"/>
              <a:t>Will I be able to live independently?</a:t>
            </a:r>
          </a:p>
          <a:p>
            <a:pPr lvl="1"/>
            <a:r>
              <a:rPr lang="en-US" dirty="0"/>
              <a:t>Will I be able to get around on my own?</a:t>
            </a:r>
          </a:p>
          <a:p>
            <a:pPr lvl="1"/>
            <a:r>
              <a:rPr lang="en-US" dirty="0"/>
              <a:t>Will I suffer?</a:t>
            </a:r>
          </a:p>
          <a:p>
            <a:pPr marL="0" indent="0">
              <a:buNone/>
            </a:pPr>
            <a:endParaRPr lang="en-US" dirty="0"/>
          </a:p>
          <a:p>
            <a:pPr lvl="2"/>
            <a:endParaRPr lang="en-US" dirty="0"/>
          </a:p>
          <a:p>
            <a:pPr marL="0" indent="0">
              <a:buNone/>
            </a:pPr>
            <a:endParaRPr lang="en-US" dirty="0"/>
          </a:p>
        </p:txBody>
      </p:sp>
    </p:spTree>
    <p:extLst>
      <p:ext uri="{BB962C8B-B14F-4D97-AF65-F5344CB8AC3E}">
        <p14:creationId xmlns:p14="http://schemas.microsoft.com/office/powerpoint/2010/main" val="241641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trips(downRigh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strips(downRigh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strips(downRigh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strips(downRigh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strips(downRight)">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strips(downRight)">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a Health Care Proxy</a:t>
            </a:r>
            <a:endParaRPr lang="en-US" dirty="0"/>
          </a:p>
        </p:txBody>
      </p:sp>
      <p:sp>
        <p:nvSpPr>
          <p:cNvPr id="3" name="Content Placeholder 2"/>
          <p:cNvSpPr>
            <a:spLocks noGrp="1"/>
          </p:cNvSpPr>
          <p:nvPr>
            <p:ph idx="1"/>
          </p:nvPr>
        </p:nvSpPr>
        <p:spPr/>
        <p:txBody>
          <a:bodyPr/>
          <a:lstStyle/>
          <a:p>
            <a:r>
              <a:rPr lang="en-US" dirty="0" smtClean="0"/>
              <a:t>Who knows what’s meaningful to you!</a:t>
            </a:r>
          </a:p>
          <a:p>
            <a:r>
              <a:rPr lang="en-US" dirty="0" smtClean="0"/>
              <a:t>Don’t just put down and name, have a discussion with them about what you want and what really matters.</a:t>
            </a:r>
            <a:endParaRPr lang="en-US" dirty="0"/>
          </a:p>
        </p:txBody>
      </p:sp>
    </p:spTree>
    <p:extLst>
      <p:ext uri="{BB962C8B-B14F-4D97-AF65-F5344CB8AC3E}">
        <p14:creationId xmlns:p14="http://schemas.microsoft.com/office/powerpoint/2010/main" val="306952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B887-322E-F644-AE95-9FCA11ED27E1}"/>
              </a:ext>
            </a:extLst>
          </p:cNvPr>
          <p:cNvSpPr>
            <a:spLocks noGrp="1"/>
          </p:cNvSpPr>
          <p:nvPr>
            <p:ph type="title"/>
          </p:nvPr>
        </p:nvSpPr>
        <p:spPr/>
        <p:txBody>
          <a:bodyPr/>
          <a:lstStyle/>
          <a:p>
            <a:r>
              <a:rPr lang="en-US" dirty="0" smtClean="0"/>
              <a:t>Major Concern:</a:t>
            </a:r>
            <a:br>
              <a:rPr lang="en-US" dirty="0" smtClean="0"/>
            </a:br>
            <a:r>
              <a:rPr lang="en-US" dirty="0" smtClean="0"/>
              <a:t>Cognitive </a:t>
            </a:r>
            <a:r>
              <a:rPr lang="en-US" dirty="0"/>
              <a:t>Functioning</a:t>
            </a:r>
          </a:p>
        </p:txBody>
      </p:sp>
      <p:sp>
        <p:nvSpPr>
          <p:cNvPr id="3" name="Content Placeholder 2">
            <a:extLst>
              <a:ext uri="{FF2B5EF4-FFF2-40B4-BE49-F238E27FC236}">
                <a16:creationId xmlns:a16="http://schemas.microsoft.com/office/drawing/2014/main" id="{A75FC34C-3379-BB42-A674-C1AC19B19BAB}"/>
              </a:ext>
            </a:extLst>
          </p:cNvPr>
          <p:cNvSpPr>
            <a:spLocks noGrp="1"/>
          </p:cNvSpPr>
          <p:nvPr>
            <p:ph idx="1"/>
          </p:nvPr>
        </p:nvSpPr>
        <p:spPr/>
        <p:txBody>
          <a:bodyPr/>
          <a:lstStyle/>
          <a:p>
            <a:r>
              <a:rPr lang="en-US" dirty="0">
                <a:effectLst/>
              </a:rPr>
              <a:t>Allows you to:</a:t>
            </a:r>
          </a:p>
          <a:p>
            <a:pPr lvl="1"/>
            <a:r>
              <a:rPr lang="en-US" dirty="0">
                <a:effectLst/>
              </a:rPr>
              <a:t>Learn and remember new </a:t>
            </a:r>
            <a:r>
              <a:rPr lang="en-US" dirty="0" smtClean="0">
                <a:effectLst/>
              </a:rPr>
              <a:t>things</a:t>
            </a:r>
          </a:p>
          <a:p>
            <a:pPr lvl="2"/>
            <a:r>
              <a:rPr lang="en-US" dirty="0" smtClean="0">
                <a:effectLst/>
              </a:rPr>
              <a:t>Things you hear, see, think and experience</a:t>
            </a:r>
            <a:endParaRPr lang="en-US" dirty="0" smtClean="0">
              <a:effectLst/>
            </a:endParaRPr>
          </a:p>
          <a:p>
            <a:pPr lvl="1"/>
            <a:r>
              <a:rPr lang="en-US" dirty="0" smtClean="0">
                <a:effectLst/>
              </a:rPr>
              <a:t>Pay attention</a:t>
            </a:r>
            <a:endParaRPr lang="en-US" dirty="0">
              <a:effectLst/>
            </a:endParaRPr>
          </a:p>
          <a:p>
            <a:pPr lvl="1"/>
            <a:r>
              <a:rPr lang="en-US" dirty="0" smtClean="0">
                <a:effectLst/>
              </a:rPr>
              <a:t>Communicate </a:t>
            </a:r>
            <a:r>
              <a:rPr lang="en-US" dirty="0">
                <a:effectLst/>
              </a:rPr>
              <a:t>with others</a:t>
            </a:r>
            <a:r>
              <a:rPr lang="en-US" dirty="0" smtClean="0">
                <a:effectLst/>
              </a:rPr>
              <a:t>.</a:t>
            </a:r>
          </a:p>
          <a:p>
            <a:pPr lvl="2"/>
            <a:r>
              <a:rPr lang="en-US" dirty="0" smtClean="0">
                <a:effectLst/>
              </a:rPr>
              <a:t>Speaking and understanding</a:t>
            </a:r>
            <a:r>
              <a:rPr lang="en-US" dirty="0" smtClean="0">
                <a:effectLst/>
              </a:rPr>
              <a:t>  </a:t>
            </a:r>
          </a:p>
          <a:p>
            <a:pPr lvl="1"/>
            <a:r>
              <a:rPr lang="en-US" dirty="0" smtClean="0">
                <a:effectLst/>
              </a:rPr>
              <a:t>Visualize things in space</a:t>
            </a:r>
          </a:p>
          <a:p>
            <a:pPr lvl="2"/>
            <a:r>
              <a:rPr lang="en-US" dirty="0" smtClean="0">
                <a:effectLst/>
              </a:rPr>
              <a:t>Putting </a:t>
            </a:r>
            <a:r>
              <a:rPr lang="en-US" dirty="0">
                <a:effectLst/>
              </a:rPr>
              <a:t>together a jigsaw puzzle</a:t>
            </a:r>
          </a:p>
          <a:p>
            <a:pPr lvl="2"/>
            <a:r>
              <a:rPr lang="en-US" dirty="0" smtClean="0">
                <a:effectLst/>
              </a:rPr>
              <a:t>Finding your parked </a:t>
            </a:r>
            <a:r>
              <a:rPr lang="en-US" dirty="0">
                <a:effectLst/>
              </a:rPr>
              <a:t>car. </a:t>
            </a:r>
          </a:p>
          <a:p>
            <a:pPr lvl="2"/>
            <a:endParaRPr lang="en-US" dirty="0">
              <a:effectLst/>
            </a:endParaRPr>
          </a:p>
          <a:p>
            <a:endParaRPr lang="en-US" dirty="0"/>
          </a:p>
        </p:txBody>
      </p:sp>
    </p:spTree>
    <p:extLst>
      <p:ext uri="{BB962C8B-B14F-4D97-AF65-F5344CB8AC3E}">
        <p14:creationId xmlns:p14="http://schemas.microsoft.com/office/powerpoint/2010/main" val="96532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Righ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Righ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Righ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trips(downRigh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strips(downRigh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2E299-CA61-AB43-805D-E51847CC580A}"/>
              </a:ext>
            </a:extLst>
          </p:cNvPr>
          <p:cNvSpPr>
            <a:spLocks noGrp="1"/>
          </p:cNvSpPr>
          <p:nvPr>
            <p:ph type="title"/>
          </p:nvPr>
        </p:nvSpPr>
        <p:spPr/>
        <p:txBody>
          <a:bodyPr/>
          <a:lstStyle/>
          <a:p>
            <a:r>
              <a:rPr lang="en-US" dirty="0"/>
              <a:t>How a Memory is Made</a:t>
            </a:r>
          </a:p>
        </p:txBody>
      </p:sp>
      <p:sp>
        <p:nvSpPr>
          <p:cNvPr id="3" name="Content Placeholder 2">
            <a:extLst>
              <a:ext uri="{FF2B5EF4-FFF2-40B4-BE49-F238E27FC236}">
                <a16:creationId xmlns:a16="http://schemas.microsoft.com/office/drawing/2014/main" id="{E5D911BE-529E-C54F-80C7-287E6A83B5FF}"/>
              </a:ext>
            </a:extLst>
          </p:cNvPr>
          <p:cNvSpPr>
            <a:spLocks noGrp="1"/>
          </p:cNvSpPr>
          <p:nvPr>
            <p:ph idx="1"/>
          </p:nvPr>
        </p:nvSpPr>
        <p:spPr>
          <a:xfrm>
            <a:off x="76200" y="1600200"/>
            <a:ext cx="8915400" cy="4525963"/>
          </a:xfrm>
        </p:spPr>
        <p:txBody>
          <a:bodyPr/>
          <a:lstStyle/>
          <a:p>
            <a:endParaRPr lang="en-US" dirty="0"/>
          </a:p>
        </p:txBody>
      </p:sp>
      <p:grpSp>
        <p:nvGrpSpPr>
          <p:cNvPr id="4" name="Group 3">
            <a:extLst>
              <a:ext uri="{FF2B5EF4-FFF2-40B4-BE49-F238E27FC236}">
                <a16:creationId xmlns:a16="http://schemas.microsoft.com/office/drawing/2014/main" id="{8ADFE5FB-46E2-C549-BAAC-332B24CA0474}"/>
              </a:ext>
            </a:extLst>
          </p:cNvPr>
          <p:cNvGrpSpPr>
            <a:grpSpLocks/>
          </p:cNvGrpSpPr>
          <p:nvPr/>
        </p:nvGrpSpPr>
        <p:grpSpPr bwMode="auto">
          <a:xfrm>
            <a:off x="1600200" y="2256472"/>
            <a:ext cx="5943597" cy="2345055"/>
            <a:chOff x="380999" y="228600"/>
            <a:chExt cx="7772401" cy="2991829"/>
          </a:xfrm>
        </p:grpSpPr>
        <p:sp>
          <p:nvSpPr>
            <p:cNvPr id="5" name="Text Box 3">
              <a:extLst>
                <a:ext uri="{FF2B5EF4-FFF2-40B4-BE49-F238E27FC236}">
                  <a16:creationId xmlns:a16="http://schemas.microsoft.com/office/drawing/2014/main" id="{CF08B260-8994-6447-A796-A9CC0E349CB9}"/>
                </a:ext>
              </a:extLst>
            </p:cNvPr>
            <p:cNvSpPr txBox="1">
              <a:spLocks/>
            </p:cNvSpPr>
            <p:nvPr/>
          </p:nvSpPr>
          <p:spPr bwMode="auto">
            <a:xfrm>
              <a:off x="457394" y="1176458"/>
              <a:ext cx="914254" cy="366991"/>
            </a:xfrm>
            <a:prstGeom prst="rect">
              <a:avLst/>
            </a:prstGeom>
            <a:solidFill>
              <a:srgbClr val="A50021"/>
            </a:solidFill>
            <a:ln w="25400">
              <a:solidFill>
                <a:schemeClr val="dk1">
                  <a:lumMod val="100000"/>
                  <a:lumOff val="0"/>
                </a:schemeClr>
              </a:solidFill>
              <a:miter lim="800000"/>
              <a:headEnd/>
              <a:tailEnd/>
            </a:ln>
            <a:effectLst>
              <a:outerShdw dist="38100" dir="2700000" algn="tl" rotWithShape="0">
                <a:srgbClr val="808080">
                  <a:alpha val="39999"/>
                </a:srgbClr>
              </a:outerShdw>
            </a:effectLst>
          </p:spPr>
          <p:txBody>
            <a:bodyPr rot="0" vert="horz" wrap="square" lIns="91440" tIns="45720" rIns="91440" bIns="45720" anchor="t" anchorCtr="0" upright="1">
              <a:spAutoFit/>
            </a:bodyPr>
            <a:lstStyle/>
            <a:p>
              <a:pPr marL="0" marR="0" algn="ctr">
                <a:spcBef>
                  <a:spcPts val="0"/>
                </a:spcBef>
                <a:spcAft>
                  <a:spcPts val="0"/>
                </a:spcAft>
              </a:pPr>
              <a:r>
                <a:rPr lang="en-US" sz="1100" b="1"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Hearing</a:t>
              </a:r>
              <a:endParaRPr lang="en-US" sz="1200">
                <a:effectLst/>
                <a:latin typeface="Times New Roman" panose="02020603050405020304" pitchFamily="18" charset="0"/>
                <a:ea typeface="Times New Roman" panose="02020603050405020304" pitchFamily="18" charset="0"/>
              </a:endParaRPr>
            </a:p>
          </p:txBody>
        </p:sp>
        <p:sp>
          <p:nvSpPr>
            <p:cNvPr id="6" name="Text Box 4">
              <a:extLst>
                <a:ext uri="{FF2B5EF4-FFF2-40B4-BE49-F238E27FC236}">
                  <a16:creationId xmlns:a16="http://schemas.microsoft.com/office/drawing/2014/main" id="{53384498-C8EA-A74A-A7B0-7C4D6B59C5FD}"/>
                </a:ext>
              </a:extLst>
            </p:cNvPr>
            <p:cNvSpPr txBox="1">
              <a:spLocks/>
            </p:cNvSpPr>
            <p:nvPr/>
          </p:nvSpPr>
          <p:spPr bwMode="auto">
            <a:xfrm>
              <a:off x="457394" y="1596108"/>
              <a:ext cx="914254" cy="366991"/>
            </a:xfrm>
            <a:prstGeom prst="rect">
              <a:avLst/>
            </a:prstGeom>
            <a:solidFill>
              <a:srgbClr val="A50021"/>
            </a:solidFill>
            <a:ln w="25400">
              <a:solidFill>
                <a:schemeClr val="dk1">
                  <a:lumMod val="100000"/>
                  <a:lumOff val="0"/>
                </a:schemeClr>
              </a:solidFill>
              <a:miter lim="800000"/>
              <a:headEnd/>
              <a:tailEnd/>
            </a:ln>
            <a:effectLst>
              <a:outerShdw dist="38100" dir="2700000" algn="tl" rotWithShape="0">
                <a:srgbClr val="808080">
                  <a:alpha val="39999"/>
                </a:srgbClr>
              </a:outerShdw>
            </a:effectLst>
          </p:spPr>
          <p:txBody>
            <a:bodyPr rot="0" vert="horz" wrap="square" lIns="91440" tIns="45720" rIns="91440" bIns="45720" anchor="t" anchorCtr="0" upright="1">
              <a:spAutoFit/>
            </a:bodyPr>
            <a:lstStyle/>
            <a:p>
              <a:pPr marL="0" marR="0" algn="ctr">
                <a:spcBef>
                  <a:spcPts val="0"/>
                </a:spcBef>
                <a:spcAft>
                  <a:spcPts val="0"/>
                </a:spcAft>
              </a:pPr>
              <a:r>
                <a:rPr lang="en-US" sz="1100" b="1"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Vision</a:t>
              </a:r>
              <a:endParaRPr lang="en-US" sz="1200">
                <a:effectLst/>
                <a:latin typeface="Times New Roman" panose="02020603050405020304" pitchFamily="18" charset="0"/>
                <a:ea typeface="Times New Roman" panose="02020603050405020304" pitchFamily="18" charset="0"/>
              </a:endParaRPr>
            </a:p>
          </p:txBody>
        </p:sp>
        <p:sp>
          <p:nvSpPr>
            <p:cNvPr id="7" name="Text Box 5">
              <a:extLst>
                <a:ext uri="{FF2B5EF4-FFF2-40B4-BE49-F238E27FC236}">
                  <a16:creationId xmlns:a16="http://schemas.microsoft.com/office/drawing/2014/main" id="{0B6F6706-6C13-2845-B174-E65459FFBCD8}"/>
                </a:ext>
              </a:extLst>
            </p:cNvPr>
            <p:cNvSpPr txBox="1">
              <a:spLocks/>
            </p:cNvSpPr>
            <p:nvPr/>
          </p:nvSpPr>
          <p:spPr bwMode="auto">
            <a:xfrm>
              <a:off x="457394" y="2014948"/>
              <a:ext cx="914254" cy="366991"/>
            </a:xfrm>
            <a:prstGeom prst="rect">
              <a:avLst/>
            </a:prstGeom>
            <a:solidFill>
              <a:srgbClr val="A50021"/>
            </a:solidFill>
            <a:ln w="25400">
              <a:solidFill>
                <a:schemeClr val="dk1">
                  <a:lumMod val="100000"/>
                  <a:lumOff val="0"/>
                </a:schemeClr>
              </a:solidFill>
              <a:miter lim="800000"/>
              <a:headEnd/>
              <a:tailEnd/>
            </a:ln>
            <a:effectLst>
              <a:outerShdw dist="38100" dir="2700000" algn="tl" rotWithShape="0">
                <a:srgbClr val="808080">
                  <a:alpha val="39999"/>
                </a:srgbClr>
              </a:outerShdw>
            </a:effectLst>
          </p:spPr>
          <p:txBody>
            <a:bodyPr rot="0" vert="horz" wrap="square" lIns="91440" tIns="45720" rIns="91440" bIns="45720" anchor="t" anchorCtr="0" upright="1">
              <a:spAutoFit/>
            </a:bodyPr>
            <a:lstStyle/>
            <a:p>
              <a:pPr marL="0" marR="0" algn="ctr">
                <a:spcBef>
                  <a:spcPts val="0"/>
                </a:spcBef>
                <a:spcAft>
                  <a:spcPts val="0"/>
                </a:spcAft>
              </a:pPr>
              <a:r>
                <a:rPr lang="en-US" sz="1100" b="1"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Taste</a:t>
              </a:r>
              <a:endParaRPr lang="en-US" sz="1200">
                <a:effectLst/>
                <a:latin typeface="Times New Roman" panose="02020603050405020304" pitchFamily="18" charset="0"/>
                <a:ea typeface="Times New Roman" panose="02020603050405020304" pitchFamily="18" charset="0"/>
              </a:endParaRPr>
            </a:p>
          </p:txBody>
        </p:sp>
        <p:sp>
          <p:nvSpPr>
            <p:cNvPr id="8" name="Text Box 6">
              <a:extLst>
                <a:ext uri="{FF2B5EF4-FFF2-40B4-BE49-F238E27FC236}">
                  <a16:creationId xmlns:a16="http://schemas.microsoft.com/office/drawing/2014/main" id="{5886F899-5476-134E-ACAF-6C073121C8BF}"/>
                </a:ext>
              </a:extLst>
            </p:cNvPr>
            <p:cNvSpPr txBox="1">
              <a:spLocks/>
            </p:cNvSpPr>
            <p:nvPr/>
          </p:nvSpPr>
          <p:spPr bwMode="auto">
            <a:xfrm>
              <a:off x="457394" y="2433787"/>
              <a:ext cx="914254" cy="366992"/>
            </a:xfrm>
            <a:prstGeom prst="rect">
              <a:avLst/>
            </a:prstGeom>
            <a:solidFill>
              <a:srgbClr val="A50021"/>
            </a:solidFill>
            <a:ln w="25400">
              <a:solidFill>
                <a:schemeClr val="dk1">
                  <a:lumMod val="100000"/>
                  <a:lumOff val="0"/>
                </a:schemeClr>
              </a:solidFill>
              <a:miter lim="800000"/>
              <a:headEnd/>
              <a:tailEnd/>
            </a:ln>
            <a:effectLst>
              <a:outerShdw dist="38100" dir="2700000" algn="tl" rotWithShape="0">
                <a:srgbClr val="808080">
                  <a:alpha val="39999"/>
                </a:srgbClr>
              </a:outerShdw>
            </a:effectLst>
          </p:spPr>
          <p:txBody>
            <a:bodyPr rot="0" vert="horz" wrap="square" lIns="91440" tIns="45720" rIns="91440" bIns="45720" anchor="t" anchorCtr="0" upright="1">
              <a:spAutoFit/>
            </a:bodyPr>
            <a:lstStyle/>
            <a:p>
              <a:pPr marL="0" marR="0" algn="ctr">
                <a:spcBef>
                  <a:spcPts val="0"/>
                </a:spcBef>
                <a:spcAft>
                  <a:spcPts val="0"/>
                </a:spcAft>
              </a:pPr>
              <a:r>
                <a:rPr lang="en-US" sz="1100" b="1"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Smell</a:t>
              </a:r>
              <a:endParaRPr lang="en-US" sz="1200">
                <a:effectLst/>
                <a:latin typeface="Times New Roman" panose="02020603050405020304" pitchFamily="18" charset="0"/>
                <a:ea typeface="Times New Roman" panose="02020603050405020304" pitchFamily="18" charset="0"/>
              </a:endParaRPr>
            </a:p>
          </p:txBody>
        </p:sp>
        <p:sp>
          <p:nvSpPr>
            <p:cNvPr id="9" name="Text Box 7">
              <a:extLst>
                <a:ext uri="{FF2B5EF4-FFF2-40B4-BE49-F238E27FC236}">
                  <a16:creationId xmlns:a16="http://schemas.microsoft.com/office/drawing/2014/main" id="{9A96BD46-F533-BD4D-A632-C2B911CF685E}"/>
                </a:ext>
              </a:extLst>
            </p:cNvPr>
            <p:cNvSpPr txBox="1">
              <a:spLocks/>
            </p:cNvSpPr>
            <p:nvPr/>
          </p:nvSpPr>
          <p:spPr bwMode="auto">
            <a:xfrm>
              <a:off x="457394" y="2853437"/>
              <a:ext cx="914254" cy="366992"/>
            </a:xfrm>
            <a:prstGeom prst="rect">
              <a:avLst/>
            </a:prstGeom>
            <a:solidFill>
              <a:srgbClr val="A50021"/>
            </a:solidFill>
            <a:ln w="25400">
              <a:solidFill>
                <a:schemeClr val="dk1">
                  <a:lumMod val="100000"/>
                  <a:lumOff val="0"/>
                </a:schemeClr>
              </a:solidFill>
              <a:miter lim="800000"/>
              <a:headEnd/>
              <a:tailEnd/>
            </a:ln>
            <a:effectLst>
              <a:outerShdw dist="38100" dir="2700000" algn="tl" rotWithShape="0">
                <a:srgbClr val="808080">
                  <a:alpha val="39999"/>
                </a:srgbClr>
              </a:outerShdw>
            </a:effectLst>
          </p:spPr>
          <p:txBody>
            <a:bodyPr rot="0" vert="horz" wrap="square" lIns="91440" tIns="45720" rIns="91440" bIns="45720" anchor="t" anchorCtr="0" upright="1">
              <a:spAutoFit/>
            </a:bodyPr>
            <a:lstStyle/>
            <a:p>
              <a:pPr marL="0" marR="0" algn="ctr">
                <a:spcBef>
                  <a:spcPts val="0"/>
                </a:spcBef>
                <a:spcAft>
                  <a:spcPts val="0"/>
                </a:spcAft>
              </a:pPr>
              <a:r>
                <a:rPr lang="en-US" sz="1100" b="1"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Touch</a:t>
              </a:r>
              <a:endParaRPr lang="en-US" sz="1200">
                <a:effectLst/>
                <a:latin typeface="Times New Roman" panose="02020603050405020304" pitchFamily="18" charset="0"/>
                <a:ea typeface="Times New Roman" panose="02020603050405020304" pitchFamily="18" charset="0"/>
              </a:endParaRPr>
            </a:p>
          </p:txBody>
        </p:sp>
        <p:sp>
          <p:nvSpPr>
            <p:cNvPr id="10" name="Right Arrow 9">
              <a:extLst>
                <a:ext uri="{FF2B5EF4-FFF2-40B4-BE49-F238E27FC236}">
                  <a16:creationId xmlns:a16="http://schemas.microsoft.com/office/drawing/2014/main" id="{C83C250B-1F99-7640-9362-11888F549C44}"/>
                </a:ext>
              </a:extLst>
            </p:cNvPr>
            <p:cNvSpPr>
              <a:spLocks/>
            </p:cNvSpPr>
            <p:nvPr/>
          </p:nvSpPr>
          <p:spPr bwMode="auto">
            <a:xfrm>
              <a:off x="2590800" y="1914819"/>
              <a:ext cx="990600" cy="457200"/>
            </a:xfrm>
            <a:prstGeom prst="rightArrow">
              <a:avLst>
                <a:gd name="adj1" fmla="val 50000"/>
                <a:gd name="adj2" fmla="val 50004"/>
              </a:avLst>
            </a:prstGeom>
            <a:solidFill>
              <a:srgbClr val="A50021"/>
            </a:solidFill>
            <a:ln w="25400">
              <a:solidFill>
                <a:schemeClr val="accent1">
                  <a:lumMod val="50000"/>
                  <a:lumOff val="0"/>
                </a:schemeClr>
              </a:solidFill>
              <a:miter lim="800000"/>
              <a:headEnd/>
              <a:tailEnd/>
            </a:ln>
          </p:spPr>
          <p:txBody>
            <a:bodyPr rot="0" vert="horz" wrap="square" lIns="91440" tIns="45720" rIns="91440" bIns="45720" anchor="ctr" anchorCtr="0" upright="1">
              <a:noAutofit/>
            </a:bodyPr>
            <a:lstStyle/>
            <a:p>
              <a:pPr marL="0" marR="0" algn="ctr">
                <a:spcBef>
                  <a:spcPts val="0"/>
                </a:spcBef>
                <a:spcAft>
                  <a:spcPts val="0"/>
                </a:spcAft>
              </a:pPr>
              <a:r>
                <a:rPr lang="en-US" sz="900"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Attention</a:t>
              </a:r>
              <a:endParaRPr lang="en-US" sz="1200">
                <a:effectLst/>
                <a:latin typeface="Times New Roman" panose="02020603050405020304" pitchFamily="18" charset="0"/>
                <a:ea typeface="Times New Roman" panose="02020603050405020304" pitchFamily="18" charset="0"/>
              </a:endParaRPr>
            </a:p>
          </p:txBody>
        </p:sp>
        <p:sp>
          <p:nvSpPr>
            <p:cNvPr id="11" name="Oval 10">
              <a:extLst>
                <a:ext uri="{FF2B5EF4-FFF2-40B4-BE49-F238E27FC236}">
                  <a16:creationId xmlns:a16="http://schemas.microsoft.com/office/drawing/2014/main" id="{1FC28A7A-9916-5A40-92B2-BDE8EBF1315B}"/>
                </a:ext>
              </a:extLst>
            </p:cNvPr>
            <p:cNvSpPr>
              <a:spLocks/>
            </p:cNvSpPr>
            <p:nvPr/>
          </p:nvSpPr>
          <p:spPr bwMode="auto">
            <a:xfrm>
              <a:off x="5029200" y="1104508"/>
              <a:ext cx="1234126" cy="381000"/>
            </a:xfrm>
            <a:prstGeom prst="ellipse">
              <a:avLst/>
            </a:prstGeom>
            <a:solidFill>
              <a:schemeClr val="accent1">
                <a:lumMod val="100000"/>
                <a:lumOff val="0"/>
              </a:schemeClr>
            </a:solidFill>
            <a:ln w="25400">
              <a:solidFill>
                <a:schemeClr val="accent1">
                  <a:lumMod val="50000"/>
                  <a:lumOff val="0"/>
                </a:schemeClr>
              </a:solidFill>
              <a:round/>
              <a:headEnd/>
              <a:tailEnd/>
            </a:ln>
          </p:spPr>
          <p:txBody>
            <a:bodyPr rot="0" vert="horz" wrap="square" lIns="0" tIns="45720" rIns="0" bIns="45720" anchor="ctr" anchorCtr="0" upright="1">
              <a:noAutofit/>
            </a:bodyPr>
            <a:lstStyle/>
            <a:p>
              <a:pPr marL="0" marR="0" algn="ctr">
                <a:spcBef>
                  <a:spcPts val="0"/>
                </a:spcBef>
                <a:spcAft>
                  <a:spcPts val="0"/>
                </a:spcAft>
              </a:pPr>
              <a:r>
                <a:rPr lang="en-US" sz="900"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Encoding</a:t>
              </a:r>
              <a:endParaRPr lang="en-US" sz="1200">
                <a:effectLst/>
                <a:latin typeface="Times New Roman" panose="02020603050405020304" pitchFamily="18" charset="0"/>
                <a:ea typeface="Times New Roman" panose="02020603050405020304" pitchFamily="18" charset="0"/>
              </a:endParaRPr>
            </a:p>
          </p:txBody>
        </p:sp>
        <p:sp>
          <p:nvSpPr>
            <p:cNvPr id="12" name="Right Arrow 11">
              <a:extLst>
                <a:ext uri="{FF2B5EF4-FFF2-40B4-BE49-F238E27FC236}">
                  <a16:creationId xmlns:a16="http://schemas.microsoft.com/office/drawing/2014/main" id="{F6D1B365-2FBC-6844-A850-44DD9EEDB41A}"/>
                </a:ext>
              </a:extLst>
            </p:cNvPr>
            <p:cNvSpPr>
              <a:spLocks/>
            </p:cNvSpPr>
            <p:nvPr/>
          </p:nvSpPr>
          <p:spPr bwMode="auto">
            <a:xfrm rot="10800000">
              <a:off x="5181600" y="2209800"/>
              <a:ext cx="762000" cy="381000"/>
            </a:xfrm>
            <a:prstGeom prst="rightArrow">
              <a:avLst>
                <a:gd name="adj1" fmla="val 50000"/>
                <a:gd name="adj2" fmla="val 50000"/>
              </a:avLst>
            </a:prstGeom>
            <a:solidFill>
              <a:srgbClr val="A50021"/>
            </a:solidFill>
            <a:ln w="25400">
              <a:solidFill>
                <a:schemeClr val="accent1">
                  <a:lumMod val="50000"/>
                  <a:lumOff val="0"/>
                </a:schemeClr>
              </a:solidFill>
              <a:miter lim="800000"/>
              <a:headEnd/>
              <a:tailEnd/>
            </a:ln>
          </p:spPr>
          <p:txBody>
            <a:bodyPr rot="0" vert="horz" wrap="square" lIns="91440" tIns="45720" rIns="91440" bIns="45720" anchor="ctr" anchorCtr="0" upright="1">
              <a:noAutofit/>
            </a:bodyPr>
            <a:lstStyle/>
            <a:p>
              <a:endParaRPr lang="en-US"/>
            </a:p>
          </p:txBody>
        </p:sp>
        <p:sp>
          <p:nvSpPr>
            <p:cNvPr id="13" name="Oval 12">
              <a:extLst>
                <a:ext uri="{FF2B5EF4-FFF2-40B4-BE49-F238E27FC236}">
                  <a16:creationId xmlns:a16="http://schemas.microsoft.com/office/drawing/2014/main" id="{AFA5DDD3-D214-794B-84C2-4E38ACA91DF6}"/>
                </a:ext>
              </a:extLst>
            </p:cNvPr>
            <p:cNvSpPr>
              <a:spLocks/>
            </p:cNvSpPr>
            <p:nvPr/>
          </p:nvSpPr>
          <p:spPr bwMode="auto">
            <a:xfrm>
              <a:off x="7696200" y="1114719"/>
              <a:ext cx="457200" cy="2057400"/>
            </a:xfrm>
            <a:prstGeom prst="ellipse">
              <a:avLst/>
            </a:prstGeom>
            <a:solidFill>
              <a:schemeClr val="accent1">
                <a:lumMod val="100000"/>
                <a:lumOff val="0"/>
              </a:schemeClr>
            </a:solidFill>
            <a:ln w="25400">
              <a:solidFill>
                <a:schemeClr val="accent1">
                  <a:lumMod val="50000"/>
                  <a:lumOff val="0"/>
                </a:schemeClr>
              </a:solidFill>
              <a:round/>
              <a:headEnd/>
              <a:tailEnd/>
            </a:ln>
          </p:spPr>
          <p:txBody>
            <a:bodyPr rot="0" vert="horz" wrap="square" lIns="91440" tIns="45720" rIns="91440" bIns="45720" anchor="ctr" anchorCtr="0" upright="1">
              <a:noAutofit/>
            </a:bodyPr>
            <a:lstStyle/>
            <a:p>
              <a:pPr marL="0" marR="0" algn="ctr">
                <a:spcBef>
                  <a:spcPts val="0"/>
                </a:spcBef>
                <a:spcAft>
                  <a:spcPts val="0"/>
                </a:spcAft>
              </a:pPr>
              <a:r>
                <a:rPr lang="en-US" sz="1000"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Storage</a:t>
              </a:r>
              <a:endParaRPr lang="en-US" sz="1200">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id="{49FAAF2B-9E10-1C49-A6B9-1946E0831A92}"/>
                </a:ext>
              </a:extLst>
            </p:cNvPr>
            <p:cNvSpPr>
              <a:spLocks/>
            </p:cNvSpPr>
            <p:nvPr/>
          </p:nvSpPr>
          <p:spPr bwMode="auto">
            <a:xfrm>
              <a:off x="1828800" y="1724319"/>
              <a:ext cx="685800" cy="838200"/>
            </a:xfrm>
            <a:prstGeom prst="rect">
              <a:avLst/>
            </a:prstGeom>
            <a:solidFill>
              <a:schemeClr val="accent1">
                <a:lumMod val="100000"/>
                <a:lumOff val="0"/>
              </a:schemeClr>
            </a:solidFill>
            <a:ln w="25400">
              <a:solidFill>
                <a:schemeClr val="accent1">
                  <a:lumMod val="50000"/>
                  <a:lumOff val="0"/>
                </a:schemeClr>
              </a:solidFill>
              <a:miter lim="800000"/>
              <a:headEnd/>
              <a:tailEnd/>
            </a:ln>
          </p:spPr>
          <p:txBody>
            <a:bodyPr rot="0" vert="horz" wrap="square" lIns="91440" tIns="45720" rIns="91440" bIns="45720" anchor="ctr" anchorCtr="0" upright="1">
              <a:noAutofit/>
            </a:bodyPr>
            <a:lstStyle/>
            <a:p>
              <a:pPr marL="0" marR="0" algn="ctr">
                <a:spcBef>
                  <a:spcPts val="0"/>
                </a:spcBef>
                <a:spcAft>
                  <a:spcPts val="0"/>
                </a:spcAft>
              </a:pPr>
              <a:r>
                <a:rPr lang="en-US" sz="700"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Sensory</a:t>
              </a:r>
              <a:r>
                <a:rPr lang="en-US" sz="1100"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700"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Memory</a:t>
              </a:r>
              <a:endParaRPr lang="en-US" sz="1200">
                <a:effectLst/>
                <a:latin typeface="Times New Roman" panose="02020603050405020304" pitchFamily="18" charset="0"/>
                <a:ea typeface="Times New Roman" panose="02020603050405020304" pitchFamily="18" charset="0"/>
              </a:endParaRPr>
            </a:p>
          </p:txBody>
        </p:sp>
        <p:sp>
          <p:nvSpPr>
            <p:cNvPr id="15" name="Rectangle 14">
              <a:extLst>
                <a:ext uri="{FF2B5EF4-FFF2-40B4-BE49-F238E27FC236}">
                  <a16:creationId xmlns:a16="http://schemas.microsoft.com/office/drawing/2014/main" id="{5897B2F3-1C7A-E74E-810D-DC5D7744DAF4}"/>
                </a:ext>
              </a:extLst>
            </p:cNvPr>
            <p:cNvSpPr>
              <a:spLocks/>
            </p:cNvSpPr>
            <p:nvPr/>
          </p:nvSpPr>
          <p:spPr bwMode="auto">
            <a:xfrm>
              <a:off x="6324600" y="1533819"/>
              <a:ext cx="1219200" cy="1219200"/>
            </a:xfrm>
            <a:prstGeom prst="rect">
              <a:avLst/>
            </a:prstGeom>
            <a:solidFill>
              <a:schemeClr val="accent1">
                <a:lumMod val="100000"/>
                <a:lumOff val="0"/>
              </a:schemeClr>
            </a:solidFill>
            <a:ln w="25400">
              <a:solidFill>
                <a:schemeClr val="accent1">
                  <a:lumMod val="50000"/>
                  <a:lumOff val="0"/>
                </a:schemeClr>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100" b="1"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Long-Term Memory</a:t>
              </a:r>
              <a:endParaRPr lang="en-US" sz="1200" dirty="0">
                <a:effectLst/>
                <a:latin typeface="Times New Roman" panose="02020603050405020304" pitchFamily="18" charset="0"/>
                <a:ea typeface="Times New Roman" panose="02020603050405020304" pitchFamily="18" charset="0"/>
              </a:endParaRPr>
            </a:p>
            <a:p>
              <a:pPr marL="171450" marR="0" lvl="0" indent="-171450">
                <a:lnSpc>
                  <a:spcPct val="115000"/>
                </a:lnSpc>
                <a:spcBef>
                  <a:spcPts val="0"/>
                </a:spcBef>
                <a:spcAft>
                  <a:spcPts val="0"/>
                </a:spcAft>
                <a:buFont typeface="Arial" panose="020B0604020202020204" pitchFamily="34" charset="0"/>
                <a:buChar char="•"/>
                <a:tabLst>
                  <a:tab pos="114300" algn="l"/>
                </a:tabLst>
              </a:pPr>
              <a:r>
                <a:rPr lang="en-US" sz="7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Consolidation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80000"/>
                </a:lnSpc>
                <a:spcBef>
                  <a:spcPts val="0"/>
                </a:spcBef>
                <a:spcAft>
                  <a:spcPts val="0"/>
                </a:spcAft>
                <a:buFont typeface="Arial" panose="020B0604020202020204" pitchFamily="34" charset="0"/>
                <a:buChar char="•"/>
                <a:tabLst>
                  <a:tab pos="114300" algn="l"/>
                </a:tabLst>
              </a:pPr>
              <a:r>
                <a:rPr lang="en-US" sz="7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Permanent Storage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Left-Right Arrow 15">
              <a:extLst>
                <a:ext uri="{FF2B5EF4-FFF2-40B4-BE49-F238E27FC236}">
                  <a16:creationId xmlns:a16="http://schemas.microsoft.com/office/drawing/2014/main" id="{CCB6B3D3-B48C-4E4C-B39E-DB8B8F7C3E6E}"/>
                </a:ext>
              </a:extLst>
            </p:cNvPr>
            <p:cNvSpPr>
              <a:spLocks/>
            </p:cNvSpPr>
            <p:nvPr/>
          </p:nvSpPr>
          <p:spPr bwMode="auto">
            <a:xfrm>
              <a:off x="5105400" y="1676400"/>
              <a:ext cx="990600" cy="381000"/>
            </a:xfrm>
            <a:prstGeom prst="leftRightArrow">
              <a:avLst>
                <a:gd name="adj1" fmla="val 50000"/>
                <a:gd name="adj2" fmla="val 50002"/>
              </a:avLst>
            </a:prstGeom>
            <a:solidFill>
              <a:srgbClr val="A50021"/>
            </a:solidFill>
            <a:ln w="25400">
              <a:solidFill>
                <a:schemeClr val="accent1">
                  <a:lumMod val="50000"/>
                  <a:lumOff val="0"/>
                </a:schemeClr>
              </a:solidFill>
              <a:miter lim="800000"/>
              <a:headEnd/>
              <a:tailEnd/>
            </a:ln>
          </p:spPr>
          <p:txBody>
            <a:bodyPr rot="0" vert="horz" wrap="square" lIns="91440" tIns="45720" rIns="91440" bIns="45720" anchor="ctr" anchorCtr="0" upright="1">
              <a:noAutofit/>
            </a:bodyPr>
            <a:lstStyle/>
            <a:p>
              <a:endParaRPr lang="en-US"/>
            </a:p>
          </p:txBody>
        </p:sp>
        <p:sp>
          <p:nvSpPr>
            <p:cNvPr id="17" name="Rectangle 16">
              <a:extLst>
                <a:ext uri="{FF2B5EF4-FFF2-40B4-BE49-F238E27FC236}">
                  <a16:creationId xmlns:a16="http://schemas.microsoft.com/office/drawing/2014/main" id="{00C4F5C1-AB9F-3348-BEE6-BB11C1873DD5}"/>
                </a:ext>
              </a:extLst>
            </p:cNvPr>
            <p:cNvSpPr>
              <a:spLocks/>
            </p:cNvSpPr>
            <p:nvPr/>
          </p:nvSpPr>
          <p:spPr bwMode="auto">
            <a:xfrm>
              <a:off x="3619108" y="1533427"/>
              <a:ext cx="1371600" cy="1219200"/>
            </a:xfrm>
            <a:prstGeom prst="rect">
              <a:avLst/>
            </a:prstGeom>
            <a:solidFill>
              <a:schemeClr val="accent1">
                <a:lumMod val="100000"/>
                <a:lumOff val="0"/>
              </a:schemeClr>
            </a:solidFill>
            <a:ln w="25400">
              <a:solidFill>
                <a:schemeClr val="accent1">
                  <a:lumMod val="50000"/>
                  <a:lumOff val="0"/>
                </a:schemeClr>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pPr>
              <a:r>
                <a:rPr lang="en-US" sz="1400" b="1"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Working Memory</a:t>
              </a:r>
              <a:endParaRPr lang="en-US" sz="1200">
                <a:effectLst/>
                <a:latin typeface="Times New Roman" panose="02020603050405020304" pitchFamily="18" charset="0"/>
                <a:ea typeface="Times New Roman" panose="02020603050405020304" pitchFamily="18" charset="0"/>
              </a:endParaRPr>
            </a:p>
            <a:p>
              <a:pPr marL="228600" marR="0" indent="-228600">
                <a:lnSpc>
                  <a:spcPct val="80000"/>
                </a:lnSpc>
                <a:spcBef>
                  <a:spcPts val="0"/>
                </a:spcBef>
                <a:spcAft>
                  <a:spcPts val="0"/>
                </a:spcAft>
                <a:tabLst>
                  <a:tab pos="114300" algn="l"/>
                </a:tabLst>
              </a:pPr>
              <a:r>
                <a:rPr lang="en-US" sz="700" kern="1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Short-Term Memory Storage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228600">
                <a:lnSpc>
                  <a:spcPct val="80000"/>
                </a:lnSpc>
                <a:spcBef>
                  <a:spcPts val="0"/>
                </a:spcBef>
                <a:spcAft>
                  <a:spcPts val="0"/>
                </a:spcAft>
                <a:tabLst>
                  <a:tab pos="114300" algn="l"/>
                </a:tabLst>
              </a:pPr>
              <a:r>
                <a:rPr lang="en-US" sz="700" kern="1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Central Executive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8" name="Straight Arrow Connector 17">
              <a:extLst>
                <a:ext uri="{FF2B5EF4-FFF2-40B4-BE49-F238E27FC236}">
                  <a16:creationId xmlns:a16="http://schemas.microsoft.com/office/drawing/2014/main" id="{CC4936A2-0F77-0644-8C20-D2421EF97065}"/>
                </a:ext>
              </a:extLst>
            </p:cNvPr>
            <p:cNvCxnSpPr>
              <a:cxnSpLocks/>
            </p:cNvCxnSpPr>
            <p:nvPr/>
          </p:nvCxnSpPr>
          <p:spPr bwMode="auto">
            <a:xfrm>
              <a:off x="1371600" y="1307568"/>
              <a:ext cx="457200" cy="435605"/>
            </a:xfrm>
            <a:prstGeom prst="straightConnector1">
              <a:avLst/>
            </a:prstGeom>
            <a:noFill/>
            <a:ln w="9525">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19" name="Straight Arrow Connector 18">
              <a:extLst>
                <a:ext uri="{FF2B5EF4-FFF2-40B4-BE49-F238E27FC236}">
                  <a16:creationId xmlns:a16="http://schemas.microsoft.com/office/drawing/2014/main" id="{70F49768-129C-7847-B430-62153E6881A8}"/>
                </a:ext>
              </a:extLst>
            </p:cNvPr>
            <p:cNvCxnSpPr>
              <a:cxnSpLocks/>
            </p:cNvCxnSpPr>
            <p:nvPr/>
          </p:nvCxnSpPr>
          <p:spPr bwMode="auto">
            <a:xfrm>
              <a:off x="1371600" y="1726668"/>
              <a:ext cx="381000" cy="245105"/>
            </a:xfrm>
            <a:prstGeom prst="straightConnector1">
              <a:avLst/>
            </a:prstGeom>
            <a:noFill/>
            <a:ln w="9525">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19">
              <a:extLst>
                <a:ext uri="{FF2B5EF4-FFF2-40B4-BE49-F238E27FC236}">
                  <a16:creationId xmlns:a16="http://schemas.microsoft.com/office/drawing/2014/main" id="{3AADA894-BCE7-654B-9A69-52782C7BFEB1}"/>
                </a:ext>
              </a:extLst>
            </p:cNvPr>
            <p:cNvCxnSpPr>
              <a:cxnSpLocks/>
            </p:cNvCxnSpPr>
            <p:nvPr/>
          </p:nvCxnSpPr>
          <p:spPr bwMode="auto">
            <a:xfrm flipV="1">
              <a:off x="1371600" y="2130458"/>
              <a:ext cx="400639" cy="15310"/>
            </a:xfrm>
            <a:prstGeom prst="straightConnector1">
              <a:avLst/>
            </a:prstGeom>
            <a:noFill/>
            <a:ln w="9525">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21" name="Straight Arrow Connector 20">
              <a:extLst>
                <a:ext uri="{FF2B5EF4-FFF2-40B4-BE49-F238E27FC236}">
                  <a16:creationId xmlns:a16="http://schemas.microsoft.com/office/drawing/2014/main" id="{646E8FB0-DA9E-B64A-8D49-66AFDFB6BF44}"/>
                </a:ext>
              </a:extLst>
            </p:cNvPr>
            <p:cNvCxnSpPr>
              <a:cxnSpLocks/>
            </p:cNvCxnSpPr>
            <p:nvPr/>
          </p:nvCxnSpPr>
          <p:spPr bwMode="auto">
            <a:xfrm flipV="1">
              <a:off x="1371600" y="2438400"/>
              <a:ext cx="381000" cy="126468"/>
            </a:xfrm>
            <a:prstGeom prst="straightConnector1">
              <a:avLst/>
            </a:prstGeom>
            <a:noFill/>
            <a:ln w="9525">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cxnSp>
          <p:nvCxnSpPr>
            <p:cNvPr id="22" name="Straight Arrow Connector 21">
              <a:extLst>
                <a:ext uri="{FF2B5EF4-FFF2-40B4-BE49-F238E27FC236}">
                  <a16:creationId xmlns:a16="http://schemas.microsoft.com/office/drawing/2014/main" id="{A849E61F-D849-C94C-A11D-409B4B6ED425}"/>
                </a:ext>
              </a:extLst>
            </p:cNvPr>
            <p:cNvCxnSpPr>
              <a:cxnSpLocks/>
            </p:cNvCxnSpPr>
            <p:nvPr/>
          </p:nvCxnSpPr>
          <p:spPr bwMode="auto">
            <a:xfrm flipV="1">
              <a:off x="1371600" y="2590800"/>
              <a:ext cx="457200" cy="393168"/>
            </a:xfrm>
            <a:prstGeom prst="straightConnector1">
              <a:avLst/>
            </a:prstGeom>
            <a:noFill/>
            <a:ln w="9525">
              <a:solidFill>
                <a:schemeClr val="accent1">
                  <a:lumMod val="95000"/>
                  <a:lumOff val="0"/>
                </a:schemeClr>
              </a:solidFill>
              <a:round/>
              <a:headEnd/>
              <a:tailEnd type="arrow" w="med" len="med"/>
            </a:ln>
            <a:extLst>
              <a:ext uri="{909E8E84-426E-40DD-AFC4-6F175D3DCCD1}">
                <a14:hiddenFill xmlns:a14="http://schemas.microsoft.com/office/drawing/2010/main">
                  <a:noFill/>
                </a14:hiddenFill>
              </a:ext>
            </a:extLst>
          </p:spPr>
        </p:cxnSp>
        <p:sp>
          <p:nvSpPr>
            <p:cNvPr id="23" name="Oval 22">
              <a:extLst>
                <a:ext uri="{FF2B5EF4-FFF2-40B4-BE49-F238E27FC236}">
                  <a16:creationId xmlns:a16="http://schemas.microsoft.com/office/drawing/2014/main" id="{8F318358-0591-7140-AE30-1636B9614CA2}"/>
                </a:ext>
              </a:extLst>
            </p:cNvPr>
            <p:cNvSpPr>
              <a:spLocks/>
            </p:cNvSpPr>
            <p:nvPr/>
          </p:nvSpPr>
          <p:spPr bwMode="auto">
            <a:xfrm>
              <a:off x="380999" y="228600"/>
              <a:ext cx="3962401" cy="609601"/>
            </a:xfrm>
            <a:prstGeom prst="ellipse">
              <a:avLst/>
            </a:prstGeom>
            <a:solidFill>
              <a:schemeClr val="accent1">
                <a:lumMod val="100000"/>
                <a:lumOff val="0"/>
              </a:schemeClr>
            </a:solidFill>
            <a:ln w="25400">
              <a:solidFill>
                <a:schemeClr val="accent1">
                  <a:lumMod val="50000"/>
                  <a:lumOff val="0"/>
                </a:schemeClr>
              </a:solidFill>
              <a:round/>
              <a:headEnd/>
              <a:tailEnd/>
            </a:ln>
          </p:spPr>
          <p:txBody>
            <a:bodyPr rot="0" vert="horz" wrap="square" lIns="91440" tIns="45720" rIns="91440" bIns="45720" anchor="ctr" anchorCtr="0" upright="1">
              <a:noAutofit/>
            </a:bodyPr>
            <a:lstStyle/>
            <a:p>
              <a:pPr marL="0" marR="0" algn="ctr">
                <a:spcBef>
                  <a:spcPts val="0"/>
                </a:spcBef>
                <a:spcAft>
                  <a:spcPts val="0"/>
                </a:spcAft>
              </a:pPr>
              <a:r>
                <a:rPr lang="en-US" sz="1600"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Acquisition</a:t>
              </a:r>
              <a:endParaRPr lang="en-US" sz="1200">
                <a:effectLst/>
                <a:latin typeface="Times New Roman" panose="02020603050405020304" pitchFamily="18" charset="0"/>
                <a:ea typeface="Times New Roman" panose="02020603050405020304" pitchFamily="18" charset="0"/>
              </a:endParaRPr>
            </a:p>
          </p:txBody>
        </p:sp>
        <p:sp>
          <p:nvSpPr>
            <p:cNvPr id="24" name="Oval 23">
              <a:extLst>
                <a:ext uri="{FF2B5EF4-FFF2-40B4-BE49-F238E27FC236}">
                  <a16:creationId xmlns:a16="http://schemas.microsoft.com/office/drawing/2014/main" id="{61985D12-7B27-8D49-8D26-A214D1476967}"/>
                </a:ext>
              </a:extLst>
            </p:cNvPr>
            <p:cNvSpPr>
              <a:spLocks/>
            </p:cNvSpPr>
            <p:nvPr/>
          </p:nvSpPr>
          <p:spPr bwMode="auto">
            <a:xfrm>
              <a:off x="5029200" y="2800546"/>
              <a:ext cx="1234126" cy="381000"/>
            </a:xfrm>
            <a:prstGeom prst="ellipse">
              <a:avLst/>
            </a:prstGeom>
            <a:solidFill>
              <a:schemeClr val="accent1">
                <a:lumMod val="100000"/>
                <a:lumOff val="0"/>
              </a:schemeClr>
            </a:solidFill>
            <a:ln w="25400">
              <a:solidFill>
                <a:schemeClr val="accent1">
                  <a:lumMod val="50000"/>
                  <a:lumOff val="0"/>
                </a:schemeClr>
              </a:solidFill>
              <a:round/>
              <a:headEnd/>
              <a:tailEnd/>
            </a:ln>
          </p:spPr>
          <p:txBody>
            <a:bodyPr rot="0" vert="horz" wrap="square" lIns="0" tIns="45720" rIns="0" bIns="45720" anchor="ctr" anchorCtr="0" upright="1">
              <a:noAutofit/>
            </a:bodyPr>
            <a:lstStyle/>
            <a:p>
              <a:pPr marL="0" marR="0" algn="ctr">
                <a:spcBef>
                  <a:spcPts val="0"/>
                </a:spcBef>
                <a:spcAft>
                  <a:spcPts val="0"/>
                </a:spcAft>
              </a:pPr>
              <a:r>
                <a:rPr lang="en-US" sz="900"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Retrieval</a:t>
              </a:r>
              <a:endParaRPr lang="en-US" sz="1200">
                <a:effectLst/>
                <a:latin typeface="Times New Roman" panose="02020603050405020304" pitchFamily="18" charset="0"/>
                <a:ea typeface="Times New Roman" panose="02020603050405020304" pitchFamily="18" charset="0"/>
              </a:endParaRPr>
            </a:p>
          </p:txBody>
        </p:sp>
        <p:cxnSp>
          <p:nvCxnSpPr>
            <p:cNvPr id="25" name="Straight Connector 24">
              <a:extLst>
                <a:ext uri="{FF2B5EF4-FFF2-40B4-BE49-F238E27FC236}">
                  <a16:creationId xmlns:a16="http://schemas.microsoft.com/office/drawing/2014/main" id="{0864B3DE-7BCA-A842-951A-A0858A133E7E}"/>
                </a:ext>
              </a:extLst>
            </p:cNvPr>
            <p:cNvCxnSpPr>
              <a:cxnSpLocks/>
            </p:cNvCxnSpPr>
            <p:nvPr/>
          </p:nvCxnSpPr>
          <p:spPr bwMode="auto">
            <a:xfrm>
              <a:off x="533400" y="990600"/>
              <a:ext cx="373380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cxnSp>
        <p:cxnSp>
          <p:nvCxnSpPr>
            <p:cNvPr id="26" name="Straight Connector 25">
              <a:extLst>
                <a:ext uri="{FF2B5EF4-FFF2-40B4-BE49-F238E27FC236}">
                  <a16:creationId xmlns:a16="http://schemas.microsoft.com/office/drawing/2014/main" id="{D7E9E938-61CE-5645-BAB4-35F1F46E4C14}"/>
                </a:ext>
              </a:extLst>
            </p:cNvPr>
            <p:cNvCxnSpPr>
              <a:cxnSpLocks/>
            </p:cNvCxnSpPr>
            <p:nvPr/>
          </p:nvCxnSpPr>
          <p:spPr bwMode="auto">
            <a:xfrm flipV="1">
              <a:off x="4267200" y="971746"/>
              <a:ext cx="0" cy="54864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cxnSp>
      </p:grpSp>
      <p:sp>
        <p:nvSpPr>
          <p:cNvPr id="27" name="TextBox 26"/>
          <p:cNvSpPr txBox="1"/>
          <p:nvPr/>
        </p:nvSpPr>
        <p:spPr>
          <a:xfrm>
            <a:off x="908737" y="4822988"/>
            <a:ext cx="7686784" cy="646331"/>
          </a:xfrm>
          <a:prstGeom prst="rect">
            <a:avLst/>
          </a:prstGeom>
          <a:noFill/>
        </p:spPr>
        <p:txBody>
          <a:bodyPr wrap="none" rtlCol="0">
            <a:spAutoFit/>
          </a:bodyPr>
          <a:lstStyle/>
          <a:p>
            <a:r>
              <a:rPr lang="en-US" dirty="0" smtClean="0"/>
              <a:t>1. Anything that interferes with your sensory abilities or your ability to pay </a:t>
            </a:r>
          </a:p>
          <a:p>
            <a:r>
              <a:rPr lang="en-US" dirty="0" smtClean="0"/>
              <a:t>attention can affect your ability to create a new memory</a:t>
            </a:r>
            <a:endParaRPr lang="en-US" dirty="0"/>
          </a:p>
        </p:txBody>
      </p:sp>
      <p:sp>
        <p:nvSpPr>
          <p:cNvPr id="28" name="TextBox 27"/>
          <p:cNvSpPr txBox="1"/>
          <p:nvPr/>
        </p:nvSpPr>
        <p:spPr>
          <a:xfrm>
            <a:off x="914400" y="5638800"/>
            <a:ext cx="7507248" cy="646331"/>
          </a:xfrm>
          <a:prstGeom prst="rect">
            <a:avLst/>
          </a:prstGeom>
          <a:noFill/>
        </p:spPr>
        <p:txBody>
          <a:bodyPr wrap="none" rtlCol="0">
            <a:spAutoFit/>
          </a:bodyPr>
          <a:lstStyle/>
          <a:p>
            <a:r>
              <a:rPr lang="en-US" dirty="0" smtClean="0"/>
              <a:t>2. Try hearing aids: fewer than 30% of adults over 70 who could benefit </a:t>
            </a:r>
          </a:p>
          <a:p>
            <a:r>
              <a:rPr lang="en-US" dirty="0" smtClean="0"/>
              <a:t>from hearing aids have ever used them</a:t>
            </a:r>
            <a:endParaRPr lang="en-US" dirty="0"/>
          </a:p>
        </p:txBody>
      </p:sp>
    </p:spTree>
    <p:extLst>
      <p:ext uri="{BB962C8B-B14F-4D97-AF65-F5344CB8AC3E}">
        <p14:creationId xmlns:p14="http://schemas.microsoft.com/office/powerpoint/2010/main" val="320946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downRigh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strips(downRight)">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ABD46-5176-B44B-9F6A-349A9D3866FA}"/>
              </a:ext>
            </a:extLst>
          </p:cNvPr>
          <p:cNvSpPr>
            <a:spLocks noGrp="1"/>
          </p:cNvSpPr>
          <p:nvPr>
            <p:ph type="title"/>
          </p:nvPr>
        </p:nvSpPr>
        <p:spPr/>
        <p:txBody>
          <a:bodyPr/>
          <a:lstStyle/>
          <a:p>
            <a:r>
              <a:rPr lang="en-US" dirty="0"/>
              <a:t>Executive </a:t>
            </a:r>
            <a:r>
              <a:rPr lang="en-US" dirty="0" smtClean="0"/>
              <a:t>Functions</a:t>
            </a:r>
            <a:endParaRPr lang="en-US" dirty="0"/>
          </a:p>
        </p:txBody>
      </p:sp>
      <p:sp>
        <p:nvSpPr>
          <p:cNvPr id="3" name="Content Placeholder 2">
            <a:extLst>
              <a:ext uri="{FF2B5EF4-FFF2-40B4-BE49-F238E27FC236}">
                <a16:creationId xmlns:a16="http://schemas.microsoft.com/office/drawing/2014/main" id="{BB4546EE-6B3B-664D-9CC1-A3EF4CC114FB}"/>
              </a:ext>
            </a:extLst>
          </p:cNvPr>
          <p:cNvSpPr>
            <a:spLocks noGrp="1"/>
          </p:cNvSpPr>
          <p:nvPr>
            <p:ph idx="1"/>
          </p:nvPr>
        </p:nvSpPr>
        <p:spPr/>
        <p:txBody>
          <a:bodyPr/>
          <a:lstStyle/>
          <a:p>
            <a:r>
              <a:rPr lang="en-US" dirty="0">
                <a:effectLst/>
              </a:rPr>
              <a:t>Problem solving</a:t>
            </a:r>
          </a:p>
          <a:p>
            <a:r>
              <a:rPr lang="en-US" dirty="0">
                <a:effectLst/>
              </a:rPr>
              <a:t>Making decisions</a:t>
            </a:r>
          </a:p>
          <a:p>
            <a:r>
              <a:rPr lang="en-US" dirty="0">
                <a:effectLst/>
              </a:rPr>
              <a:t>Setting </a:t>
            </a:r>
            <a:r>
              <a:rPr lang="en-US" dirty="0" smtClean="0">
                <a:effectLst/>
              </a:rPr>
              <a:t>goals </a:t>
            </a:r>
            <a:endParaRPr lang="en-US" dirty="0">
              <a:effectLst/>
            </a:endParaRPr>
          </a:p>
          <a:p>
            <a:r>
              <a:rPr lang="en-US" dirty="0" smtClean="0">
                <a:effectLst/>
              </a:rPr>
              <a:t>Planning</a:t>
            </a:r>
            <a:endParaRPr lang="en-US" dirty="0">
              <a:effectLst/>
            </a:endParaRPr>
          </a:p>
          <a:p>
            <a:r>
              <a:rPr lang="en-US" dirty="0">
                <a:effectLst/>
              </a:rPr>
              <a:t>Quickly processing new information. </a:t>
            </a:r>
            <a:endParaRPr lang="en-US" dirty="0"/>
          </a:p>
        </p:txBody>
      </p:sp>
    </p:spTree>
    <p:extLst>
      <p:ext uri="{BB962C8B-B14F-4D97-AF65-F5344CB8AC3E}">
        <p14:creationId xmlns:p14="http://schemas.microsoft.com/office/powerpoint/2010/main" val="35878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Righ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idx="4294967295"/>
          </p:nvPr>
        </p:nvSpPr>
        <p:spPr/>
        <p:txBody>
          <a:bodyPr anchorCtr="0">
            <a:normAutofit fontScale="90000"/>
          </a:bodyPr>
          <a:lstStyle/>
          <a:p>
            <a:pPr eaLnBrk="1" hangingPunct="1">
              <a:defRPr/>
            </a:pPr>
            <a:r>
              <a:rPr lang="en-US" sz="4000" dirty="0">
                <a:ea typeface="ＭＳ Ｐゴシック" pitchFamily="1" charset="-128"/>
              </a:rPr>
              <a:t>Median Life Expectancy</a:t>
            </a:r>
            <a:br>
              <a:rPr lang="en-US" sz="4000" dirty="0">
                <a:ea typeface="ＭＳ Ｐゴシック" pitchFamily="1" charset="-128"/>
              </a:rPr>
            </a:br>
            <a:r>
              <a:rPr lang="en-US" sz="4000" dirty="0">
                <a:ea typeface="ＭＳ Ｐゴシック" pitchFamily="1" charset="-128"/>
              </a:rPr>
              <a:t> (US- all races)</a:t>
            </a:r>
          </a:p>
        </p:txBody>
      </p:sp>
      <p:sp>
        <p:nvSpPr>
          <p:cNvPr id="432131" name="Rectangle 3"/>
          <p:cNvSpPr>
            <a:spLocks noGrp="1" noChangeArrowheads="1"/>
          </p:cNvSpPr>
          <p:nvPr>
            <p:ph type="body" sz="half" idx="4294967295"/>
          </p:nvPr>
        </p:nvSpPr>
        <p:spPr>
          <a:xfrm>
            <a:off x="609600" y="1874838"/>
            <a:ext cx="3810000" cy="4114800"/>
          </a:xfrm>
        </p:spPr>
        <p:txBody>
          <a:bodyPr/>
          <a:lstStyle/>
          <a:p>
            <a:pPr eaLnBrk="1" hangingPunct="1">
              <a:defRPr/>
            </a:pPr>
            <a:r>
              <a:rPr lang="en-US" sz="2800">
                <a:ea typeface="+mn-ea"/>
                <a:cs typeface="+mn-cs"/>
              </a:rPr>
              <a:t>At age 65</a:t>
            </a:r>
          </a:p>
          <a:p>
            <a:pPr eaLnBrk="1" hangingPunct="1">
              <a:defRPr/>
            </a:pPr>
            <a:r>
              <a:rPr lang="en-US" sz="2800">
                <a:ea typeface="+mn-ea"/>
                <a:cs typeface="+mn-cs"/>
              </a:rPr>
              <a:t>At age 85	</a:t>
            </a:r>
          </a:p>
          <a:p>
            <a:pPr eaLnBrk="1" hangingPunct="1">
              <a:defRPr/>
            </a:pPr>
            <a:r>
              <a:rPr lang="en-US" sz="2800">
                <a:ea typeface="+mn-ea"/>
                <a:cs typeface="+mn-cs"/>
              </a:rPr>
              <a:t>At age 100</a:t>
            </a:r>
          </a:p>
          <a:p>
            <a:pPr lvl="1" eaLnBrk="1" hangingPunct="1">
              <a:lnSpc>
                <a:spcPct val="90000"/>
              </a:lnSpc>
              <a:buFont typeface="Wingdings" pitchFamily="2" charset="2"/>
              <a:buNone/>
              <a:defRPr/>
            </a:pPr>
            <a:endParaRPr lang="en-US" sz="2000"/>
          </a:p>
        </p:txBody>
      </p:sp>
      <p:sp>
        <p:nvSpPr>
          <p:cNvPr id="432133" name="Rectangle 5"/>
          <p:cNvSpPr>
            <a:spLocks noGrp="1" noChangeArrowheads="1"/>
          </p:cNvSpPr>
          <p:nvPr>
            <p:ph type="body" sz="half" idx="4294967295"/>
          </p:nvPr>
        </p:nvSpPr>
        <p:spPr>
          <a:xfrm>
            <a:off x="4652963" y="1874838"/>
            <a:ext cx="4033837" cy="4525962"/>
          </a:xfrm>
        </p:spPr>
        <p:txBody>
          <a:bodyPr/>
          <a:lstStyle/>
          <a:p>
            <a:pPr eaLnBrk="1" hangingPunct="1">
              <a:defRPr/>
            </a:pPr>
            <a:r>
              <a:rPr lang="en-US" sz="2800" dirty="0">
                <a:ea typeface="+mn-ea"/>
                <a:cs typeface="+mn-cs"/>
              </a:rPr>
              <a:t>84.1</a:t>
            </a:r>
          </a:p>
          <a:p>
            <a:pPr eaLnBrk="1" hangingPunct="1">
              <a:defRPr/>
            </a:pPr>
            <a:r>
              <a:rPr lang="en-US" sz="2800" dirty="0">
                <a:ea typeface="+mn-ea"/>
                <a:cs typeface="+mn-cs"/>
              </a:rPr>
              <a:t>91.6</a:t>
            </a:r>
          </a:p>
          <a:p>
            <a:pPr eaLnBrk="1" hangingPunct="1">
              <a:defRPr/>
            </a:pPr>
            <a:r>
              <a:rPr lang="en-US" sz="2800" dirty="0">
                <a:ea typeface="+mn-ea"/>
                <a:cs typeface="+mn-cs"/>
              </a:rPr>
              <a:t>102.3</a:t>
            </a:r>
          </a:p>
          <a:p>
            <a:pPr eaLnBrk="1" hangingPunct="1">
              <a:defRPr/>
            </a:pPr>
            <a:endParaRPr lang="en-US" sz="2800" dirty="0">
              <a:ea typeface="+mn-ea"/>
              <a:cs typeface="+mn-cs"/>
            </a:endParaRPr>
          </a:p>
        </p:txBody>
      </p:sp>
      <p:sp>
        <p:nvSpPr>
          <p:cNvPr id="60421" name="Text Box 4"/>
          <p:cNvSpPr txBox="1">
            <a:spLocks noChangeArrowheads="1"/>
          </p:cNvSpPr>
          <p:nvPr/>
        </p:nvSpPr>
        <p:spPr bwMode="auto">
          <a:xfrm>
            <a:off x="746125" y="6386513"/>
            <a:ext cx="2822007" cy="338554"/>
          </a:xfrm>
          <a:prstGeom prst="rect">
            <a:avLst/>
          </a:prstGeom>
          <a:noFill/>
          <a:ln w="9525">
            <a:noFill/>
            <a:miter lim="800000"/>
            <a:headEnd/>
            <a:tailEnd/>
          </a:ln>
        </p:spPr>
        <p:txBody>
          <a:bodyPr wrap="none">
            <a:spAutoFit/>
          </a:bodyPr>
          <a:lstStyle/>
          <a:p>
            <a:r>
              <a:rPr lang="en-US" sz="2400" baseline="30000" dirty="0">
                <a:latin typeface="Times New Roman" pitchFamily="18" charset="0"/>
              </a:rPr>
              <a:t>United States Life Tables, 2009.  </a:t>
            </a:r>
          </a:p>
        </p:txBody>
      </p:sp>
    </p:spTree>
    <p:extLst>
      <p:ext uri="{BB962C8B-B14F-4D97-AF65-F5344CB8AC3E}">
        <p14:creationId xmlns:p14="http://schemas.microsoft.com/office/powerpoint/2010/main" val="1718506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32131">
                                            <p:txEl>
                                              <p:pRg st="0" end="0"/>
                                            </p:txEl>
                                          </p:spTgt>
                                        </p:tgtEl>
                                        <p:attrNameLst>
                                          <p:attrName>style.visibility</p:attrName>
                                        </p:attrNameLst>
                                      </p:cBhvr>
                                      <p:to>
                                        <p:strVal val="visible"/>
                                      </p:to>
                                    </p:set>
                                    <p:animEffect transition="in" filter="strips(downRight)">
                                      <p:cBhvr>
                                        <p:cTn id="7" dur="500"/>
                                        <p:tgtEl>
                                          <p:spTgt spid="432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32133">
                                            <p:txEl>
                                              <p:pRg st="0" end="0"/>
                                            </p:txEl>
                                          </p:spTgt>
                                        </p:tgtEl>
                                        <p:attrNameLst>
                                          <p:attrName>style.visibility</p:attrName>
                                        </p:attrNameLst>
                                      </p:cBhvr>
                                      <p:to>
                                        <p:strVal val="visible"/>
                                      </p:to>
                                    </p:set>
                                    <p:animEffect transition="in" filter="strips(downRight)">
                                      <p:cBhvr>
                                        <p:cTn id="12" dur="500"/>
                                        <p:tgtEl>
                                          <p:spTgt spid="43213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32131">
                                            <p:txEl>
                                              <p:pRg st="1" end="1"/>
                                            </p:txEl>
                                          </p:spTgt>
                                        </p:tgtEl>
                                        <p:attrNameLst>
                                          <p:attrName>style.visibility</p:attrName>
                                        </p:attrNameLst>
                                      </p:cBhvr>
                                      <p:to>
                                        <p:strVal val="visible"/>
                                      </p:to>
                                    </p:set>
                                    <p:animEffect transition="in" filter="strips(downRight)">
                                      <p:cBhvr>
                                        <p:cTn id="17" dur="500"/>
                                        <p:tgtEl>
                                          <p:spTgt spid="4321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432133">
                                            <p:txEl>
                                              <p:pRg st="1" end="1"/>
                                            </p:txEl>
                                          </p:spTgt>
                                        </p:tgtEl>
                                        <p:attrNameLst>
                                          <p:attrName>style.visibility</p:attrName>
                                        </p:attrNameLst>
                                      </p:cBhvr>
                                      <p:to>
                                        <p:strVal val="visible"/>
                                      </p:to>
                                    </p:set>
                                    <p:animEffect transition="in" filter="strips(downRight)">
                                      <p:cBhvr>
                                        <p:cTn id="22" dur="500"/>
                                        <p:tgtEl>
                                          <p:spTgt spid="43213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432131">
                                            <p:txEl>
                                              <p:pRg st="2" end="2"/>
                                            </p:txEl>
                                          </p:spTgt>
                                        </p:tgtEl>
                                        <p:attrNameLst>
                                          <p:attrName>style.visibility</p:attrName>
                                        </p:attrNameLst>
                                      </p:cBhvr>
                                      <p:to>
                                        <p:strVal val="visible"/>
                                      </p:to>
                                    </p:set>
                                    <p:animEffect transition="in" filter="strips(downRight)">
                                      <p:cBhvr>
                                        <p:cTn id="27" dur="500"/>
                                        <p:tgtEl>
                                          <p:spTgt spid="43213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432133">
                                            <p:txEl>
                                              <p:pRg st="2" end="2"/>
                                            </p:txEl>
                                          </p:spTgt>
                                        </p:tgtEl>
                                        <p:attrNameLst>
                                          <p:attrName>style.visibility</p:attrName>
                                        </p:attrNameLst>
                                      </p:cBhvr>
                                      <p:to>
                                        <p:strVal val="visible"/>
                                      </p:to>
                                    </p:set>
                                    <p:animEffect transition="in" filter="strips(downRight)">
                                      <p:cBhvr>
                                        <p:cTn id="32" dur="500"/>
                                        <p:tgtEl>
                                          <p:spTgt spid="4321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1" grpId="0" build="p"/>
      <p:bldP spid="43213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A22E-3ED5-7246-A9B7-489B8EBA8FFB}"/>
              </a:ext>
            </a:extLst>
          </p:cNvPr>
          <p:cNvSpPr>
            <a:spLocks noGrp="1"/>
          </p:cNvSpPr>
          <p:nvPr>
            <p:ph type="title"/>
          </p:nvPr>
        </p:nvSpPr>
        <p:spPr>
          <a:xfrm>
            <a:off x="0" y="277813"/>
            <a:ext cx="9067800" cy="1139825"/>
          </a:xfrm>
        </p:spPr>
        <p:txBody>
          <a:bodyPr/>
          <a:lstStyle/>
          <a:p>
            <a:r>
              <a:rPr lang="en-US" sz="3600" dirty="0"/>
              <a:t>Cognitive changes </a:t>
            </a:r>
            <a:r>
              <a:rPr lang="en-US" sz="3600" dirty="0" smtClean="0"/>
              <a:t>with </a:t>
            </a:r>
            <a:r>
              <a:rPr lang="en-US" sz="3600" dirty="0"/>
              <a:t>Normal Aging: </a:t>
            </a:r>
            <a:r>
              <a:rPr lang="en-US" sz="3600" dirty="0" smtClean="0"/>
              <a:t/>
            </a:r>
            <a:br>
              <a:rPr lang="en-US" sz="3600" dirty="0" smtClean="0"/>
            </a:br>
            <a:r>
              <a:rPr lang="en-US" sz="3600" dirty="0" smtClean="0"/>
              <a:t>The </a:t>
            </a:r>
            <a:r>
              <a:rPr lang="en-US" sz="3600" dirty="0"/>
              <a:t>Good News</a:t>
            </a:r>
          </a:p>
        </p:txBody>
      </p:sp>
      <p:sp>
        <p:nvSpPr>
          <p:cNvPr id="3" name="Content Placeholder 2">
            <a:extLst>
              <a:ext uri="{FF2B5EF4-FFF2-40B4-BE49-F238E27FC236}">
                <a16:creationId xmlns:a16="http://schemas.microsoft.com/office/drawing/2014/main" id="{DA442C9B-6C13-8C46-9357-4D24EB2B56D7}"/>
              </a:ext>
            </a:extLst>
          </p:cNvPr>
          <p:cNvSpPr>
            <a:spLocks noGrp="1"/>
          </p:cNvSpPr>
          <p:nvPr>
            <p:ph idx="1"/>
          </p:nvPr>
        </p:nvSpPr>
        <p:spPr>
          <a:xfrm>
            <a:off x="228600" y="1676400"/>
            <a:ext cx="8839200" cy="4525963"/>
          </a:xfrm>
        </p:spPr>
        <p:txBody>
          <a:bodyPr/>
          <a:lstStyle/>
          <a:p>
            <a:r>
              <a:rPr lang="en-US" sz="2400" dirty="0">
                <a:effectLst/>
              </a:rPr>
              <a:t>Not all cognitive functions decline with aging. </a:t>
            </a:r>
          </a:p>
          <a:p>
            <a:r>
              <a:rPr lang="en-US" sz="2400" dirty="0">
                <a:effectLst/>
              </a:rPr>
              <a:t>Knowledge you learned years ago and procedures, like how to ride a bike, or brush your teeth stay with you. </a:t>
            </a:r>
          </a:p>
          <a:p>
            <a:r>
              <a:rPr lang="en-US" sz="2400" dirty="0">
                <a:effectLst/>
              </a:rPr>
              <a:t>When you learn something new and can remember it, you don’t forget it any more rapidly than when younger. </a:t>
            </a:r>
          </a:p>
          <a:p>
            <a:r>
              <a:rPr lang="en-US" sz="2400" dirty="0">
                <a:effectLst/>
              </a:rPr>
              <a:t>Attention span, ability to maintain attention, language comprehension, usage, and vocabulary don’t decline. </a:t>
            </a:r>
          </a:p>
          <a:p>
            <a:pPr marL="0" indent="0">
              <a:buNone/>
            </a:pPr>
            <a:endParaRPr lang="en-US" sz="2400" dirty="0"/>
          </a:p>
        </p:txBody>
      </p:sp>
    </p:spTree>
    <p:extLst>
      <p:ext uri="{BB962C8B-B14F-4D97-AF65-F5344CB8AC3E}">
        <p14:creationId xmlns:p14="http://schemas.microsoft.com/office/powerpoint/2010/main" val="194741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Righ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Aging Begins at Birth:</a:t>
            </a:r>
            <a:br>
              <a:rPr lang="en-US" dirty="0"/>
            </a:br>
            <a:r>
              <a:rPr lang="en-US" dirty="0"/>
              <a:t>Your Mind</a:t>
            </a:r>
          </a:p>
        </p:txBody>
      </p:sp>
      <p:sp>
        <p:nvSpPr>
          <p:cNvPr id="3" name="Content Placeholder 2"/>
          <p:cNvSpPr>
            <a:spLocks noGrp="1"/>
          </p:cNvSpPr>
          <p:nvPr>
            <p:ph idx="1"/>
          </p:nvPr>
        </p:nvSpPr>
        <p:spPr/>
        <p:txBody>
          <a:bodyPr/>
          <a:lstStyle/>
          <a:p>
            <a:r>
              <a:rPr lang="en-US" dirty="0"/>
              <a:t>Peak in your 30’s</a:t>
            </a:r>
          </a:p>
          <a:p>
            <a:pPr lvl="1"/>
            <a:r>
              <a:rPr lang="en-US" dirty="0" smtClean="0">
                <a:solidFill>
                  <a:srgbClr val="FFFF00"/>
                </a:solidFill>
              </a:rPr>
              <a:t>Word </a:t>
            </a:r>
            <a:r>
              <a:rPr lang="en-US" dirty="0">
                <a:solidFill>
                  <a:srgbClr val="FFFF00"/>
                </a:solidFill>
              </a:rPr>
              <a:t>Finding</a:t>
            </a:r>
          </a:p>
          <a:p>
            <a:pPr lvl="1"/>
            <a:r>
              <a:rPr lang="en-US" dirty="0">
                <a:solidFill>
                  <a:srgbClr val="FFFF00"/>
                </a:solidFill>
              </a:rPr>
              <a:t>Learning Lists</a:t>
            </a:r>
          </a:p>
          <a:p>
            <a:pPr lvl="1"/>
            <a:r>
              <a:rPr lang="en-US" dirty="0">
                <a:solidFill>
                  <a:srgbClr val="FFFF00"/>
                </a:solidFill>
              </a:rPr>
              <a:t>Doing calculations in your mind</a:t>
            </a:r>
          </a:p>
          <a:p>
            <a:pPr lvl="1"/>
            <a:endParaRPr lang="en-US" dirty="0"/>
          </a:p>
        </p:txBody>
      </p:sp>
    </p:spTree>
    <p:extLst>
      <p:ext uri="{BB962C8B-B14F-4D97-AF65-F5344CB8AC3E}">
        <p14:creationId xmlns:p14="http://schemas.microsoft.com/office/powerpoint/2010/main" val="99753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Righ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Righ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Righ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9E3F5-4964-E945-A0D8-00FACA02A99D}"/>
              </a:ext>
            </a:extLst>
          </p:cNvPr>
          <p:cNvSpPr>
            <a:spLocks noGrp="1"/>
          </p:cNvSpPr>
          <p:nvPr>
            <p:ph type="title"/>
          </p:nvPr>
        </p:nvSpPr>
        <p:spPr/>
        <p:txBody>
          <a:bodyPr/>
          <a:lstStyle/>
          <a:p>
            <a:r>
              <a:rPr lang="en-US" dirty="0"/>
              <a:t>Cognitive Changes </a:t>
            </a:r>
            <a:br>
              <a:rPr lang="en-US" dirty="0"/>
            </a:br>
            <a:r>
              <a:rPr lang="en-US" dirty="0"/>
              <a:t>with Normal Aging</a:t>
            </a:r>
          </a:p>
        </p:txBody>
      </p:sp>
      <p:sp>
        <p:nvSpPr>
          <p:cNvPr id="3" name="Content Placeholder 2">
            <a:extLst>
              <a:ext uri="{FF2B5EF4-FFF2-40B4-BE49-F238E27FC236}">
                <a16:creationId xmlns:a16="http://schemas.microsoft.com/office/drawing/2014/main" id="{0511B7C7-DD88-7B46-A859-435EEFF94DB6}"/>
              </a:ext>
            </a:extLst>
          </p:cNvPr>
          <p:cNvSpPr>
            <a:spLocks noGrp="1"/>
          </p:cNvSpPr>
          <p:nvPr>
            <p:ph idx="1"/>
          </p:nvPr>
        </p:nvSpPr>
        <p:spPr>
          <a:xfrm>
            <a:off x="457200" y="1600200"/>
            <a:ext cx="8382000" cy="4525963"/>
          </a:xfrm>
        </p:spPr>
        <p:txBody>
          <a:bodyPr/>
          <a:lstStyle/>
          <a:p>
            <a:r>
              <a:rPr lang="en-US" sz="2400" dirty="0">
                <a:effectLst/>
              </a:rPr>
              <a:t>Takes greater effort to learn new things—more attention, repetition, and strategies. </a:t>
            </a:r>
          </a:p>
          <a:p>
            <a:r>
              <a:rPr lang="en-US" sz="2400" dirty="0">
                <a:effectLst/>
              </a:rPr>
              <a:t>Less able to multitask. </a:t>
            </a:r>
          </a:p>
          <a:p>
            <a:r>
              <a:rPr lang="en-US" sz="2400" dirty="0">
                <a:effectLst/>
              </a:rPr>
              <a:t>Processing takes longer: </a:t>
            </a:r>
          </a:p>
          <a:p>
            <a:pPr lvl="1"/>
            <a:r>
              <a:rPr lang="en-US" sz="2000" dirty="0">
                <a:effectLst/>
              </a:rPr>
              <a:t>Reaction times are slower</a:t>
            </a:r>
          </a:p>
          <a:p>
            <a:pPr lvl="1"/>
            <a:r>
              <a:rPr lang="en-US" sz="2000" dirty="0">
                <a:effectLst/>
              </a:rPr>
              <a:t>Poorer performance when working under time pressure. </a:t>
            </a:r>
          </a:p>
          <a:p>
            <a:pPr lvl="1"/>
            <a:r>
              <a:rPr lang="en-US" sz="2000" dirty="0">
                <a:effectLst/>
              </a:rPr>
              <a:t>More difficult to manipulate information in the brain,</a:t>
            </a:r>
          </a:p>
          <a:p>
            <a:pPr lvl="2"/>
            <a:r>
              <a:rPr lang="en-US" sz="1800" dirty="0">
                <a:effectLst/>
              </a:rPr>
              <a:t>Calculating the tip in a restaurant, </a:t>
            </a:r>
          </a:p>
          <a:p>
            <a:pPr lvl="2"/>
            <a:r>
              <a:rPr lang="en-US" sz="1800" dirty="0">
                <a:effectLst/>
              </a:rPr>
              <a:t>Balancing a checkbook</a:t>
            </a:r>
          </a:p>
          <a:p>
            <a:pPr lvl="2"/>
            <a:r>
              <a:rPr lang="en-US" sz="1800" dirty="0">
                <a:effectLst/>
              </a:rPr>
              <a:t>Figuring out the route to get from one place to another.</a:t>
            </a:r>
          </a:p>
          <a:p>
            <a:r>
              <a:rPr lang="en-US" sz="2400" dirty="0">
                <a:effectLst/>
              </a:rPr>
              <a:t> Retrieving known information can be a struggle: the oft called “senior moment.”</a:t>
            </a:r>
          </a:p>
          <a:p>
            <a:endParaRPr lang="en-US" sz="2400" dirty="0"/>
          </a:p>
        </p:txBody>
      </p:sp>
    </p:spTree>
    <p:extLst>
      <p:ext uri="{BB962C8B-B14F-4D97-AF65-F5344CB8AC3E}">
        <p14:creationId xmlns:p14="http://schemas.microsoft.com/office/powerpoint/2010/main" val="347895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Righ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Righ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Righ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trips(downRigh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strips(downRigh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strips(downRight)">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A1BAD-DDB9-D342-8EA8-202B50E87B50}"/>
              </a:ext>
            </a:extLst>
          </p:cNvPr>
          <p:cNvSpPr>
            <a:spLocks noGrp="1"/>
          </p:cNvSpPr>
          <p:nvPr>
            <p:ph type="title"/>
          </p:nvPr>
        </p:nvSpPr>
        <p:spPr/>
        <p:txBody>
          <a:bodyPr/>
          <a:lstStyle/>
          <a:p>
            <a:r>
              <a:rPr lang="en-US" dirty="0"/>
              <a:t>Is this Normal Aging or Alzheimer’s Dementia?</a:t>
            </a:r>
          </a:p>
        </p:txBody>
      </p:sp>
      <p:sp>
        <p:nvSpPr>
          <p:cNvPr id="3" name="Content Placeholder 2">
            <a:extLst>
              <a:ext uri="{FF2B5EF4-FFF2-40B4-BE49-F238E27FC236}">
                <a16:creationId xmlns:a16="http://schemas.microsoft.com/office/drawing/2014/main" id="{E51A36E7-EBFC-2F43-A263-A8D8F4AF700F}"/>
              </a:ext>
            </a:extLst>
          </p:cNvPr>
          <p:cNvSpPr>
            <a:spLocks noGrp="1"/>
          </p:cNvSpPr>
          <p:nvPr>
            <p:ph idx="1"/>
          </p:nvPr>
        </p:nvSpPr>
        <p:spPr>
          <a:xfrm>
            <a:off x="457200" y="1828800"/>
            <a:ext cx="8229600" cy="3200400"/>
          </a:xfrm>
        </p:spPr>
        <p:txBody>
          <a:bodyPr/>
          <a:lstStyle/>
          <a:p>
            <a:r>
              <a:rPr lang="en-US" sz="2800" b="1" i="1" dirty="0">
                <a:effectLst/>
              </a:rPr>
              <a:t>If you’re concerned about your memory, AND</a:t>
            </a:r>
          </a:p>
          <a:p>
            <a:pPr lvl="1"/>
            <a:r>
              <a:rPr lang="en-US" sz="2400" b="1" i="1" dirty="0">
                <a:effectLst/>
              </a:rPr>
              <a:t> are able to recall something, even if you need a cue or you pick it out from a list of possibilities,</a:t>
            </a:r>
          </a:p>
          <a:p>
            <a:pPr lvl="1"/>
            <a:r>
              <a:rPr lang="en-US" sz="2400" b="1" i="1" dirty="0">
                <a:effectLst/>
              </a:rPr>
              <a:t>you have evidence that the information was successfully stored. </a:t>
            </a:r>
          </a:p>
          <a:p>
            <a:r>
              <a:rPr lang="en-US" sz="2800" b="1" i="1" dirty="0">
                <a:effectLst/>
              </a:rPr>
              <a:t>This is not Alzheimer’s Disease. </a:t>
            </a:r>
            <a:endParaRPr lang="en-US" sz="2800" dirty="0"/>
          </a:p>
        </p:txBody>
      </p:sp>
    </p:spTree>
    <p:extLst>
      <p:ext uri="{BB962C8B-B14F-4D97-AF65-F5344CB8AC3E}">
        <p14:creationId xmlns:p14="http://schemas.microsoft.com/office/powerpoint/2010/main" val="289770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Righ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907AC-9D90-0440-ACDC-8A76BD91F334}"/>
              </a:ext>
            </a:extLst>
          </p:cNvPr>
          <p:cNvSpPr>
            <a:spLocks noGrp="1"/>
          </p:cNvSpPr>
          <p:nvPr>
            <p:ph type="title"/>
          </p:nvPr>
        </p:nvSpPr>
        <p:spPr/>
        <p:txBody>
          <a:bodyPr/>
          <a:lstStyle/>
          <a:p>
            <a:r>
              <a:rPr lang="en-US" dirty="0"/>
              <a:t>A Word about DELIRIUM</a:t>
            </a:r>
          </a:p>
        </p:txBody>
      </p:sp>
      <p:sp>
        <p:nvSpPr>
          <p:cNvPr id="3" name="Content Placeholder 2">
            <a:extLst>
              <a:ext uri="{FF2B5EF4-FFF2-40B4-BE49-F238E27FC236}">
                <a16:creationId xmlns:a16="http://schemas.microsoft.com/office/drawing/2014/main" id="{092CE27D-289E-374E-B6CC-490C504A9C23}"/>
              </a:ext>
            </a:extLst>
          </p:cNvPr>
          <p:cNvSpPr>
            <a:spLocks noGrp="1"/>
          </p:cNvSpPr>
          <p:nvPr>
            <p:ph idx="1"/>
          </p:nvPr>
        </p:nvSpPr>
        <p:spPr/>
        <p:txBody>
          <a:bodyPr/>
          <a:lstStyle/>
          <a:p>
            <a:pPr marL="342900" lvl="1" indent="-342900">
              <a:buClr>
                <a:schemeClr val="hlink"/>
              </a:buClr>
              <a:buSzPct val="80000"/>
              <a:buFont typeface="Wingdings" pitchFamily="2" charset="2"/>
              <a:buChar char="Ø"/>
            </a:pPr>
            <a:r>
              <a:rPr lang="en-US" sz="3200" dirty="0" smtClean="0"/>
              <a:t>Delirium is a </a:t>
            </a:r>
            <a:r>
              <a:rPr lang="en-US" sz="3200" u="sng" dirty="0"/>
              <a:t>medical</a:t>
            </a:r>
            <a:r>
              <a:rPr lang="en-US" sz="3200" dirty="0"/>
              <a:t> urgency</a:t>
            </a:r>
          </a:p>
          <a:p>
            <a:r>
              <a:rPr lang="en-US" dirty="0" smtClean="0"/>
              <a:t>A </a:t>
            </a:r>
            <a:r>
              <a:rPr lang="en-US" dirty="0"/>
              <a:t>sudden change in cognition</a:t>
            </a:r>
          </a:p>
          <a:p>
            <a:pPr lvl="1"/>
            <a:r>
              <a:rPr lang="en-US" dirty="0"/>
              <a:t>Primarily a problem with attention and </a:t>
            </a:r>
            <a:r>
              <a:rPr lang="en-US" dirty="0" smtClean="0"/>
              <a:t>awareness</a:t>
            </a:r>
            <a:endParaRPr lang="en-US" dirty="0"/>
          </a:p>
          <a:p>
            <a:pPr lvl="1"/>
            <a:r>
              <a:rPr lang="en-US" dirty="0"/>
              <a:t>Reduced ability to direct, focus, sustain, and shift attention</a:t>
            </a:r>
          </a:p>
          <a:p>
            <a:r>
              <a:rPr lang="en-US" dirty="0"/>
              <a:t>May nod off or be agitated</a:t>
            </a:r>
          </a:p>
          <a:p>
            <a:r>
              <a:rPr lang="en-US" dirty="0"/>
              <a:t>Delirium </a:t>
            </a:r>
            <a:r>
              <a:rPr lang="en-US" dirty="0" smtClean="0"/>
              <a:t>is a </a:t>
            </a:r>
            <a:r>
              <a:rPr lang="en-US" u="sng" dirty="0"/>
              <a:t>temporary</a:t>
            </a:r>
            <a:r>
              <a:rPr lang="en-US" dirty="0"/>
              <a:t> situation</a:t>
            </a:r>
          </a:p>
        </p:txBody>
      </p:sp>
    </p:spTree>
    <p:extLst>
      <p:ext uri="{BB962C8B-B14F-4D97-AF65-F5344CB8AC3E}">
        <p14:creationId xmlns:p14="http://schemas.microsoft.com/office/powerpoint/2010/main" val="43501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Righ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Righ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Individuals React </a:t>
            </a:r>
            <a:br>
              <a:rPr lang="en-US" dirty="0"/>
            </a:br>
            <a:r>
              <a:rPr lang="en-US" dirty="0"/>
              <a:t>Differently to Aging</a:t>
            </a:r>
          </a:p>
        </p:txBody>
      </p:sp>
      <p:pic>
        <p:nvPicPr>
          <p:cNvPr id="4" name="Content Placeholder 3" descr="ostrich with head in sand.png"/>
          <p:cNvPicPr>
            <a:picLocks noGrp="1" noChangeAspect="1"/>
          </p:cNvPicPr>
          <p:nvPr>
            <p:ph idx="1"/>
          </p:nvPr>
        </p:nvPicPr>
        <p:blipFill>
          <a:blip r:embed="rId2" cstate="print"/>
          <a:stretch>
            <a:fillRect/>
          </a:stretch>
        </p:blipFill>
        <p:spPr>
          <a:xfrm>
            <a:off x="6413500" y="4572000"/>
            <a:ext cx="1435100" cy="1416050"/>
          </a:xfrm>
        </p:spPr>
      </p:pic>
      <p:pic>
        <p:nvPicPr>
          <p:cNvPr id="5" name="Picture 4" descr="wise old owl.png"/>
          <p:cNvPicPr>
            <a:picLocks noChangeAspect="1"/>
          </p:cNvPicPr>
          <p:nvPr/>
        </p:nvPicPr>
        <p:blipFill>
          <a:blip r:embed="rId3" cstate="print"/>
          <a:stretch>
            <a:fillRect/>
          </a:stretch>
        </p:blipFill>
        <p:spPr>
          <a:xfrm>
            <a:off x="1524000" y="1739900"/>
            <a:ext cx="1327150" cy="1536700"/>
          </a:xfrm>
          <a:prstGeom prst="rect">
            <a:avLst/>
          </a:prstGeom>
        </p:spPr>
      </p:pic>
      <p:pic>
        <p:nvPicPr>
          <p:cNvPr id="6" name="Picture 5" descr="worry wart.png"/>
          <p:cNvPicPr>
            <a:picLocks noChangeAspect="1"/>
          </p:cNvPicPr>
          <p:nvPr/>
        </p:nvPicPr>
        <p:blipFill>
          <a:blip r:embed="rId4" cstate="print"/>
          <a:stretch>
            <a:fillRect/>
          </a:stretch>
        </p:blipFill>
        <p:spPr>
          <a:xfrm>
            <a:off x="3962400" y="3155950"/>
            <a:ext cx="1231900" cy="1644650"/>
          </a:xfrm>
          <a:prstGeom prst="rect">
            <a:avLst/>
          </a:prstGeom>
        </p:spPr>
      </p:pic>
    </p:spTree>
    <p:extLst>
      <p:ext uri="{BB962C8B-B14F-4D97-AF65-F5344CB8AC3E}">
        <p14:creationId xmlns:p14="http://schemas.microsoft.com/office/powerpoint/2010/main" val="425426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Righ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EC633-501F-C04F-9ECD-72E556EA0792}"/>
              </a:ext>
            </a:extLst>
          </p:cNvPr>
          <p:cNvSpPr>
            <a:spLocks noGrp="1"/>
          </p:cNvSpPr>
          <p:nvPr>
            <p:ph type="title"/>
          </p:nvPr>
        </p:nvSpPr>
        <p:spPr/>
        <p:txBody>
          <a:bodyPr/>
          <a:lstStyle/>
          <a:p>
            <a:r>
              <a:rPr lang="en-US" dirty="0"/>
              <a:t>The Aging Soul</a:t>
            </a:r>
          </a:p>
        </p:txBody>
      </p:sp>
      <p:sp>
        <p:nvSpPr>
          <p:cNvPr id="3" name="Content Placeholder 2">
            <a:extLst>
              <a:ext uri="{FF2B5EF4-FFF2-40B4-BE49-F238E27FC236}">
                <a16:creationId xmlns:a16="http://schemas.microsoft.com/office/drawing/2014/main" id="{41045653-0846-EB43-8CDA-7CE30E669B12}"/>
              </a:ext>
            </a:extLst>
          </p:cNvPr>
          <p:cNvSpPr>
            <a:spLocks noGrp="1"/>
          </p:cNvSpPr>
          <p:nvPr>
            <p:ph idx="1"/>
          </p:nvPr>
        </p:nvSpPr>
        <p:spPr>
          <a:xfrm>
            <a:off x="443345" y="1295400"/>
            <a:ext cx="8229600" cy="4525963"/>
          </a:xfrm>
        </p:spPr>
        <p:txBody>
          <a:bodyPr/>
          <a:lstStyle/>
          <a:p>
            <a:r>
              <a:rPr lang="en-US" dirty="0"/>
              <a:t>Lots of losses</a:t>
            </a:r>
          </a:p>
          <a:p>
            <a:pPr lvl="1"/>
            <a:r>
              <a:rPr lang="en-US" dirty="0"/>
              <a:t>People</a:t>
            </a:r>
          </a:p>
          <a:p>
            <a:pPr lvl="1"/>
            <a:r>
              <a:rPr lang="en-US" dirty="0"/>
              <a:t>Abilities</a:t>
            </a:r>
          </a:p>
          <a:p>
            <a:pPr lvl="1"/>
            <a:r>
              <a:rPr lang="en-US" dirty="0"/>
              <a:t>Environments</a:t>
            </a:r>
          </a:p>
          <a:p>
            <a:r>
              <a:rPr lang="en-US" dirty="0"/>
              <a:t>How to adapt?</a:t>
            </a:r>
          </a:p>
          <a:p>
            <a:r>
              <a:rPr lang="en-US" dirty="0"/>
              <a:t>How to find meaning?</a:t>
            </a:r>
          </a:p>
          <a:p>
            <a:r>
              <a:rPr lang="en-US" dirty="0"/>
              <a:t>How to cultivate gratitude?</a:t>
            </a:r>
          </a:p>
          <a:p>
            <a:pPr marL="0" indent="0">
              <a:buNone/>
            </a:pPr>
            <a:endParaRPr lang="en-US" dirty="0"/>
          </a:p>
        </p:txBody>
      </p:sp>
    </p:spTree>
    <p:extLst>
      <p:ext uri="{BB962C8B-B14F-4D97-AF65-F5344CB8AC3E}">
        <p14:creationId xmlns:p14="http://schemas.microsoft.com/office/powerpoint/2010/main" val="345810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Righ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Righ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Righ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Good News:  </a:t>
            </a:r>
            <a:br>
              <a:rPr lang="en-US" dirty="0"/>
            </a:br>
            <a:r>
              <a:rPr lang="en-US" dirty="0"/>
              <a:t>Aging is Not All Downhill!</a:t>
            </a:r>
          </a:p>
        </p:txBody>
      </p:sp>
      <p:sp>
        <p:nvSpPr>
          <p:cNvPr id="3" name="Content Placeholder 2"/>
          <p:cNvSpPr>
            <a:spLocks noGrp="1"/>
          </p:cNvSpPr>
          <p:nvPr>
            <p:ph idx="1"/>
          </p:nvPr>
        </p:nvSpPr>
        <p:spPr/>
        <p:txBody>
          <a:bodyPr/>
          <a:lstStyle/>
          <a:p>
            <a:r>
              <a:rPr lang="en-US" sz="2800" dirty="0"/>
              <a:t>Less insecure</a:t>
            </a:r>
          </a:p>
          <a:p>
            <a:r>
              <a:rPr lang="en-US" sz="2800" dirty="0"/>
              <a:t>Say and do what </a:t>
            </a:r>
            <a:r>
              <a:rPr lang="en-US" sz="2800" dirty="0" smtClean="0"/>
              <a:t>you </a:t>
            </a:r>
            <a:r>
              <a:rPr lang="en-US" sz="2800" dirty="0"/>
              <a:t>want</a:t>
            </a:r>
          </a:p>
          <a:p>
            <a:r>
              <a:rPr lang="en-US" sz="2800" dirty="0"/>
              <a:t>More likely to see the big picture </a:t>
            </a:r>
          </a:p>
          <a:p>
            <a:r>
              <a:rPr lang="en-US" sz="2800" dirty="0"/>
              <a:t>Time is limited, so greater focus on the present and what’s really important</a:t>
            </a:r>
          </a:p>
          <a:p>
            <a:r>
              <a:rPr lang="en-US" sz="2800" dirty="0"/>
              <a:t>More emotional control, intense negative emotions happen less often</a:t>
            </a:r>
          </a:p>
          <a:p>
            <a:r>
              <a:rPr lang="en-US" sz="2800" dirty="0"/>
              <a:t>Increased wisdom, including a store of coping mechanisms and problem solving strategies</a:t>
            </a:r>
          </a:p>
        </p:txBody>
      </p:sp>
    </p:spTree>
    <p:extLst>
      <p:ext uri="{BB962C8B-B14F-4D97-AF65-F5344CB8AC3E}">
        <p14:creationId xmlns:p14="http://schemas.microsoft.com/office/powerpoint/2010/main" val="352560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Righ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Righ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Peace with Aging</a:t>
            </a:r>
          </a:p>
        </p:txBody>
      </p:sp>
      <p:sp>
        <p:nvSpPr>
          <p:cNvPr id="3" name="Content Placeholder 2"/>
          <p:cNvSpPr>
            <a:spLocks noGrp="1"/>
          </p:cNvSpPr>
          <p:nvPr>
            <p:ph idx="1"/>
          </p:nvPr>
        </p:nvSpPr>
        <p:spPr>
          <a:xfrm>
            <a:off x="457200" y="1828800"/>
            <a:ext cx="8229600" cy="3962400"/>
          </a:xfrm>
        </p:spPr>
        <p:txBody>
          <a:bodyPr/>
          <a:lstStyle/>
          <a:p>
            <a:pPr algn="ctr">
              <a:buNone/>
            </a:pPr>
            <a:r>
              <a:rPr lang="en-US" i="1" dirty="0"/>
              <a:t>Grant me the serenity to accept</a:t>
            </a:r>
          </a:p>
          <a:p>
            <a:pPr algn="ctr">
              <a:buNone/>
            </a:pPr>
            <a:r>
              <a:rPr lang="en-US" i="1" dirty="0"/>
              <a:t> the things I cannot change,</a:t>
            </a:r>
            <a:endParaRPr lang="en-US" dirty="0"/>
          </a:p>
          <a:p>
            <a:pPr algn="ctr">
              <a:buNone/>
            </a:pPr>
            <a:r>
              <a:rPr lang="en-US" i="1" dirty="0"/>
              <a:t>The courage to change the things I can, </a:t>
            </a:r>
            <a:endParaRPr lang="en-US" dirty="0"/>
          </a:p>
          <a:p>
            <a:pPr algn="ctr">
              <a:buNone/>
            </a:pPr>
            <a:r>
              <a:rPr lang="en-US" i="1" dirty="0"/>
              <a:t>And the wisdom to know the difference.</a:t>
            </a:r>
          </a:p>
          <a:p>
            <a:pPr algn="r">
              <a:buNone/>
            </a:pPr>
            <a:endParaRPr lang="en-US" sz="2800" i="1" dirty="0"/>
          </a:p>
          <a:p>
            <a:pPr algn="r">
              <a:buNone/>
            </a:pPr>
            <a:r>
              <a:rPr lang="en-US" sz="2800" i="1" dirty="0"/>
              <a:t>Reinhold Niebuhr</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trips(downRigh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Adapting to One’s New Normal</a:t>
            </a:r>
            <a:br>
              <a:rPr lang="en-US" dirty="0"/>
            </a:br>
            <a:endParaRPr lang="en-US" dirty="0"/>
          </a:p>
        </p:txBody>
      </p:sp>
      <p:sp>
        <p:nvSpPr>
          <p:cNvPr id="3" name="Content Placeholder 2"/>
          <p:cNvSpPr>
            <a:spLocks noGrp="1"/>
          </p:cNvSpPr>
          <p:nvPr>
            <p:ph idx="1"/>
          </p:nvPr>
        </p:nvSpPr>
        <p:spPr/>
        <p:txBody>
          <a:bodyPr/>
          <a:lstStyle/>
          <a:p>
            <a:r>
              <a:rPr lang="en-US" sz="2800" dirty="0">
                <a:solidFill>
                  <a:srgbClr val="FFFF00"/>
                </a:solidFill>
              </a:rPr>
              <a:t>A glass half-full</a:t>
            </a:r>
            <a:r>
              <a:rPr lang="en-US" sz="2800" dirty="0"/>
              <a:t>, with potential, not half-empty because you’re not able to do everything you were once able to do.</a:t>
            </a:r>
          </a:p>
          <a:p>
            <a:r>
              <a:rPr lang="en-US" sz="2800" dirty="0"/>
              <a:t>Oftentimes it’s </a:t>
            </a:r>
            <a:r>
              <a:rPr lang="en-US" sz="2800" dirty="0">
                <a:solidFill>
                  <a:srgbClr val="FFFF00"/>
                </a:solidFill>
              </a:rPr>
              <a:t>how you react</a:t>
            </a:r>
            <a:r>
              <a:rPr lang="en-US" sz="2800" dirty="0"/>
              <a:t>, not what’s actually happening, that makes life difficult. </a:t>
            </a:r>
          </a:p>
          <a:p>
            <a:r>
              <a:rPr lang="en-US" sz="2800" dirty="0"/>
              <a:t>Have a </a:t>
            </a:r>
            <a:r>
              <a:rPr lang="en-US" sz="2800" dirty="0">
                <a:solidFill>
                  <a:srgbClr val="FFFF00"/>
                </a:solidFill>
              </a:rPr>
              <a:t>sense of humor</a:t>
            </a:r>
            <a:r>
              <a:rPr lang="en-US" sz="2800" dirty="0"/>
              <a:t>, especially about those things that scare you or you can’t control.</a:t>
            </a:r>
          </a:p>
          <a:p>
            <a:r>
              <a:rPr lang="en-US" sz="2800" dirty="0">
                <a:solidFill>
                  <a:srgbClr val="FFFF00"/>
                </a:solidFill>
              </a:rPr>
              <a:t>Cultivate gratitude </a:t>
            </a:r>
            <a:r>
              <a:rPr lang="en-US" sz="2800" dirty="0"/>
              <a:t>for what your life has been, and be creative going forward.</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Righ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29600" cy="1139825"/>
          </a:xfrm>
        </p:spPr>
        <p:txBody>
          <a:bodyPr/>
          <a:lstStyle/>
          <a:p>
            <a:r>
              <a:rPr lang="en-US" dirty="0"/>
              <a:t>Percent of people over 85 who report good or excellent health</a:t>
            </a:r>
          </a:p>
        </p:txBody>
      </p:sp>
      <p:sp>
        <p:nvSpPr>
          <p:cNvPr id="6" name="Content Placeholder 5"/>
          <p:cNvSpPr>
            <a:spLocks noGrp="1"/>
          </p:cNvSpPr>
          <p:nvPr>
            <p:ph idx="1"/>
          </p:nvPr>
        </p:nvSpPr>
        <p:spPr>
          <a:xfrm>
            <a:off x="2057400" y="2282824"/>
            <a:ext cx="6629400" cy="4525963"/>
          </a:xfrm>
        </p:spPr>
        <p:txBody>
          <a:bodyPr/>
          <a:lstStyle/>
          <a:p>
            <a:r>
              <a:rPr lang="en-US" dirty="0"/>
              <a:t>10</a:t>
            </a:r>
          </a:p>
          <a:p>
            <a:r>
              <a:rPr lang="en-US" dirty="0"/>
              <a:t>30</a:t>
            </a:r>
          </a:p>
          <a:p>
            <a:r>
              <a:rPr lang="en-US" dirty="0"/>
              <a:t>50</a:t>
            </a:r>
          </a:p>
          <a:p>
            <a:r>
              <a:rPr lang="en-US" dirty="0"/>
              <a:t>70</a:t>
            </a:r>
          </a:p>
          <a:p>
            <a:r>
              <a:rPr lang="en-US" dirty="0"/>
              <a:t>90</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Seven Rules for Aging Well</a:t>
            </a:r>
            <a:br>
              <a:rPr lang="en-US" dirty="0"/>
            </a:br>
            <a:endParaRPr lang="en-US" dirty="0"/>
          </a:p>
        </p:txBody>
      </p:sp>
      <p:sp>
        <p:nvSpPr>
          <p:cNvPr id="3" name="Content Placeholder 2"/>
          <p:cNvSpPr>
            <a:spLocks noGrp="1"/>
          </p:cNvSpPr>
          <p:nvPr>
            <p:ph idx="1"/>
          </p:nvPr>
        </p:nvSpPr>
        <p:spPr/>
        <p:txBody>
          <a:bodyPr/>
          <a:lstStyle/>
          <a:p>
            <a:pPr marL="0" indent="0">
              <a:buNone/>
            </a:pPr>
            <a:r>
              <a:rPr lang="en-US" sz="2800" u="sng" dirty="0"/>
              <a:t>Resist </a:t>
            </a:r>
            <a:r>
              <a:rPr lang="en-US" sz="2800" u="sng" dirty="0" smtClean="0"/>
              <a:t>ageism</a:t>
            </a:r>
          </a:p>
          <a:p>
            <a:pPr marL="0" indent="0">
              <a:buFont typeface="Arial" pitchFamily="34" charset="0"/>
              <a:buChar char="•"/>
            </a:pPr>
            <a:r>
              <a:rPr lang="en-US" sz="2400" dirty="0" smtClean="0"/>
              <a:t> Assumptions </a:t>
            </a:r>
            <a:r>
              <a:rPr lang="en-US" sz="2400" dirty="0"/>
              <a:t>that older people are </a:t>
            </a:r>
            <a:r>
              <a:rPr lang="en-US" sz="2400" dirty="0">
                <a:solidFill>
                  <a:srgbClr val="FFFF00"/>
                </a:solidFill>
              </a:rPr>
              <a:t>less competent </a:t>
            </a:r>
            <a:r>
              <a:rPr lang="en-US" sz="2400" dirty="0"/>
              <a:t>than younger people</a:t>
            </a:r>
            <a:r>
              <a:rPr lang="en-US" sz="2400" dirty="0" smtClean="0"/>
              <a:t>. </a:t>
            </a:r>
            <a:endParaRPr lang="en-US" sz="2400" dirty="0"/>
          </a:p>
          <a:p>
            <a:pPr marL="0" indent="0">
              <a:buFont typeface="Arial" pitchFamily="34" charset="0"/>
              <a:buChar char="•"/>
            </a:pPr>
            <a:r>
              <a:rPr lang="en-US" sz="2400" dirty="0"/>
              <a:t> Has a huge negative impact on older </a:t>
            </a:r>
            <a:r>
              <a:rPr lang="en-US" sz="2400" dirty="0" smtClean="0"/>
              <a:t>people.</a:t>
            </a:r>
          </a:p>
          <a:p>
            <a:pPr marL="0" lvl="0" indent="0">
              <a:buFont typeface="Arial" pitchFamily="34" charset="0"/>
              <a:buChar char="•"/>
            </a:pPr>
            <a:r>
              <a:rPr lang="en-US" altLang="en-US" sz="2400" dirty="0" smtClean="0"/>
              <a:t> Become </a:t>
            </a:r>
            <a:r>
              <a:rPr lang="en-US" altLang="en-US" sz="2400" dirty="0" smtClean="0">
                <a:solidFill>
                  <a:srgbClr val="FFFF00"/>
                </a:solidFill>
              </a:rPr>
              <a:t>self-fulfilling </a:t>
            </a:r>
            <a:r>
              <a:rPr lang="en-US" altLang="en-US" sz="2400" dirty="0">
                <a:solidFill>
                  <a:srgbClr val="FFFF00"/>
                </a:solidFill>
              </a:rPr>
              <a:t>prophecies </a:t>
            </a:r>
            <a:r>
              <a:rPr lang="en-US" altLang="en-US" sz="2400" dirty="0"/>
              <a:t>resulting in worse memory, hearing and physical function than in those exposed to positive stereotypes. </a:t>
            </a:r>
            <a:endParaRPr lang="en-US" altLang="en-US" sz="2400" dirty="0" smtClean="0"/>
          </a:p>
          <a:p>
            <a:pPr marL="0" lvl="0" indent="0">
              <a:buFont typeface="Arial" pitchFamily="34" charset="0"/>
              <a:buChar char="•"/>
            </a:pPr>
            <a:r>
              <a:rPr lang="en-US" altLang="en-US" sz="2400" dirty="0" smtClean="0"/>
              <a:t> </a:t>
            </a:r>
            <a:r>
              <a:rPr lang="en-US" altLang="en-US" sz="2400" dirty="0" smtClean="0">
                <a:solidFill>
                  <a:srgbClr val="FFFF00"/>
                </a:solidFill>
              </a:rPr>
              <a:t>What to do</a:t>
            </a:r>
            <a:r>
              <a:rPr lang="en-US" altLang="en-US" sz="2400" dirty="0" smtClean="0"/>
              <a:t>:  </a:t>
            </a:r>
          </a:p>
          <a:p>
            <a:pPr marL="400050" lvl="1" indent="0">
              <a:buFont typeface="Arial" pitchFamily="34" charset="0"/>
              <a:buChar char="•"/>
            </a:pPr>
            <a:r>
              <a:rPr lang="en-US" altLang="en-US" sz="2000" dirty="0" smtClean="0"/>
              <a:t>Cultivate a positive attitude toward aging</a:t>
            </a:r>
          </a:p>
          <a:p>
            <a:pPr marL="400050" lvl="1" indent="0">
              <a:buFont typeface="Arial" pitchFamily="34" charset="0"/>
              <a:buChar char="•"/>
            </a:pPr>
            <a:r>
              <a:rPr lang="en-US" altLang="en-US" sz="2000" dirty="0" smtClean="0"/>
              <a:t>Speak </a:t>
            </a:r>
            <a:r>
              <a:rPr lang="en-US" altLang="en-US" sz="2000" dirty="0"/>
              <a:t>up when you hear or see negative aging stereotypes, and surround yourself with positive role models for aging, whether in person, or in the media (watch Grace and Frankie, not Will and Grace!). </a:t>
            </a:r>
          </a:p>
          <a:p>
            <a:pPr marL="0" indent="0">
              <a:buFont typeface="Arial" pitchFamily="34" charset="0"/>
              <a:buChar char="•"/>
            </a:pPr>
            <a:endParaRPr lang="en-US" sz="2800" dirty="0"/>
          </a:p>
          <a:p>
            <a:pPr marL="0" indent="0">
              <a:buFont typeface="Arial" pitchFamily="34" charset="0"/>
              <a:buChar char="•"/>
            </a:pPr>
            <a:endParaRPr lang="en-US" sz="2800" dirty="0"/>
          </a:p>
          <a:p>
            <a:endParaRPr lang="en-US" sz="2800" dirty="0"/>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Righ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Righ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Righ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Seven Rules for Aging Well</a:t>
            </a:r>
            <a:br>
              <a:rPr lang="en-US" dirty="0"/>
            </a:br>
            <a:endParaRPr lang="en-US" dirty="0"/>
          </a:p>
        </p:txBody>
      </p:sp>
      <p:sp>
        <p:nvSpPr>
          <p:cNvPr id="3" name="Content Placeholder 2"/>
          <p:cNvSpPr>
            <a:spLocks noGrp="1"/>
          </p:cNvSpPr>
          <p:nvPr>
            <p:ph idx="1"/>
          </p:nvPr>
        </p:nvSpPr>
        <p:spPr/>
        <p:txBody>
          <a:bodyPr/>
          <a:lstStyle/>
          <a:p>
            <a:r>
              <a:rPr lang="en-US" sz="2800" dirty="0"/>
              <a:t>Resist ageism</a:t>
            </a:r>
          </a:p>
          <a:p>
            <a:r>
              <a:rPr lang="en-US" sz="2800" dirty="0" err="1"/>
              <a:t>Rightsize</a:t>
            </a:r>
            <a:r>
              <a:rPr lang="en-US" sz="2800" dirty="0"/>
              <a:t> your expectations</a:t>
            </a:r>
          </a:p>
          <a:p>
            <a:r>
              <a:rPr lang="en-US" sz="2800" dirty="0"/>
              <a:t>Become resilient (adaptable, flexible)</a:t>
            </a:r>
          </a:p>
          <a:p>
            <a:r>
              <a:rPr lang="en-US" sz="2800" dirty="0"/>
              <a:t>Never say never</a:t>
            </a:r>
          </a:p>
          <a:p>
            <a:r>
              <a:rPr lang="en-US" sz="2800" dirty="0"/>
              <a:t>Advocate for yourself</a:t>
            </a:r>
          </a:p>
          <a:p>
            <a:r>
              <a:rPr lang="en-US" sz="2800" dirty="0"/>
              <a:t>Select, optimize and compensate (SOC)</a:t>
            </a:r>
          </a:p>
          <a:p>
            <a:r>
              <a:rPr lang="en-US" sz="2800" dirty="0"/>
              <a:t>Get a doctor who knows the difference between caring for 80-year-olds versus 50-year-olds!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Righ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Righ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Righ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trips(downRigh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trips(downRigh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strips(downRigh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7813"/>
            <a:ext cx="9220200" cy="1139825"/>
          </a:xfrm>
        </p:spPr>
        <p:txBody>
          <a:bodyPr/>
          <a:lstStyle/>
          <a:p>
            <a:r>
              <a:rPr lang="en-US" dirty="0">
                <a:solidFill>
                  <a:srgbClr val="FFFF00"/>
                </a:solidFill>
              </a:rPr>
              <a:t>You Are </a:t>
            </a:r>
            <a:r>
              <a:rPr lang="en-US" dirty="0" smtClean="0">
                <a:solidFill>
                  <a:srgbClr val="FFFF00"/>
                </a:solidFill>
              </a:rPr>
              <a:t>85</a:t>
            </a:r>
            <a:r>
              <a:rPr lang="en-US" dirty="0">
                <a:solidFill>
                  <a:srgbClr val="FFFF00"/>
                </a:solidFill>
              </a:rPr>
              <a:t>:</a:t>
            </a:r>
            <a:br>
              <a:rPr lang="en-US" dirty="0">
                <a:solidFill>
                  <a:srgbClr val="FFFF00"/>
                </a:solidFill>
              </a:rPr>
            </a:br>
            <a:r>
              <a:rPr lang="en-US" dirty="0">
                <a:solidFill>
                  <a:srgbClr val="FFFF00"/>
                </a:solidFill>
              </a:rPr>
              <a:t>What’s Next?</a:t>
            </a:r>
          </a:p>
        </p:txBody>
      </p:sp>
      <p:sp>
        <p:nvSpPr>
          <p:cNvPr id="2" name="Content Placeholder 1"/>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5" name="Picture 4"/>
          <p:cNvPicPr/>
          <p:nvPr/>
        </p:nvPicPr>
        <p:blipFill>
          <a:blip r:embed="rId2" cstate="print"/>
          <a:srcRect l="-86373" r="-86373"/>
          <a:stretch>
            <a:fillRect/>
          </a:stretch>
        </p:blipFill>
        <p:spPr>
          <a:xfrm>
            <a:off x="876300" y="1752600"/>
            <a:ext cx="7391400" cy="4724399"/>
          </a:xfrm>
          <a:prstGeom prst="rect">
            <a:avLst/>
          </a:prstGeom>
        </p:spPr>
      </p:pic>
    </p:spTree>
    <p:extLst>
      <p:ext uri="{BB962C8B-B14F-4D97-AF65-F5344CB8AC3E}">
        <p14:creationId xmlns:p14="http://schemas.microsoft.com/office/powerpoint/2010/main" val="244596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35013"/>
            <a:ext cx="8229600" cy="1139825"/>
          </a:xfrm>
        </p:spPr>
        <p:txBody>
          <a:bodyPr/>
          <a:lstStyle/>
          <a:p>
            <a:r>
              <a:rPr lang="en-US" sz="2800" dirty="0"/>
              <a:t>Percent of people over </a:t>
            </a:r>
            <a:r>
              <a:rPr lang="en-US" sz="2800" dirty="0" smtClean="0"/>
              <a:t>85 </a:t>
            </a:r>
            <a:r>
              <a:rPr lang="en-US" sz="2800" dirty="0"/>
              <a:t>who have significant limitations in vision, hearing, mobility, communication, cognition, or self-care.  </a:t>
            </a:r>
            <a:br>
              <a:rPr lang="en-US" sz="2800" dirty="0"/>
            </a:br>
            <a:endParaRPr lang="en-US" sz="2800" dirty="0"/>
          </a:p>
        </p:txBody>
      </p:sp>
      <p:sp>
        <p:nvSpPr>
          <p:cNvPr id="6" name="Content Placeholder 5"/>
          <p:cNvSpPr>
            <a:spLocks noGrp="1"/>
          </p:cNvSpPr>
          <p:nvPr>
            <p:ph idx="1"/>
          </p:nvPr>
        </p:nvSpPr>
        <p:spPr>
          <a:xfrm>
            <a:off x="2057400" y="2408237"/>
            <a:ext cx="6629400" cy="4525963"/>
          </a:xfrm>
        </p:spPr>
        <p:txBody>
          <a:bodyPr/>
          <a:lstStyle/>
          <a:p>
            <a:r>
              <a:rPr lang="en-US" dirty="0"/>
              <a:t>10</a:t>
            </a:r>
          </a:p>
          <a:p>
            <a:r>
              <a:rPr lang="en-US" dirty="0"/>
              <a:t>20</a:t>
            </a:r>
          </a:p>
          <a:p>
            <a:r>
              <a:rPr lang="en-US" dirty="0"/>
              <a:t>30</a:t>
            </a:r>
          </a:p>
          <a:p>
            <a:r>
              <a:rPr lang="en-US" dirty="0"/>
              <a:t>40</a:t>
            </a:r>
          </a:p>
          <a:p>
            <a:r>
              <a:rPr lang="en-US" dirty="0"/>
              <a:t>50</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11213"/>
            <a:ext cx="8229600" cy="941387"/>
          </a:xfrm>
        </p:spPr>
        <p:txBody>
          <a:bodyPr/>
          <a:lstStyle/>
          <a:p>
            <a:pPr lvl="0"/>
            <a:r>
              <a:rPr lang="en-US" sz="3200" dirty="0"/>
              <a:t>Percent of people over 85 who live in nursing homes.</a:t>
            </a:r>
            <a:br>
              <a:rPr lang="en-US" sz="3200" dirty="0"/>
            </a:br>
            <a:endParaRPr lang="en-US" sz="3200" dirty="0"/>
          </a:p>
        </p:txBody>
      </p:sp>
      <p:sp>
        <p:nvSpPr>
          <p:cNvPr id="6" name="Content Placeholder 5"/>
          <p:cNvSpPr>
            <a:spLocks noGrp="1"/>
          </p:cNvSpPr>
          <p:nvPr>
            <p:ph idx="1"/>
          </p:nvPr>
        </p:nvSpPr>
        <p:spPr>
          <a:xfrm>
            <a:off x="2057400" y="2255837"/>
            <a:ext cx="6629400" cy="4525963"/>
          </a:xfrm>
        </p:spPr>
        <p:txBody>
          <a:bodyPr/>
          <a:lstStyle/>
          <a:p>
            <a:r>
              <a:rPr lang="en-US" dirty="0"/>
              <a:t>10</a:t>
            </a:r>
          </a:p>
          <a:p>
            <a:r>
              <a:rPr lang="en-US" dirty="0"/>
              <a:t>20</a:t>
            </a:r>
          </a:p>
          <a:p>
            <a:r>
              <a:rPr lang="en-US" dirty="0"/>
              <a:t>30</a:t>
            </a:r>
          </a:p>
          <a:p>
            <a:r>
              <a:rPr lang="en-US" dirty="0"/>
              <a:t>40</a:t>
            </a:r>
          </a:p>
          <a:p>
            <a:r>
              <a:rPr lang="en-US" dirty="0"/>
              <a:t>50</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Reality Checks</a:t>
            </a:r>
          </a:p>
        </p:txBody>
      </p:sp>
      <p:sp>
        <p:nvSpPr>
          <p:cNvPr id="6" name="Content Placeholder 5"/>
          <p:cNvSpPr>
            <a:spLocks noGrp="1"/>
          </p:cNvSpPr>
          <p:nvPr>
            <p:ph idx="1"/>
          </p:nvPr>
        </p:nvSpPr>
        <p:spPr/>
        <p:txBody>
          <a:bodyPr/>
          <a:lstStyle/>
          <a:p>
            <a:r>
              <a:rPr lang="en-US" sz="2800" dirty="0"/>
              <a:t>Percent of people over 85 who report good or excellent health.   </a:t>
            </a:r>
          </a:p>
          <a:p>
            <a:pPr lvl="1"/>
            <a:r>
              <a:rPr lang="en-US" sz="2400" b="1" dirty="0">
                <a:solidFill>
                  <a:srgbClr val="FFFF00"/>
                </a:solidFill>
              </a:rPr>
              <a:t>70%</a:t>
            </a:r>
          </a:p>
          <a:p>
            <a:r>
              <a:rPr lang="en-US" sz="2800" dirty="0"/>
              <a:t>Percent of people over </a:t>
            </a:r>
            <a:r>
              <a:rPr lang="en-US" sz="2800" dirty="0" smtClean="0"/>
              <a:t>85 </a:t>
            </a:r>
            <a:r>
              <a:rPr lang="en-US" sz="2800" dirty="0"/>
              <a:t>who have significant limitations in vision, hearing, mobility, communication, cognition, or self-care.  </a:t>
            </a:r>
          </a:p>
          <a:p>
            <a:pPr lvl="1"/>
            <a:r>
              <a:rPr lang="en-US" sz="2400" b="1" dirty="0" smtClean="0">
                <a:solidFill>
                  <a:srgbClr val="FFFF00"/>
                </a:solidFill>
              </a:rPr>
              <a:t>40%</a:t>
            </a:r>
            <a:endParaRPr lang="en-US" sz="2400" b="1" dirty="0">
              <a:solidFill>
                <a:srgbClr val="FFFF00"/>
              </a:solidFill>
            </a:endParaRPr>
          </a:p>
          <a:p>
            <a:pPr lvl="0"/>
            <a:r>
              <a:rPr lang="en-US" sz="2800" dirty="0"/>
              <a:t>Percent of people over 85 who live in nursing homes. </a:t>
            </a:r>
          </a:p>
          <a:p>
            <a:pPr lvl="1"/>
            <a:r>
              <a:rPr lang="en-US" sz="2400" b="1" dirty="0">
                <a:solidFill>
                  <a:srgbClr val="FFFF00"/>
                </a:solidFill>
              </a:rPr>
              <a:t>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Righ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trips(downRigh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strips(downRigh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strips(downRigh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strips(downRigh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strips(downRight)">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11213"/>
            <a:ext cx="8229600" cy="941387"/>
          </a:xfrm>
        </p:spPr>
        <p:txBody>
          <a:bodyPr/>
          <a:lstStyle/>
          <a:p>
            <a:pPr lvl="0"/>
            <a:r>
              <a:rPr lang="en-US" sz="3200" dirty="0"/>
              <a:t>Percent of people over 85 </a:t>
            </a:r>
            <a:br>
              <a:rPr lang="en-US" sz="3200" dirty="0"/>
            </a:br>
            <a:r>
              <a:rPr lang="en-US" sz="3200" dirty="0"/>
              <a:t>who have dementia</a:t>
            </a:r>
            <a:br>
              <a:rPr lang="en-US" sz="3200" dirty="0"/>
            </a:br>
            <a:endParaRPr lang="en-US" sz="3200" dirty="0"/>
          </a:p>
        </p:txBody>
      </p:sp>
      <p:sp>
        <p:nvSpPr>
          <p:cNvPr id="6" name="Content Placeholder 5"/>
          <p:cNvSpPr>
            <a:spLocks noGrp="1"/>
          </p:cNvSpPr>
          <p:nvPr>
            <p:ph idx="1"/>
          </p:nvPr>
        </p:nvSpPr>
        <p:spPr>
          <a:xfrm>
            <a:off x="2057400" y="2255837"/>
            <a:ext cx="6629400" cy="4525963"/>
          </a:xfrm>
        </p:spPr>
        <p:txBody>
          <a:bodyPr/>
          <a:lstStyle/>
          <a:p>
            <a:r>
              <a:rPr lang="en-US" dirty="0"/>
              <a:t>10</a:t>
            </a:r>
          </a:p>
          <a:p>
            <a:r>
              <a:rPr lang="en-US" dirty="0" smtClean="0"/>
              <a:t>20</a:t>
            </a:r>
            <a:endParaRPr lang="en-US" dirty="0"/>
          </a:p>
          <a:p>
            <a:r>
              <a:rPr lang="en-US" dirty="0"/>
              <a:t>30</a:t>
            </a:r>
          </a:p>
          <a:p>
            <a:r>
              <a:rPr lang="en-US" dirty="0"/>
              <a:t>40</a:t>
            </a:r>
          </a:p>
          <a:p>
            <a:r>
              <a:rPr lang="en-US" dirty="0"/>
              <a:t>50</a:t>
            </a:r>
          </a:p>
          <a:p>
            <a:endParaRPr lang="en-US" dirty="0"/>
          </a:p>
        </p:txBody>
      </p:sp>
    </p:spTree>
    <p:extLst>
      <p:ext uri="{BB962C8B-B14F-4D97-AF65-F5344CB8AC3E}">
        <p14:creationId xmlns:p14="http://schemas.microsoft.com/office/powerpoint/2010/main" val="2680722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11213"/>
            <a:ext cx="8229600" cy="941387"/>
          </a:xfrm>
        </p:spPr>
        <p:txBody>
          <a:bodyPr/>
          <a:lstStyle/>
          <a:p>
            <a:pPr lvl="0"/>
            <a:r>
              <a:rPr lang="en-US" sz="3200" dirty="0"/>
              <a:t>Percent of people over 85 who have dementia</a:t>
            </a:r>
            <a:br>
              <a:rPr lang="en-US" sz="3200" dirty="0"/>
            </a:br>
            <a:endParaRPr lang="en-US" sz="3200" dirty="0"/>
          </a:p>
        </p:txBody>
      </p:sp>
      <p:sp>
        <p:nvSpPr>
          <p:cNvPr id="6" name="Content Placeholder 5"/>
          <p:cNvSpPr>
            <a:spLocks noGrp="1"/>
          </p:cNvSpPr>
          <p:nvPr>
            <p:ph idx="1"/>
          </p:nvPr>
        </p:nvSpPr>
        <p:spPr>
          <a:xfrm>
            <a:off x="1371600" y="1905000"/>
            <a:ext cx="6629400" cy="4525963"/>
          </a:xfrm>
        </p:spPr>
        <p:txBody>
          <a:bodyPr/>
          <a:lstStyle/>
          <a:p>
            <a:r>
              <a:rPr lang="en-US" dirty="0">
                <a:effectLst/>
              </a:rPr>
              <a:t>1986–87:  29.8% </a:t>
            </a:r>
          </a:p>
          <a:p>
            <a:r>
              <a:rPr lang="en-US" dirty="0">
                <a:effectLst/>
              </a:rPr>
              <a:t>2008–10:  21.7%   </a:t>
            </a:r>
          </a:p>
          <a:p>
            <a:r>
              <a:rPr lang="en-US" dirty="0">
                <a:effectLst/>
              </a:rPr>
              <a:t>30% decline over 20 years</a:t>
            </a:r>
          </a:p>
          <a:p>
            <a:pPr lvl="1"/>
            <a:r>
              <a:rPr lang="en-US" dirty="0">
                <a:effectLst/>
              </a:rPr>
              <a:t>Better educated</a:t>
            </a:r>
          </a:p>
          <a:p>
            <a:pPr lvl="1"/>
            <a:r>
              <a:rPr lang="en-US" dirty="0">
                <a:effectLst/>
              </a:rPr>
              <a:t>Fewer strokes (OR 0.66; 95%-CI: 0.50–0.86)</a:t>
            </a:r>
          </a:p>
          <a:p>
            <a:r>
              <a:rPr lang="en-US" dirty="0">
                <a:effectLst/>
              </a:rPr>
              <a:t>Brain health is heart health</a:t>
            </a:r>
            <a:endParaRPr lang="en-US" dirty="0"/>
          </a:p>
        </p:txBody>
      </p:sp>
      <p:sp>
        <p:nvSpPr>
          <p:cNvPr id="2" name="TextBox 1">
            <a:extLst>
              <a:ext uri="{FF2B5EF4-FFF2-40B4-BE49-F238E27FC236}">
                <a16:creationId xmlns:a16="http://schemas.microsoft.com/office/drawing/2014/main" id="{988CF35F-93CE-5D4E-AC88-20A66F0066DF}"/>
              </a:ext>
            </a:extLst>
          </p:cNvPr>
          <p:cNvSpPr txBox="1"/>
          <p:nvPr/>
        </p:nvSpPr>
        <p:spPr>
          <a:xfrm>
            <a:off x="0" y="6324600"/>
            <a:ext cx="7430304" cy="646331"/>
          </a:xfrm>
          <a:prstGeom prst="rect">
            <a:avLst/>
          </a:prstGeom>
          <a:noFill/>
        </p:spPr>
        <p:txBody>
          <a:bodyPr wrap="none" rtlCol="0">
            <a:spAutoFit/>
          </a:bodyPr>
          <a:lstStyle/>
          <a:p>
            <a:r>
              <a:rPr lang="en-US" dirty="0"/>
              <a:t>Skoog, I et al  </a:t>
            </a:r>
            <a:r>
              <a:rPr lang="en-US" i="1" dirty="0"/>
              <a:t>Scientific Reports  </a:t>
            </a:r>
            <a:r>
              <a:rPr lang="en-US" b="1" dirty="0"/>
              <a:t>volume 7</a:t>
            </a:r>
            <a:r>
              <a:rPr lang="en-US" dirty="0"/>
              <a:t>, Article number: 6136(2017)</a:t>
            </a:r>
          </a:p>
          <a:p>
            <a:endParaRPr lang="en-US" dirty="0"/>
          </a:p>
        </p:txBody>
      </p:sp>
    </p:spTree>
    <p:extLst>
      <p:ext uri="{BB962C8B-B14F-4D97-AF65-F5344CB8AC3E}">
        <p14:creationId xmlns:p14="http://schemas.microsoft.com/office/powerpoint/2010/main" val="148801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Righ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trips(downRigh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strips(downRigh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strips(downRigh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strips(downRigh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strips(downRight)">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18293</TotalTime>
  <Words>1955</Words>
  <Application>Microsoft Office PowerPoint</Application>
  <PresentationFormat>On-screen Show (4:3)</PresentationFormat>
  <Paragraphs>318</Paragraphs>
  <Slides>42</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ＭＳ Ｐゴシック</vt:lpstr>
      <vt:lpstr>Arial</vt:lpstr>
      <vt:lpstr>Calibri</vt:lpstr>
      <vt:lpstr>Times New Roman</vt:lpstr>
      <vt:lpstr>Wingdings</vt:lpstr>
      <vt:lpstr>Ripple</vt:lpstr>
      <vt:lpstr>You Are 85: Now What?</vt:lpstr>
      <vt:lpstr>Reality Checks</vt:lpstr>
      <vt:lpstr>Median Life Expectancy  (US- all races)</vt:lpstr>
      <vt:lpstr>Percent of people over 85 who report good or excellent health</vt:lpstr>
      <vt:lpstr>Percent of people over 85 who have significant limitations in vision, hearing, mobility, communication, cognition, or self-care.   </vt:lpstr>
      <vt:lpstr>Percent of people over 85 who live in nursing homes. </vt:lpstr>
      <vt:lpstr>Reality Checks</vt:lpstr>
      <vt:lpstr>Percent of people over 85  who have dementia </vt:lpstr>
      <vt:lpstr>Percent of people over 85 who have dementia </vt:lpstr>
      <vt:lpstr>PowerPoint Presentation</vt:lpstr>
      <vt:lpstr>Old Age is New</vt:lpstr>
      <vt:lpstr>PowerPoint Presentation</vt:lpstr>
      <vt:lpstr>US Life Expectancy by Race 1970-2010</vt:lpstr>
      <vt:lpstr>Aging 101:  Normal Aging</vt:lpstr>
      <vt:lpstr>Aging Begins at Birth</vt:lpstr>
      <vt:lpstr>Some less obvious changes</vt:lpstr>
      <vt:lpstr>Why you become a  cheaper drunk as you age</vt:lpstr>
      <vt:lpstr>Who Dies During a Heat Wave?</vt:lpstr>
      <vt:lpstr>Variability in Aging:  Physical and Cognitive Function</vt:lpstr>
      <vt:lpstr>Rose</vt:lpstr>
      <vt:lpstr>Letitia</vt:lpstr>
      <vt:lpstr>Nancy</vt:lpstr>
      <vt:lpstr>For Older Adults, One Size Fits All DOESN’T WORK</vt:lpstr>
      <vt:lpstr>Do I Need to Do Everything My Doctor Advises?</vt:lpstr>
      <vt:lpstr>What’s meaningful to you?</vt:lpstr>
      <vt:lpstr>Have a Health Care Proxy</vt:lpstr>
      <vt:lpstr>Major Concern: Cognitive Functioning</vt:lpstr>
      <vt:lpstr>How a Memory is Made</vt:lpstr>
      <vt:lpstr>Executive Functions</vt:lpstr>
      <vt:lpstr>Cognitive changes with Normal Aging:  The Good News</vt:lpstr>
      <vt:lpstr>Aging Begins at Birth: Your Mind</vt:lpstr>
      <vt:lpstr>Cognitive Changes  with Normal Aging</vt:lpstr>
      <vt:lpstr>Is this Normal Aging or Alzheimer’s Dementia?</vt:lpstr>
      <vt:lpstr>A Word about DELIRIUM</vt:lpstr>
      <vt:lpstr>Individuals React  Differently to Aging</vt:lpstr>
      <vt:lpstr>The Aging Soul</vt:lpstr>
      <vt:lpstr>The Good News:   Aging is Not All Downhill!</vt:lpstr>
      <vt:lpstr>Make Peace with Aging</vt:lpstr>
      <vt:lpstr> Adapting to One’s New Normal </vt:lpstr>
      <vt:lpstr> Seven Rules for Aging Well </vt:lpstr>
      <vt:lpstr> Seven Rules for Aging Well </vt:lpstr>
      <vt:lpstr>You Are 85: 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Preventive Healthcare for Older Adults</dc:title>
  <dc:creator>Rosanne Leipzig</dc:creator>
  <cp:lastModifiedBy>Leipzig, Rosanne</cp:lastModifiedBy>
  <cp:revision>950</cp:revision>
  <cp:lastPrinted>2020-05-18T14:32:12Z</cp:lastPrinted>
  <dcterms:created xsi:type="dcterms:W3CDTF">2010-09-28T17:16:47Z</dcterms:created>
  <dcterms:modified xsi:type="dcterms:W3CDTF">2020-05-18T15:10:48Z</dcterms:modified>
</cp:coreProperties>
</file>