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7"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y="6858000" cx="9144000"/>
  <p:notesSz cx="7023100" cy="93091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43343" cy="465454"/>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978132" y="0"/>
            <a:ext cx="3043343" cy="465454"/>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1184275" y="698500"/>
            <a:ext cx="4654549" cy="3490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842028"/>
            <a:ext cx="3043343" cy="465454"/>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978132" y="8842028"/>
            <a:ext cx="3043343" cy="465454"/>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Font typeface="Arial"/>
              <a:buNone/>
            </a:pPr>
            <a:r>
              <a:t/>
            </a:r>
            <a:endParaRPr b="0" i="0" sz="12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4: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73" name="Google Shape;73;p4: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22: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22" name="Google Shape;122;p22: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24: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27" name="Google Shape;127;p24: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26:notes"/>
          <p:cNvSpPr txBox="1"/>
          <p:nvPr>
            <p:ph idx="1" type="body"/>
          </p:nvPr>
        </p:nvSpPr>
        <p:spPr>
          <a:xfrm>
            <a:off x="702310" y="4421823"/>
            <a:ext cx="5618480" cy="4189095"/>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6:notes"/>
          <p:cNvSpPr/>
          <p:nvPr>
            <p:ph idx="2" type="sldImg"/>
          </p:nvPr>
        </p:nvSpPr>
        <p:spPr>
          <a:xfrm>
            <a:off x="1184275" y="698500"/>
            <a:ext cx="4654549" cy="34909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7:notes"/>
          <p:cNvSpPr txBox="1"/>
          <p:nvPr>
            <p:ph idx="1" type="body"/>
          </p:nvPr>
        </p:nvSpPr>
        <p:spPr>
          <a:xfrm>
            <a:off x="702310" y="4421823"/>
            <a:ext cx="5618480" cy="4189095"/>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7:notes"/>
          <p:cNvSpPr/>
          <p:nvPr>
            <p:ph idx="2" type="sldImg"/>
          </p:nvPr>
        </p:nvSpPr>
        <p:spPr>
          <a:xfrm>
            <a:off x="1184275" y="698500"/>
            <a:ext cx="4654549" cy="34909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8:notes"/>
          <p:cNvSpPr txBox="1"/>
          <p:nvPr>
            <p:ph idx="1" type="body"/>
          </p:nvPr>
        </p:nvSpPr>
        <p:spPr>
          <a:xfrm>
            <a:off x="702310" y="4421823"/>
            <a:ext cx="5618480" cy="4189095"/>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8:notes"/>
          <p:cNvSpPr/>
          <p:nvPr>
            <p:ph idx="2" type="sldImg"/>
          </p:nvPr>
        </p:nvSpPr>
        <p:spPr>
          <a:xfrm>
            <a:off x="1184275" y="698500"/>
            <a:ext cx="4654549" cy="34909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9: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48" name="Google Shape;148;p29: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31: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53" name="Google Shape;153;p31: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33: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58" name="Google Shape;158;p33: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35: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64" name="Google Shape;164;p35: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37: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69" name="Google Shape;169;p37: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7: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78" name="Google Shape;78;p7: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39: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75" name="Google Shape;175;p39: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41: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81" name="Google Shape;181;p41: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43: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87" name="Google Shape;187;p43: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45: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93" name="Google Shape;193;p45: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47: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00" name="Google Shape;200;p47: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9: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06" name="Google Shape;206;p49: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51: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12" name="Google Shape;212;p51: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53: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18" name="Google Shape;218;p53: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55: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24" name="Google Shape;224;p55: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57: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30" name="Google Shape;230;p57: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9: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84" name="Google Shape;84;p9: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59: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35" name="Google Shape;235;p59: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61: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40" name="Google Shape;240;p61: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63: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46" name="Google Shape;246;p63: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65: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52" name="Google Shape;252;p65: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67: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59" name="Google Shape;259;p67: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69: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67" name="Google Shape;267;p69: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73: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74" name="Google Shape;274;p73: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1:notes"/>
          <p:cNvSpPr txBox="1"/>
          <p:nvPr>
            <p:ph idx="1" type="body"/>
          </p:nvPr>
        </p:nvSpPr>
        <p:spPr>
          <a:xfrm>
            <a:off x="702310" y="4421823"/>
            <a:ext cx="5618480" cy="4189095"/>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1:notes"/>
          <p:cNvSpPr/>
          <p:nvPr>
            <p:ph idx="2" type="sldImg"/>
          </p:nvPr>
        </p:nvSpPr>
        <p:spPr>
          <a:xfrm>
            <a:off x="1184275" y="698500"/>
            <a:ext cx="4654549" cy="34909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2: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94" name="Google Shape;94;p12: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15: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99" name="Google Shape;99;p15: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7:notes"/>
          <p:cNvSpPr txBox="1"/>
          <p:nvPr>
            <p:ph idx="1" type="body"/>
          </p:nvPr>
        </p:nvSpPr>
        <p:spPr>
          <a:xfrm>
            <a:off x="702310" y="4421823"/>
            <a:ext cx="5618480" cy="4189095"/>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7:notes"/>
          <p:cNvSpPr/>
          <p:nvPr>
            <p:ph idx="2" type="sldImg"/>
          </p:nvPr>
        </p:nvSpPr>
        <p:spPr>
          <a:xfrm>
            <a:off x="1184275" y="698500"/>
            <a:ext cx="4654549" cy="34909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8: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11" name="Google Shape;111;p18: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0:notes"/>
          <p:cNvSpPr txBox="1"/>
          <p:nvPr>
            <p:ph idx="1" type="body"/>
          </p:nvPr>
        </p:nvSpPr>
        <p:spPr>
          <a:xfrm>
            <a:off x="702310" y="4421823"/>
            <a:ext cx="5618480" cy="4189095"/>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17" name="Google Shape;117;p20:notes"/>
          <p:cNvSpPr/>
          <p:nvPr>
            <p:ph idx="2" type="sldImg"/>
          </p:nvPr>
        </p:nvSpPr>
        <p:spPr>
          <a:xfrm>
            <a:off x="1184275" y="698500"/>
            <a:ext cx="46545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2130425"/>
            <a:ext cx="7772400" cy="1470024"/>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17" name="Google Shape;17;p2"/>
          <p:cNvSpPr txBox="1"/>
          <p:nvPr>
            <p:ph idx="1" type="subTitle"/>
          </p:nvPr>
        </p:nvSpPr>
        <p:spPr>
          <a:xfrm>
            <a:off x="1371600" y="3886200"/>
            <a:ext cx="6400799" cy="17526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640"/>
              </a:spcBef>
              <a:spcAft>
                <a:spcPts val="0"/>
              </a:spcAft>
              <a:buClr>
                <a:srgbClr val="888888"/>
              </a:buClr>
              <a:buSzPts val="3200"/>
              <a:buFont typeface="Calibri"/>
              <a:buNone/>
              <a:defRPr b="0" i="0" sz="3200" u="none" cap="none" strike="noStrike">
                <a:solidFill>
                  <a:srgbClr val="888888"/>
                </a:solidFill>
                <a:latin typeface="Calibri"/>
                <a:ea typeface="Calibri"/>
                <a:cs typeface="Calibri"/>
                <a:sym typeface="Calibri"/>
              </a:defRPr>
            </a:lvl1pPr>
            <a:lvl2pPr indent="0" lvl="1" marL="457200" marR="0" rtl="0" algn="ctr">
              <a:lnSpc>
                <a:spcPct val="100000"/>
              </a:lnSpc>
              <a:spcBef>
                <a:spcPts val="560"/>
              </a:spcBef>
              <a:spcAft>
                <a:spcPts val="0"/>
              </a:spcAft>
              <a:buClr>
                <a:srgbClr val="888888"/>
              </a:buClr>
              <a:buSzPts val="2800"/>
              <a:buFont typeface="Calibri"/>
              <a:buNone/>
              <a:defRPr b="0" i="0" sz="2800" u="none" cap="none" strike="noStrike">
                <a:solidFill>
                  <a:srgbClr val="888888"/>
                </a:solidFill>
                <a:latin typeface="Calibri"/>
                <a:ea typeface="Calibri"/>
                <a:cs typeface="Calibri"/>
                <a:sym typeface="Calibri"/>
              </a:defRPr>
            </a:lvl2pPr>
            <a:lvl3pPr indent="0" lvl="2" marL="914400" marR="0" rtl="0" algn="ctr">
              <a:lnSpc>
                <a:spcPct val="100000"/>
              </a:lnSpc>
              <a:spcBef>
                <a:spcPts val="48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3pPr>
            <a:lvl4pPr indent="0" lvl="3" marL="1371600" marR="0" rtl="0" algn="ctr">
              <a:lnSpc>
                <a:spcPct val="100000"/>
              </a:lnSpc>
              <a:spcBef>
                <a:spcPts val="400"/>
              </a:spcBef>
              <a:spcAft>
                <a:spcPts val="0"/>
              </a:spcAft>
              <a:buClr>
                <a:srgbClr val="888888"/>
              </a:buClr>
              <a:buSzPts val="2000"/>
              <a:buFont typeface="Calibri"/>
              <a:buNone/>
              <a:defRPr b="0" i="0" sz="2000" u="none" cap="none" strike="noStrike">
                <a:solidFill>
                  <a:srgbClr val="888888"/>
                </a:solidFill>
                <a:latin typeface="Calibri"/>
                <a:ea typeface="Calibri"/>
                <a:cs typeface="Calibri"/>
                <a:sym typeface="Calibri"/>
              </a:defRPr>
            </a:lvl4pPr>
            <a:lvl5pPr indent="0" lvl="4" marL="1828800" marR="0" rtl="0" algn="ctr">
              <a:lnSpc>
                <a:spcPct val="100000"/>
              </a:lnSpc>
              <a:spcBef>
                <a:spcPts val="400"/>
              </a:spcBef>
              <a:spcAft>
                <a:spcPts val="0"/>
              </a:spcAft>
              <a:buClr>
                <a:srgbClr val="888888"/>
              </a:buClr>
              <a:buSzPts val="2000"/>
              <a:buFont typeface="Calibri"/>
              <a:buNone/>
              <a:defRPr b="0" i="0" sz="2000" u="none" cap="none" strike="noStrike">
                <a:solidFill>
                  <a:srgbClr val="888888"/>
                </a:solidFill>
                <a:latin typeface="Calibri"/>
                <a:ea typeface="Calibri"/>
                <a:cs typeface="Calibri"/>
                <a:sym typeface="Calibri"/>
              </a:defRPr>
            </a:lvl5pPr>
            <a:lvl6pPr indent="0" lvl="5" marL="2286000" marR="0" rtl="0" algn="ctr">
              <a:lnSpc>
                <a:spcPct val="100000"/>
              </a:lnSpc>
              <a:spcBef>
                <a:spcPts val="400"/>
              </a:spcBef>
              <a:spcAft>
                <a:spcPts val="0"/>
              </a:spcAft>
              <a:buClr>
                <a:srgbClr val="888888"/>
              </a:buClr>
              <a:buSzPts val="2000"/>
              <a:buFont typeface="Calibri"/>
              <a:buNone/>
              <a:defRPr b="0" i="0" sz="2000" u="none" cap="none" strike="noStrike">
                <a:solidFill>
                  <a:srgbClr val="888888"/>
                </a:solidFill>
                <a:latin typeface="Calibri"/>
                <a:ea typeface="Calibri"/>
                <a:cs typeface="Calibri"/>
                <a:sym typeface="Calibri"/>
              </a:defRPr>
            </a:lvl6pPr>
            <a:lvl7pPr indent="0" lvl="6" marL="2743200" marR="0" rtl="0" algn="ctr">
              <a:lnSpc>
                <a:spcPct val="100000"/>
              </a:lnSpc>
              <a:spcBef>
                <a:spcPts val="400"/>
              </a:spcBef>
              <a:spcAft>
                <a:spcPts val="0"/>
              </a:spcAft>
              <a:buClr>
                <a:srgbClr val="888888"/>
              </a:buClr>
              <a:buSzPts val="2000"/>
              <a:buFont typeface="Calibri"/>
              <a:buNone/>
              <a:defRPr b="0" i="0" sz="2000" u="none" cap="none" strike="noStrike">
                <a:solidFill>
                  <a:srgbClr val="888888"/>
                </a:solidFill>
                <a:latin typeface="Calibri"/>
                <a:ea typeface="Calibri"/>
                <a:cs typeface="Calibri"/>
                <a:sym typeface="Calibri"/>
              </a:defRPr>
            </a:lvl7pPr>
            <a:lvl8pPr indent="0" lvl="7" marL="3200400" marR="0" rtl="0" algn="ctr">
              <a:lnSpc>
                <a:spcPct val="100000"/>
              </a:lnSpc>
              <a:spcBef>
                <a:spcPts val="400"/>
              </a:spcBef>
              <a:spcAft>
                <a:spcPts val="0"/>
              </a:spcAft>
              <a:buClr>
                <a:srgbClr val="888888"/>
              </a:buClr>
              <a:buSzPts val="2000"/>
              <a:buFont typeface="Calibri"/>
              <a:buNone/>
              <a:defRPr b="0" i="0" sz="2000" u="none" cap="none" strike="noStrike">
                <a:solidFill>
                  <a:srgbClr val="888888"/>
                </a:solidFill>
                <a:latin typeface="Calibri"/>
                <a:ea typeface="Calibri"/>
                <a:cs typeface="Calibri"/>
                <a:sym typeface="Calibri"/>
              </a:defRPr>
            </a:lvl8pPr>
            <a:lvl9pPr indent="0" lvl="8" marL="3657600" marR="0" rtl="0" algn="ctr">
              <a:lnSpc>
                <a:spcPct val="100000"/>
              </a:lnSpc>
              <a:spcBef>
                <a:spcPts val="400"/>
              </a:spcBef>
              <a:spcAft>
                <a:spcPts val="0"/>
              </a:spcAft>
              <a:buClr>
                <a:srgbClr val="888888"/>
              </a:buClr>
              <a:buSzPts val="2000"/>
              <a:buFont typeface="Calibri"/>
              <a:buNone/>
              <a:defRPr b="0" i="0" sz="2000" u="none" cap="none" strike="noStrike">
                <a:solidFill>
                  <a:srgbClr val="888888"/>
                </a:solidFill>
                <a:latin typeface="Calibri"/>
                <a:ea typeface="Calibri"/>
                <a:cs typeface="Calibri"/>
                <a:sym typeface="Calibri"/>
              </a:defRPr>
            </a:lvl9pPr>
          </a:lstStyle>
          <a:p/>
        </p:txBody>
      </p:sp>
      <p:sp>
        <p:nvSpPr>
          <p:cNvPr id="18" name="Google Shape;18;p2"/>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20" name="Google Shape;20;p2"/>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3"/>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23" name="Google Shape;23;p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24" name="Google Shape;24;p3"/>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27" name="Google Shape;27;p4"/>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Calibri"/>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Calibri"/>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9pPr>
          </a:lstStyle>
          <a:p/>
        </p:txBody>
      </p:sp>
      <p:sp>
        <p:nvSpPr>
          <p:cNvPr id="28" name="Google Shape;28;p4"/>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29" name="Google Shape;29;p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30" name="Google Shape;30;p4"/>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722312"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Calibri"/>
              <a:buNone/>
              <a:defRPr b="1" i="0" sz="4000" u="none" cap="small"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33" name="Google Shape;33;p5"/>
          <p:cNvSpPr txBox="1"/>
          <p:nvPr>
            <p:ph idx="1" type="body"/>
          </p:nvPr>
        </p:nvSpPr>
        <p:spPr>
          <a:xfrm>
            <a:off x="722312"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lnSpc>
                <a:spcPct val="100000"/>
              </a:lnSpc>
              <a:spcBef>
                <a:spcPts val="640"/>
              </a:spcBef>
              <a:spcAft>
                <a:spcPts val="0"/>
              </a:spcAft>
              <a:buClr>
                <a:srgbClr val="888888"/>
              </a:buClr>
              <a:buSzPts val="3200"/>
              <a:buFont typeface="Calibri"/>
              <a:buNone/>
              <a:defRPr b="0" i="0" sz="2000" u="none" cap="none" strike="noStrike">
                <a:solidFill>
                  <a:srgbClr val="888888"/>
                </a:solidFill>
                <a:latin typeface="Calibri"/>
                <a:ea typeface="Calibri"/>
                <a:cs typeface="Calibri"/>
                <a:sym typeface="Calibri"/>
              </a:defRPr>
            </a:lvl1pPr>
            <a:lvl2pPr indent="-228600" lvl="1" marL="914400" marR="0" rtl="0" algn="l">
              <a:lnSpc>
                <a:spcPct val="100000"/>
              </a:lnSpc>
              <a:spcBef>
                <a:spcPts val="560"/>
              </a:spcBef>
              <a:spcAft>
                <a:spcPts val="0"/>
              </a:spcAft>
              <a:buClr>
                <a:srgbClr val="888888"/>
              </a:buClr>
              <a:buSzPts val="2800"/>
              <a:buFont typeface="Calibri"/>
              <a:buNone/>
              <a:defRPr b="0" i="0" sz="1800" u="none" cap="none" strike="noStrike">
                <a:solidFill>
                  <a:srgbClr val="888888"/>
                </a:solidFill>
                <a:latin typeface="Calibri"/>
                <a:ea typeface="Calibri"/>
                <a:cs typeface="Calibri"/>
                <a:sym typeface="Calibri"/>
              </a:defRPr>
            </a:lvl2pPr>
            <a:lvl3pPr indent="-228600" lvl="2" marL="1371600" marR="0" rtl="0" algn="l">
              <a:lnSpc>
                <a:spcPct val="100000"/>
              </a:lnSpc>
              <a:spcBef>
                <a:spcPts val="480"/>
              </a:spcBef>
              <a:spcAft>
                <a:spcPts val="0"/>
              </a:spcAft>
              <a:buClr>
                <a:srgbClr val="888888"/>
              </a:buClr>
              <a:buSzPts val="2400"/>
              <a:buFont typeface="Calibri"/>
              <a:buNone/>
              <a:defRPr b="0" i="0" sz="1600" u="none" cap="none" strike="noStrike">
                <a:solidFill>
                  <a:srgbClr val="888888"/>
                </a:solidFill>
                <a:latin typeface="Calibri"/>
                <a:ea typeface="Calibri"/>
                <a:cs typeface="Calibri"/>
                <a:sym typeface="Calibri"/>
              </a:defRPr>
            </a:lvl3pPr>
            <a:lvl4pPr indent="-228600" lvl="3" marL="1828800" marR="0" rtl="0" algn="l">
              <a:lnSpc>
                <a:spcPct val="100000"/>
              </a:lnSpc>
              <a:spcBef>
                <a:spcPts val="400"/>
              </a:spcBef>
              <a:spcAft>
                <a:spcPts val="0"/>
              </a:spcAft>
              <a:buClr>
                <a:srgbClr val="888888"/>
              </a:buClr>
              <a:buSzPts val="2000"/>
              <a:buFont typeface="Calibri"/>
              <a:buNone/>
              <a:defRPr b="0" i="0" sz="1400" u="none" cap="none" strike="noStrike">
                <a:solidFill>
                  <a:srgbClr val="888888"/>
                </a:solidFill>
                <a:latin typeface="Calibri"/>
                <a:ea typeface="Calibri"/>
                <a:cs typeface="Calibri"/>
                <a:sym typeface="Calibri"/>
              </a:defRPr>
            </a:lvl4pPr>
            <a:lvl5pPr indent="-228600" lvl="4" marL="2286000" marR="0" rtl="0" algn="l">
              <a:lnSpc>
                <a:spcPct val="100000"/>
              </a:lnSpc>
              <a:spcBef>
                <a:spcPts val="400"/>
              </a:spcBef>
              <a:spcAft>
                <a:spcPts val="0"/>
              </a:spcAft>
              <a:buClr>
                <a:srgbClr val="888888"/>
              </a:buClr>
              <a:buSzPts val="2000"/>
              <a:buFont typeface="Calibri"/>
              <a:buNone/>
              <a:defRPr b="0" i="0" sz="1400" u="none" cap="none" strike="noStrike">
                <a:solidFill>
                  <a:srgbClr val="888888"/>
                </a:solidFill>
                <a:latin typeface="Calibri"/>
                <a:ea typeface="Calibri"/>
                <a:cs typeface="Calibri"/>
                <a:sym typeface="Calibri"/>
              </a:defRPr>
            </a:lvl5pPr>
            <a:lvl6pPr indent="-228600" lvl="5" marL="2743200" marR="0" rtl="0" algn="l">
              <a:lnSpc>
                <a:spcPct val="100000"/>
              </a:lnSpc>
              <a:spcBef>
                <a:spcPts val="400"/>
              </a:spcBef>
              <a:spcAft>
                <a:spcPts val="0"/>
              </a:spcAft>
              <a:buClr>
                <a:srgbClr val="888888"/>
              </a:buClr>
              <a:buSzPts val="2000"/>
              <a:buFont typeface="Calibri"/>
              <a:buNone/>
              <a:defRPr b="0" i="0" sz="1400" u="none" cap="none" strike="noStrike">
                <a:solidFill>
                  <a:srgbClr val="888888"/>
                </a:solidFill>
                <a:latin typeface="Calibri"/>
                <a:ea typeface="Calibri"/>
                <a:cs typeface="Calibri"/>
                <a:sym typeface="Calibri"/>
              </a:defRPr>
            </a:lvl6pPr>
            <a:lvl7pPr indent="-228600" lvl="6" marL="3200400" marR="0" rtl="0" algn="l">
              <a:lnSpc>
                <a:spcPct val="100000"/>
              </a:lnSpc>
              <a:spcBef>
                <a:spcPts val="400"/>
              </a:spcBef>
              <a:spcAft>
                <a:spcPts val="0"/>
              </a:spcAft>
              <a:buClr>
                <a:srgbClr val="888888"/>
              </a:buClr>
              <a:buSzPts val="2000"/>
              <a:buFont typeface="Calibri"/>
              <a:buNone/>
              <a:defRPr b="0" i="0" sz="1400" u="none" cap="none" strike="noStrike">
                <a:solidFill>
                  <a:srgbClr val="888888"/>
                </a:solidFill>
                <a:latin typeface="Calibri"/>
                <a:ea typeface="Calibri"/>
                <a:cs typeface="Calibri"/>
                <a:sym typeface="Calibri"/>
              </a:defRPr>
            </a:lvl7pPr>
            <a:lvl8pPr indent="-228600" lvl="7" marL="3657600" marR="0" rtl="0" algn="l">
              <a:lnSpc>
                <a:spcPct val="100000"/>
              </a:lnSpc>
              <a:spcBef>
                <a:spcPts val="400"/>
              </a:spcBef>
              <a:spcAft>
                <a:spcPts val="0"/>
              </a:spcAft>
              <a:buClr>
                <a:srgbClr val="888888"/>
              </a:buClr>
              <a:buSzPts val="2000"/>
              <a:buFont typeface="Calibri"/>
              <a:buNone/>
              <a:defRPr b="0" i="0" sz="1400" u="none" cap="none" strike="noStrike">
                <a:solidFill>
                  <a:srgbClr val="888888"/>
                </a:solidFill>
                <a:latin typeface="Calibri"/>
                <a:ea typeface="Calibri"/>
                <a:cs typeface="Calibri"/>
                <a:sym typeface="Calibri"/>
              </a:defRPr>
            </a:lvl8pPr>
            <a:lvl9pPr indent="-228600" lvl="8" marL="4114800" marR="0" rtl="0" algn="l">
              <a:lnSpc>
                <a:spcPct val="100000"/>
              </a:lnSpc>
              <a:spcBef>
                <a:spcPts val="400"/>
              </a:spcBef>
              <a:spcAft>
                <a:spcPts val="0"/>
              </a:spcAft>
              <a:buClr>
                <a:srgbClr val="888888"/>
              </a:buClr>
              <a:buSzPts val="2000"/>
              <a:buFont typeface="Calibri"/>
              <a:buNone/>
              <a:defRPr b="0" i="0" sz="1400" u="none" cap="none" strike="noStrike">
                <a:solidFill>
                  <a:srgbClr val="888888"/>
                </a:solidFill>
                <a:latin typeface="Calibri"/>
                <a:ea typeface="Calibri"/>
                <a:cs typeface="Calibri"/>
                <a:sym typeface="Calibri"/>
              </a:defRPr>
            </a:lvl9pPr>
          </a:lstStyle>
          <a:p/>
        </p:txBody>
      </p:sp>
      <p:sp>
        <p:nvSpPr>
          <p:cNvPr id="34" name="Google Shape;34;p5"/>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35" name="Google Shape;35;p5"/>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36" name="Google Shape;36;p5"/>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7" name="Shape 37"/>
        <p:cNvGrpSpPr/>
        <p:nvPr/>
      </p:nvGrpSpPr>
      <p:grpSpPr>
        <a:xfrm>
          <a:off x="0" y="0"/>
          <a:ext cx="0" cy="0"/>
          <a:chOff x="0" y="0"/>
          <a:chExt cx="0" cy="0"/>
        </a:xfrm>
      </p:grpSpPr>
      <p:sp>
        <p:nvSpPr>
          <p:cNvPr id="38" name="Google Shape;38;p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39" name="Google Shape;39;p6"/>
          <p:cNvSpPr txBox="1"/>
          <p:nvPr>
            <p:ph idx="1" type="body"/>
          </p:nvPr>
        </p:nvSpPr>
        <p:spPr>
          <a:xfrm>
            <a:off x="457200" y="1535112"/>
            <a:ext cx="4040187" cy="639762"/>
          </a:xfrm>
          <a:prstGeom prst="rect">
            <a:avLst/>
          </a:prstGeom>
          <a:noFill/>
          <a:ln>
            <a:noFill/>
          </a:ln>
        </p:spPr>
        <p:txBody>
          <a:bodyPr anchorCtr="0" anchor="b" bIns="91425" lIns="91425" spcFirstLastPara="1" rIns="91425" wrap="square" tIns="91425">
            <a:noAutofit/>
          </a:bodyPr>
          <a:lstStyle>
            <a:lvl1pPr indent="-228600" lvl="0" marL="457200" marR="0" rtl="0" algn="l">
              <a:lnSpc>
                <a:spcPct val="100000"/>
              </a:lnSpc>
              <a:spcBef>
                <a:spcPts val="640"/>
              </a:spcBef>
              <a:spcAft>
                <a:spcPts val="0"/>
              </a:spcAft>
              <a:buClr>
                <a:schemeClr val="dk1"/>
              </a:buClr>
              <a:buSzPts val="3200"/>
              <a:buFont typeface="Calibri"/>
              <a:buNone/>
              <a:defRPr b="1"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560"/>
              </a:spcBef>
              <a:spcAft>
                <a:spcPts val="0"/>
              </a:spcAft>
              <a:buClr>
                <a:schemeClr val="dk1"/>
              </a:buClr>
              <a:buSzPts val="2800"/>
              <a:buFont typeface="Calibri"/>
              <a:buNone/>
              <a:defRPr b="1" i="0" sz="20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480"/>
              </a:spcBef>
              <a:spcAft>
                <a:spcPts val="0"/>
              </a:spcAft>
              <a:buClr>
                <a:schemeClr val="dk1"/>
              </a:buClr>
              <a:buSzPts val="2400"/>
              <a:buFont typeface="Calibri"/>
              <a:buNone/>
              <a:defRPr b="1" i="0" sz="18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9pPr>
          </a:lstStyle>
          <a:p/>
        </p:txBody>
      </p:sp>
      <p:sp>
        <p:nvSpPr>
          <p:cNvPr id="40" name="Google Shape;40;p6"/>
          <p:cNvSpPr txBox="1"/>
          <p:nvPr>
            <p:ph idx="2" type="body"/>
          </p:nvPr>
        </p:nvSpPr>
        <p:spPr>
          <a:xfrm>
            <a:off x="457200" y="2174875"/>
            <a:ext cx="4040187" cy="3951287"/>
          </a:xfrm>
          <a:prstGeom prst="rect">
            <a:avLst/>
          </a:prstGeom>
          <a:noFill/>
          <a:ln>
            <a:noFill/>
          </a:ln>
        </p:spPr>
        <p:txBody>
          <a:bodyPr anchorCtr="0" anchor="t" bIns="91425" lIns="91425" spcFirstLastPara="1" rIns="91425" wrap="square" tIns="91425">
            <a:noAutofit/>
          </a:bodyPr>
          <a:lstStyle>
            <a:lvl1pPr indent="-381000" lvl="0" marL="457200" marR="0" rtl="0" algn="l">
              <a:lnSpc>
                <a:spcPct val="100000"/>
              </a:lnSpc>
              <a:spcBef>
                <a:spcPts val="64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6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8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5pPr>
            <a:lvl6pPr indent="-330200" lvl="5" marL="27432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6pPr>
            <a:lvl7pPr indent="-330200" lvl="6" marL="32004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7pPr>
            <a:lvl8pPr indent="-330200" lvl="7" marL="36576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8pPr>
            <a:lvl9pPr indent="-330200" lvl="8" marL="41148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9pPr>
          </a:lstStyle>
          <a:p/>
        </p:txBody>
      </p:sp>
      <p:sp>
        <p:nvSpPr>
          <p:cNvPr id="41" name="Google Shape;41;p6"/>
          <p:cNvSpPr txBox="1"/>
          <p:nvPr>
            <p:ph idx="3" type="body"/>
          </p:nvPr>
        </p:nvSpPr>
        <p:spPr>
          <a:xfrm>
            <a:off x="4645025" y="1535112"/>
            <a:ext cx="4041774" cy="639762"/>
          </a:xfrm>
          <a:prstGeom prst="rect">
            <a:avLst/>
          </a:prstGeom>
          <a:noFill/>
          <a:ln>
            <a:noFill/>
          </a:ln>
        </p:spPr>
        <p:txBody>
          <a:bodyPr anchorCtr="0" anchor="b" bIns="91425" lIns="91425" spcFirstLastPara="1" rIns="91425" wrap="square" tIns="91425">
            <a:noAutofit/>
          </a:bodyPr>
          <a:lstStyle>
            <a:lvl1pPr indent="-228600" lvl="0" marL="457200" marR="0" rtl="0" algn="l">
              <a:lnSpc>
                <a:spcPct val="100000"/>
              </a:lnSpc>
              <a:spcBef>
                <a:spcPts val="640"/>
              </a:spcBef>
              <a:spcAft>
                <a:spcPts val="0"/>
              </a:spcAft>
              <a:buClr>
                <a:schemeClr val="dk1"/>
              </a:buClr>
              <a:buSzPts val="3200"/>
              <a:buFont typeface="Calibri"/>
              <a:buNone/>
              <a:defRPr b="1"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560"/>
              </a:spcBef>
              <a:spcAft>
                <a:spcPts val="0"/>
              </a:spcAft>
              <a:buClr>
                <a:schemeClr val="dk1"/>
              </a:buClr>
              <a:buSzPts val="2800"/>
              <a:buFont typeface="Calibri"/>
              <a:buNone/>
              <a:defRPr b="1" i="0" sz="20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480"/>
              </a:spcBef>
              <a:spcAft>
                <a:spcPts val="0"/>
              </a:spcAft>
              <a:buClr>
                <a:schemeClr val="dk1"/>
              </a:buClr>
              <a:buSzPts val="2400"/>
              <a:buFont typeface="Calibri"/>
              <a:buNone/>
              <a:defRPr b="1" i="0" sz="18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400"/>
              </a:spcBef>
              <a:spcAft>
                <a:spcPts val="0"/>
              </a:spcAft>
              <a:buClr>
                <a:schemeClr val="dk1"/>
              </a:buClr>
              <a:buSzPts val="2000"/>
              <a:buFont typeface="Calibri"/>
              <a:buNone/>
              <a:defRPr b="1" i="0" sz="1600" u="none" cap="none" strike="noStrike">
                <a:solidFill>
                  <a:schemeClr val="dk1"/>
                </a:solidFill>
                <a:latin typeface="Calibri"/>
                <a:ea typeface="Calibri"/>
                <a:cs typeface="Calibri"/>
                <a:sym typeface="Calibri"/>
              </a:defRPr>
            </a:lvl9pPr>
          </a:lstStyle>
          <a:p/>
        </p:txBody>
      </p:sp>
      <p:sp>
        <p:nvSpPr>
          <p:cNvPr id="42" name="Google Shape;42;p6"/>
          <p:cNvSpPr txBox="1"/>
          <p:nvPr>
            <p:ph idx="4" type="body"/>
          </p:nvPr>
        </p:nvSpPr>
        <p:spPr>
          <a:xfrm>
            <a:off x="4645025" y="2174875"/>
            <a:ext cx="4041774" cy="3951287"/>
          </a:xfrm>
          <a:prstGeom prst="rect">
            <a:avLst/>
          </a:prstGeom>
          <a:noFill/>
          <a:ln>
            <a:noFill/>
          </a:ln>
        </p:spPr>
        <p:txBody>
          <a:bodyPr anchorCtr="0" anchor="t" bIns="91425" lIns="91425" spcFirstLastPara="1" rIns="91425" wrap="square" tIns="91425">
            <a:noAutofit/>
          </a:bodyPr>
          <a:lstStyle>
            <a:lvl1pPr indent="-381000" lvl="0" marL="457200" marR="0" rtl="0" algn="l">
              <a:lnSpc>
                <a:spcPct val="100000"/>
              </a:lnSpc>
              <a:spcBef>
                <a:spcPts val="64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6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8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5pPr>
            <a:lvl6pPr indent="-330200" lvl="5" marL="27432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6pPr>
            <a:lvl7pPr indent="-330200" lvl="6" marL="32004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7pPr>
            <a:lvl8pPr indent="-330200" lvl="7" marL="36576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8pPr>
            <a:lvl9pPr indent="-330200" lvl="8" marL="4114800" marR="0" rtl="0" algn="l">
              <a:lnSpc>
                <a:spcPct val="100000"/>
              </a:lnSpc>
              <a:spcBef>
                <a:spcPts val="40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9pPr>
          </a:lstStyle>
          <a:p/>
        </p:txBody>
      </p:sp>
      <p:sp>
        <p:nvSpPr>
          <p:cNvPr id="43" name="Google Shape;43;p6"/>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44" name="Google Shape;44;p6"/>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45" name="Google Shape;45;p6"/>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p7"/>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48" name="Google Shape;48;p7"/>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49" name="Google Shape;49;p7"/>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1" name="Shape 51"/>
        <p:cNvGrpSpPr/>
        <p:nvPr/>
      </p:nvGrpSpPr>
      <p:grpSpPr>
        <a:xfrm>
          <a:off x="0" y="0"/>
          <a:ext cx="0" cy="0"/>
          <a:chOff x="0" y="0"/>
          <a:chExt cx="0" cy="0"/>
        </a:xfrm>
      </p:grpSpPr>
      <p:sp>
        <p:nvSpPr>
          <p:cNvPr id="52" name="Google Shape;52;p8"/>
          <p:cNvSpPr txBox="1"/>
          <p:nvPr>
            <p:ph type="title"/>
          </p:nvPr>
        </p:nvSpPr>
        <p:spPr>
          <a:xfrm>
            <a:off x="457200" y="273050"/>
            <a:ext cx="3008313" cy="1162049"/>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53" name="Google Shape;53;p8"/>
          <p:cNvSpPr txBox="1"/>
          <p:nvPr>
            <p:ph idx="1" type="body"/>
          </p:nvPr>
        </p:nvSpPr>
        <p:spPr>
          <a:xfrm>
            <a:off x="3575050" y="273050"/>
            <a:ext cx="5111750" cy="5853112"/>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Calibri"/>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Calibri"/>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9pPr>
          </a:lstStyle>
          <a:p/>
        </p:txBody>
      </p:sp>
      <p:sp>
        <p:nvSpPr>
          <p:cNvPr id="54" name="Google Shape;54;p8"/>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chemeClr val="dk1"/>
              </a:buClr>
              <a:buSzPts val="3200"/>
              <a:buFont typeface="Calibri"/>
              <a:buNone/>
              <a:defRPr b="0" i="0" sz="1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560"/>
              </a:spcBef>
              <a:spcAft>
                <a:spcPts val="0"/>
              </a:spcAft>
              <a:buClr>
                <a:schemeClr val="dk1"/>
              </a:buClr>
              <a:buSzPts val="2800"/>
              <a:buFont typeface="Calibri"/>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480"/>
              </a:spcBef>
              <a:spcAft>
                <a:spcPts val="0"/>
              </a:spcAft>
              <a:buClr>
                <a:schemeClr val="dk1"/>
              </a:buClr>
              <a:buSzPts val="2400"/>
              <a:buFont typeface="Calibri"/>
              <a:buNone/>
              <a:defRPr b="0" i="0" sz="10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9pPr>
          </a:lstStyle>
          <a:p/>
        </p:txBody>
      </p:sp>
      <p:sp>
        <p:nvSpPr>
          <p:cNvPr id="55" name="Google Shape;55;p8"/>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56" name="Google Shape;56;p8"/>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57" name="Google Shape;57;p8"/>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1792288" y="4800600"/>
            <a:ext cx="5486399" cy="566737"/>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60" name="Google Shape;60;p9"/>
          <p:cNvSpPr/>
          <p:nvPr>
            <p:ph idx="2" type="pic"/>
          </p:nvPr>
        </p:nvSpPr>
        <p:spPr>
          <a:xfrm>
            <a:off x="1792288" y="612775"/>
            <a:ext cx="5486399" cy="41148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640"/>
              </a:spcBef>
              <a:spcAft>
                <a:spcPts val="0"/>
              </a:spcAft>
              <a:buClr>
                <a:srgbClr val="888888"/>
              </a:buClr>
              <a:buSzPts val="1400"/>
              <a:buFont typeface="Calibri"/>
              <a:buNone/>
              <a:defRPr b="0" i="0" sz="3200" u="none" cap="none" strike="noStrike">
                <a:solidFill>
                  <a:srgbClr val="888888"/>
                </a:solidFill>
                <a:latin typeface="Calibri"/>
                <a:ea typeface="Calibri"/>
                <a:cs typeface="Calibri"/>
                <a:sym typeface="Calibri"/>
              </a:defRPr>
            </a:lvl1pPr>
            <a:lvl2pPr indent="0" lvl="1" marL="457200" marR="0" rtl="0" algn="l">
              <a:lnSpc>
                <a:spcPct val="100000"/>
              </a:lnSpc>
              <a:spcBef>
                <a:spcPts val="560"/>
              </a:spcBef>
              <a:spcAft>
                <a:spcPts val="0"/>
              </a:spcAft>
              <a:buClr>
                <a:schemeClr val="dk1"/>
              </a:buClr>
              <a:buSzPts val="1400"/>
              <a:buFont typeface="Calibri"/>
              <a:buNone/>
              <a:defRPr b="0" i="0" sz="2800" u="none" cap="none" strike="noStrike">
                <a:solidFill>
                  <a:schemeClr val="dk1"/>
                </a:solidFill>
                <a:latin typeface="Calibri"/>
                <a:ea typeface="Calibri"/>
                <a:cs typeface="Calibri"/>
                <a:sym typeface="Calibri"/>
              </a:defRPr>
            </a:lvl2pPr>
            <a:lvl3pPr indent="0" lvl="2" marL="914400" marR="0" rtl="0" algn="l">
              <a:lnSpc>
                <a:spcPct val="100000"/>
              </a:lnSpc>
              <a:spcBef>
                <a:spcPts val="480"/>
              </a:spcBef>
              <a:spcAft>
                <a:spcPts val="0"/>
              </a:spcAft>
              <a:buClr>
                <a:schemeClr val="dk1"/>
              </a:buClr>
              <a:buSzPts val="1400"/>
              <a:buFont typeface="Calibri"/>
              <a:buNone/>
              <a:defRPr b="0" i="0" sz="2400" u="none" cap="none" strike="noStrike">
                <a:solidFill>
                  <a:schemeClr val="dk1"/>
                </a:solidFill>
                <a:latin typeface="Calibri"/>
                <a:ea typeface="Calibri"/>
                <a:cs typeface="Calibri"/>
                <a:sym typeface="Calibri"/>
              </a:defRPr>
            </a:lvl3pPr>
            <a:lvl4pPr indent="0" lvl="3" marL="1371600" marR="0" rtl="0" algn="l">
              <a:lnSpc>
                <a:spcPct val="100000"/>
              </a:lnSpc>
              <a:spcBef>
                <a:spcPts val="400"/>
              </a:spcBef>
              <a:spcAft>
                <a:spcPts val="0"/>
              </a:spcAft>
              <a:buClr>
                <a:schemeClr val="dk1"/>
              </a:buClr>
              <a:buSzPts val="1400"/>
              <a:buFont typeface="Calibri"/>
              <a:buNone/>
              <a:defRPr b="0" i="0" sz="2000" u="none" cap="none" strike="noStrike">
                <a:solidFill>
                  <a:schemeClr val="dk1"/>
                </a:solidFill>
                <a:latin typeface="Calibri"/>
                <a:ea typeface="Calibri"/>
                <a:cs typeface="Calibri"/>
                <a:sym typeface="Calibri"/>
              </a:defRPr>
            </a:lvl4pPr>
            <a:lvl5pPr indent="0" lvl="4" marL="1828800" marR="0" rtl="0" algn="l">
              <a:lnSpc>
                <a:spcPct val="100000"/>
              </a:lnSpc>
              <a:spcBef>
                <a:spcPts val="400"/>
              </a:spcBef>
              <a:spcAft>
                <a:spcPts val="0"/>
              </a:spcAft>
              <a:buClr>
                <a:schemeClr val="dk1"/>
              </a:buClr>
              <a:buSzPts val="1400"/>
              <a:buFont typeface="Calibri"/>
              <a:buNone/>
              <a:defRPr b="0" i="0" sz="2000" u="none" cap="none" strike="noStrike">
                <a:solidFill>
                  <a:schemeClr val="dk1"/>
                </a:solidFill>
                <a:latin typeface="Calibri"/>
                <a:ea typeface="Calibri"/>
                <a:cs typeface="Calibri"/>
                <a:sym typeface="Calibri"/>
              </a:defRPr>
            </a:lvl5pPr>
            <a:lvl6pPr indent="0" lvl="5" marL="2286000" marR="0" rtl="0" algn="l">
              <a:lnSpc>
                <a:spcPct val="100000"/>
              </a:lnSpc>
              <a:spcBef>
                <a:spcPts val="400"/>
              </a:spcBef>
              <a:spcAft>
                <a:spcPts val="0"/>
              </a:spcAft>
              <a:buClr>
                <a:schemeClr val="dk1"/>
              </a:buClr>
              <a:buSzPts val="1400"/>
              <a:buFont typeface="Calibri"/>
              <a:buNone/>
              <a:defRPr b="0" i="0" sz="2000" u="none" cap="none" strike="noStrike">
                <a:solidFill>
                  <a:schemeClr val="dk1"/>
                </a:solidFill>
                <a:latin typeface="Calibri"/>
                <a:ea typeface="Calibri"/>
                <a:cs typeface="Calibri"/>
                <a:sym typeface="Calibri"/>
              </a:defRPr>
            </a:lvl6pPr>
            <a:lvl7pPr indent="0" lvl="6" marL="2743200" marR="0" rtl="0" algn="l">
              <a:lnSpc>
                <a:spcPct val="100000"/>
              </a:lnSpc>
              <a:spcBef>
                <a:spcPts val="400"/>
              </a:spcBef>
              <a:spcAft>
                <a:spcPts val="0"/>
              </a:spcAft>
              <a:buClr>
                <a:schemeClr val="dk1"/>
              </a:buClr>
              <a:buSzPts val="1400"/>
              <a:buFont typeface="Calibri"/>
              <a:buNone/>
              <a:defRPr b="0" i="0" sz="2000" u="none" cap="none" strike="noStrike">
                <a:solidFill>
                  <a:schemeClr val="dk1"/>
                </a:solidFill>
                <a:latin typeface="Calibri"/>
                <a:ea typeface="Calibri"/>
                <a:cs typeface="Calibri"/>
                <a:sym typeface="Calibri"/>
              </a:defRPr>
            </a:lvl7pPr>
            <a:lvl8pPr indent="0" lvl="7" marL="3200400" marR="0" rtl="0" algn="l">
              <a:lnSpc>
                <a:spcPct val="100000"/>
              </a:lnSpc>
              <a:spcBef>
                <a:spcPts val="400"/>
              </a:spcBef>
              <a:spcAft>
                <a:spcPts val="0"/>
              </a:spcAft>
              <a:buClr>
                <a:schemeClr val="dk1"/>
              </a:buClr>
              <a:buSzPts val="1400"/>
              <a:buFont typeface="Calibri"/>
              <a:buNone/>
              <a:defRPr b="0" i="0" sz="2000" u="none" cap="none" strike="noStrike">
                <a:solidFill>
                  <a:schemeClr val="dk1"/>
                </a:solidFill>
                <a:latin typeface="Calibri"/>
                <a:ea typeface="Calibri"/>
                <a:cs typeface="Calibri"/>
                <a:sym typeface="Calibri"/>
              </a:defRPr>
            </a:lvl8pPr>
            <a:lvl9pPr indent="0" lvl="8" marL="3657600" marR="0" rtl="0" algn="l">
              <a:lnSpc>
                <a:spcPct val="100000"/>
              </a:lnSpc>
              <a:spcBef>
                <a:spcPts val="400"/>
              </a:spcBef>
              <a:spcAft>
                <a:spcPts val="0"/>
              </a:spcAft>
              <a:buClr>
                <a:schemeClr val="dk1"/>
              </a:buClr>
              <a:buSzPts val="1400"/>
              <a:buFont typeface="Calibri"/>
              <a:buNone/>
              <a:defRPr b="0" i="0" sz="2000" u="none" cap="none" strike="noStrike">
                <a:solidFill>
                  <a:schemeClr val="dk1"/>
                </a:solidFill>
                <a:latin typeface="Calibri"/>
                <a:ea typeface="Calibri"/>
                <a:cs typeface="Calibri"/>
                <a:sym typeface="Calibri"/>
              </a:defRPr>
            </a:lvl9pPr>
          </a:lstStyle>
          <a:p/>
        </p:txBody>
      </p:sp>
      <p:sp>
        <p:nvSpPr>
          <p:cNvPr id="61" name="Google Shape;61;p9"/>
          <p:cNvSpPr txBox="1"/>
          <p:nvPr>
            <p:ph idx="1" type="body"/>
          </p:nvPr>
        </p:nvSpPr>
        <p:spPr>
          <a:xfrm>
            <a:off x="1792288" y="5367337"/>
            <a:ext cx="5486399" cy="804861"/>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chemeClr val="dk1"/>
              </a:buClr>
              <a:buSzPts val="3200"/>
              <a:buFont typeface="Calibri"/>
              <a:buNone/>
              <a:defRPr b="0" i="0" sz="1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560"/>
              </a:spcBef>
              <a:spcAft>
                <a:spcPts val="0"/>
              </a:spcAft>
              <a:buClr>
                <a:schemeClr val="dk1"/>
              </a:buClr>
              <a:buSzPts val="2800"/>
              <a:buFont typeface="Calibri"/>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480"/>
              </a:spcBef>
              <a:spcAft>
                <a:spcPts val="0"/>
              </a:spcAft>
              <a:buClr>
                <a:schemeClr val="dk1"/>
              </a:buClr>
              <a:buSzPts val="2400"/>
              <a:buFont typeface="Calibri"/>
              <a:buNone/>
              <a:defRPr b="0" i="0" sz="10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400"/>
              </a:spcBef>
              <a:spcAft>
                <a:spcPts val="0"/>
              </a:spcAft>
              <a:buClr>
                <a:schemeClr val="dk1"/>
              </a:buClr>
              <a:buSzPts val="2000"/>
              <a:buFont typeface="Calibri"/>
              <a:buNone/>
              <a:defRPr b="0" i="0" sz="900" u="none" cap="none" strike="noStrike">
                <a:solidFill>
                  <a:schemeClr val="dk1"/>
                </a:solidFill>
                <a:latin typeface="Calibri"/>
                <a:ea typeface="Calibri"/>
                <a:cs typeface="Calibri"/>
                <a:sym typeface="Calibri"/>
              </a:defRPr>
            </a:lvl9pPr>
          </a:lstStyle>
          <a:p/>
        </p:txBody>
      </p:sp>
      <p:sp>
        <p:nvSpPr>
          <p:cNvPr id="62" name="Google Shape;62;p9"/>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64" name="Google Shape;64;p9"/>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5" name="Shape 65"/>
        <p:cNvGrpSpPr/>
        <p:nvPr/>
      </p:nvGrpSpPr>
      <p:grpSpPr>
        <a:xfrm>
          <a:off x="0" y="0"/>
          <a:ext cx="0" cy="0"/>
          <a:chOff x="0" y="0"/>
          <a:chExt cx="0" cy="0"/>
        </a:xfrm>
      </p:grpSpPr>
      <p:sp>
        <p:nvSpPr>
          <p:cNvPr id="66" name="Google Shape;66;p10"/>
          <p:cNvSpPr txBox="1"/>
          <p:nvPr>
            <p:ph type="title"/>
          </p:nvPr>
        </p:nvSpPr>
        <p:spPr>
          <a:xfrm rot="5400000">
            <a:off x="4732337" y="2171700"/>
            <a:ext cx="5851525" cy="20574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67" name="Google Shape;67;p10"/>
          <p:cNvSpPr txBox="1"/>
          <p:nvPr>
            <p:ph idx="1" type="body"/>
          </p:nvPr>
        </p:nvSpPr>
        <p:spPr>
          <a:xfrm rot="5400000">
            <a:off x="541337" y="190500"/>
            <a:ext cx="5851525" cy="6019799"/>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Calibri"/>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Calibri"/>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69" name="Google Shape;69;p10"/>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70" name="Google Shape;70;p10"/>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spcBef>
                <a:spcPts val="0"/>
              </a:spcBef>
              <a:spcAft>
                <a:spcPts val="0"/>
              </a:spcAft>
              <a:buSzPts val="1400"/>
              <a:buNone/>
              <a:defRPr sz="1800"/>
            </a:lvl3pPr>
            <a:lvl4pPr indent="0" lvl="3" marL="0" marR="0" rtl="0" algn="l">
              <a:spcBef>
                <a:spcPts val="0"/>
              </a:spcBef>
              <a:spcAft>
                <a:spcPts val="0"/>
              </a:spcAft>
              <a:buSzPts val="1400"/>
              <a:buNone/>
              <a:defRPr sz="1800"/>
            </a:lvl4pPr>
            <a:lvl5pPr indent="0" lvl="4" marL="0" marR="0" rtl="0" algn="l">
              <a:spcBef>
                <a:spcPts val="0"/>
              </a:spcBef>
              <a:spcAft>
                <a:spcPts val="0"/>
              </a:spcAft>
              <a:buSzPts val="1400"/>
              <a:buNone/>
              <a:defRPr sz="1800"/>
            </a:lvl5pPr>
            <a:lvl6pPr indent="0" lvl="5" marL="0" marR="0" rtl="0" algn="l">
              <a:spcBef>
                <a:spcPts val="0"/>
              </a:spcBef>
              <a:spcAft>
                <a:spcPts val="0"/>
              </a:spcAft>
              <a:buSzPts val="1400"/>
              <a:buNone/>
              <a:defRPr sz="1800"/>
            </a:lvl6pPr>
            <a:lvl7pPr indent="0" lvl="6" marL="0" marR="0" rtl="0" algn="l">
              <a:spcBef>
                <a:spcPts val="0"/>
              </a:spcBef>
              <a:spcAft>
                <a:spcPts val="0"/>
              </a:spcAft>
              <a:buSzPts val="1400"/>
              <a:buNone/>
              <a:defRPr sz="1800"/>
            </a:lvl7pPr>
            <a:lvl8pPr indent="0" lvl="7" marL="0" marR="0" rtl="0" algn="l">
              <a:spcBef>
                <a:spcPts val="0"/>
              </a:spcBef>
              <a:spcAft>
                <a:spcPts val="0"/>
              </a:spcAft>
              <a:buSzPts val="1400"/>
              <a:buNone/>
              <a:defRPr sz="1800"/>
            </a:lvl8pPr>
            <a:lvl9pPr indent="0" lvl="8" marL="0" marR="0" rtl="0" algn="l">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Calibri"/>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Calibri"/>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599" cy="3651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mailto:lpelland@smith.edu"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fivecolleges.edu/about/risk-management/driver-safety#credentialing-polic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drive.google.com/file/d/1hN4IRLpVXj5rE_X7cyvu1tw1neyt-5D9/view?usp=sharing" TargetMode="Externa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www.fivecolleges.edu/riskmgmt/policies/driver_credentialing" TargetMode="External"/><Relationship Id="rId4" Type="http://schemas.openxmlformats.org/officeDocument/2006/relationships/hyperlink" Target="https://www.fivecolleges.edu/about/risk-management/driver-safety#credentialing-policy" TargetMode="External"/><Relationship Id="rId5" Type="http://schemas.openxmlformats.org/officeDocument/2006/relationships/hyperlink" Target="https://www.fivecolleges.edu/about/risk-management/driver-safety#driver-agreement" TargetMode="External"/><Relationship Id="rId6" Type="http://schemas.openxmlformats.org/officeDocument/2006/relationships/hyperlink" Target="https://www.fivecolleges.edu/form/driver-credentialing-start-here" TargetMode="External"/><Relationship Id="rId7" Type="http://schemas.openxmlformats.org/officeDocument/2006/relationships/hyperlink" Target="https://learn.ue.org/smithcollege/learn/courses/27/driver-safety-fundamentals-he?hash=2149684d435d3493ea786eac0d8fa5fa43151233&amp;generated_by=51111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mailto:sgaoffice@smith.edu" TargetMode="External"/><Relationship Id="rId4" Type="http://schemas.openxmlformats.org/officeDocument/2006/relationships/hyperlink" Target="mailto:sgaoffice@smith.edu" TargetMode="External"/><Relationship Id="rId5" Type="http://schemas.openxmlformats.org/officeDocument/2006/relationships/hyperlink" Target="mailto:sgaoffice@smith.edu" TargetMode="External"/><Relationship Id="rId6" Type="http://schemas.openxmlformats.org/officeDocument/2006/relationships/hyperlink" Target="mailto:facmgmnt@smith.ed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mailto:sgaoffice@smith.edu" TargetMode="External"/><Relationship Id="rId4" Type="http://schemas.openxmlformats.org/officeDocument/2006/relationships/hyperlink" Target="mailto:sgaoffice@smith.edu" TargetMode="External"/><Relationship Id="rId5" Type="http://schemas.openxmlformats.org/officeDocument/2006/relationships/hyperlink" Target="mailto:sgaoffice@smith.edu" TargetMode="External"/><Relationship Id="rId6" Type="http://schemas.openxmlformats.org/officeDocument/2006/relationships/hyperlink" Target="mailto:facmgmt@smith.edu" TargetMode="External"/><Relationship Id="rId7" Type="http://schemas.openxmlformats.org/officeDocument/2006/relationships/hyperlink" Target="mailto:facmgmt@smith.ed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1"/>
          <p:cNvSpPr txBox="1"/>
          <p:nvPr>
            <p:ph type="ctrTitle"/>
          </p:nvPr>
        </p:nvSpPr>
        <p:spPr>
          <a:xfrm>
            <a:off x="685800" y="2142800"/>
            <a:ext cx="7772400" cy="21489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20</a:t>
            </a:r>
            <a:r>
              <a:rPr lang="en-US"/>
              <a:t>26-2027</a:t>
            </a:r>
            <a:br>
              <a:rPr b="0" i="0" lang="en-US" sz="4400" u="none" cap="none" strike="noStrike">
                <a:solidFill>
                  <a:schemeClr val="dk1"/>
                </a:solidFill>
                <a:latin typeface="Calibri"/>
                <a:ea typeface="Calibri"/>
                <a:cs typeface="Calibri"/>
                <a:sym typeface="Calibri"/>
              </a:rPr>
            </a:br>
            <a:r>
              <a:rPr b="0" i="0" lang="en-US" sz="4400" u="none" cap="none" strike="noStrike">
                <a:solidFill>
                  <a:schemeClr val="dk1"/>
                </a:solidFill>
                <a:latin typeface="Calibri"/>
                <a:ea typeface="Calibri"/>
                <a:cs typeface="Calibri"/>
                <a:sym typeface="Calibri"/>
              </a:rPr>
              <a:t>Smith College</a:t>
            </a:r>
            <a:endParaRPr/>
          </a:p>
          <a:p>
            <a:pPr indent="0" lvl="0" marL="0" marR="0" rtl="0" algn="ctr">
              <a:lnSpc>
                <a:spcPct val="10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Six-Passenger </a:t>
            </a:r>
            <a:r>
              <a:rPr lang="en-US"/>
              <a:t>Vehicle</a:t>
            </a:r>
            <a:r>
              <a:rPr b="0" i="0" lang="en-US" sz="4400" u="none" cap="none" strike="noStrike">
                <a:solidFill>
                  <a:schemeClr val="dk1"/>
                </a:solidFill>
                <a:latin typeface="Calibri"/>
                <a:ea typeface="Calibri"/>
                <a:cs typeface="Calibri"/>
                <a:sym typeface="Calibri"/>
              </a:rPr>
              <a:t> Training</a:t>
            </a:r>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0"/>
          <p:cNvSpPr txBox="1"/>
          <p:nvPr/>
        </p:nvSpPr>
        <p:spPr>
          <a:xfrm>
            <a:off x="228600" y="228600"/>
            <a:ext cx="8915400" cy="6294775"/>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Returning to Campus: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24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There is a gas card in your key packet use it to fill the van to at least ¾ of a tank or more. </a:t>
            </a:r>
            <a:endParaRPr sz="2200">
              <a:solidFill>
                <a:schemeClr val="dk1"/>
              </a:solidFill>
              <a:latin typeface="Calibri"/>
              <a:ea typeface="Calibri"/>
              <a:cs typeface="Calibri"/>
              <a:sym typeface="Calibri"/>
            </a:endParaRPr>
          </a:p>
          <a:p>
            <a:pPr indent="-342900" lvl="0" marL="342900" marR="0" rtl="0" algn="l">
              <a:lnSpc>
                <a:spcPct val="100000"/>
              </a:lnSpc>
              <a:spcBef>
                <a:spcPts val="2400"/>
              </a:spcBef>
              <a:spcAft>
                <a:spcPts val="0"/>
              </a:spcAft>
              <a:buClr>
                <a:schemeClr val="dk1"/>
              </a:buClr>
              <a:buSzPts val="2200"/>
              <a:buFont typeface="Calibri"/>
              <a:buChar char="●"/>
            </a:pPr>
            <a:r>
              <a:rPr b="0" i="0" lang="en-US" sz="2200" u="none" cap="none" strike="noStrike">
                <a:solidFill>
                  <a:srgbClr val="000000"/>
                </a:solidFill>
                <a:latin typeface="Calibri"/>
                <a:ea typeface="Calibri"/>
                <a:cs typeface="Calibri"/>
                <a:sym typeface="Calibri"/>
              </a:rPr>
              <a:t>Drop off passengers and one of the certified drivers. The other certified driver can drive the van back to the parking lot. Remember, this is the only time that it is okay to have only one certified driver.</a:t>
            </a:r>
            <a:endParaRPr b="0" i="0" sz="2200" u="none" cap="none" strike="noStrike">
              <a:solidFill>
                <a:srgbClr val="000000"/>
              </a:solidFill>
              <a:latin typeface="Arial"/>
              <a:ea typeface="Arial"/>
              <a:cs typeface="Arial"/>
              <a:sym typeface="Arial"/>
            </a:endParaRPr>
          </a:p>
          <a:p>
            <a:pPr indent="-342900" lvl="0" marL="342900" marR="0" rtl="0" algn="l">
              <a:lnSpc>
                <a:spcPct val="100000"/>
              </a:lnSpc>
              <a:spcBef>
                <a:spcPts val="18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Return the van to the parking lot you were instructed to by Facilities. </a:t>
            </a:r>
            <a:endParaRPr/>
          </a:p>
          <a:p>
            <a:pPr indent="-342900" lvl="0" marL="342900" marR="0" rtl="0" algn="l">
              <a:lnSpc>
                <a:spcPct val="100000"/>
              </a:lnSpc>
              <a:spcBef>
                <a:spcPts val="1800"/>
              </a:spcBef>
              <a:spcAft>
                <a:spcPts val="0"/>
              </a:spcAft>
              <a:buClr>
                <a:schemeClr val="dk1"/>
              </a:buClr>
              <a:buSzPts val="2200"/>
              <a:buFont typeface="Calibri"/>
              <a:buChar char="●"/>
            </a:pPr>
            <a:r>
              <a:rPr b="0" i="0" lang="en-US" sz="2200" u="none" cap="none" strike="noStrike">
                <a:solidFill>
                  <a:srgbClr val="000000"/>
                </a:solidFill>
                <a:latin typeface="Calibri"/>
                <a:ea typeface="Calibri"/>
                <a:cs typeface="Calibri"/>
                <a:sym typeface="Calibri"/>
              </a:rPr>
              <a:t>When returning the key packet after 4:30 p.m. or on the weekend, </a:t>
            </a:r>
            <a:r>
              <a:rPr b="1" i="0" lang="en-US" sz="2200" u="none" cap="none" strike="noStrike">
                <a:solidFill>
                  <a:srgbClr val="000000"/>
                </a:solidFill>
                <a:latin typeface="Calibri"/>
                <a:ea typeface="Calibri"/>
                <a:cs typeface="Calibri"/>
                <a:sym typeface="Calibri"/>
              </a:rPr>
              <a:t>the return slot is next to the glass door at the top of the ramp. </a:t>
            </a:r>
            <a:endParaRPr/>
          </a:p>
          <a:p>
            <a:pPr indent="-342900" lvl="0" marL="342900" marR="0" rtl="0" algn="l">
              <a:lnSpc>
                <a:spcPct val="100000"/>
              </a:lnSpc>
              <a:spcBef>
                <a:spcPts val="18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the driver parks elsewhere on campus and receives a ticket, they will be personally responsible for paying it.</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1"/>
          <p:cNvSpPr txBox="1"/>
          <p:nvPr/>
        </p:nvSpPr>
        <p:spPr>
          <a:xfrm>
            <a:off x="228600" y="152400"/>
            <a:ext cx="8839199" cy="655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Returning to Campus:</a:t>
            </a:r>
            <a:endParaRPr/>
          </a:p>
          <a:p>
            <a:pPr indent="-342900" lvl="0" marL="342900" marR="0" rtl="0" algn="l">
              <a:lnSpc>
                <a:spcPct val="100000"/>
              </a:lnSpc>
              <a:spcBef>
                <a:spcPts val="15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Clean the van.  </a:t>
            </a:r>
            <a:r>
              <a:rPr b="0" i="0" lang="en-US" sz="2200" u="none" cap="none" strike="noStrike">
                <a:solidFill>
                  <a:schemeClr val="dk1"/>
                </a:solidFill>
                <a:latin typeface="Calibri"/>
                <a:ea typeface="Calibri"/>
                <a:cs typeface="Calibri"/>
                <a:sym typeface="Calibri"/>
              </a:rPr>
              <a:t>Please clean up after yourself and be considerate of others. </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Turn off lights</a:t>
            </a:r>
            <a:r>
              <a:rPr b="0" i="0" lang="en-US" sz="2200" u="none" cap="none" strike="noStrike">
                <a:solidFill>
                  <a:schemeClr val="dk1"/>
                </a:solidFill>
                <a:latin typeface="Calibri"/>
                <a:ea typeface="Calibri"/>
                <a:cs typeface="Calibri"/>
                <a:sym typeface="Calibri"/>
              </a:rPr>
              <a:t>, including dome lights on the inside of the van.  Not doing so can drain the battery causing the next group delays while waiting for the battery to be jump started. </a:t>
            </a:r>
            <a:endParaRPr b="0" i="0" sz="2200" u="none" cap="none" strike="noStrike">
              <a:solidFill>
                <a:srgbClr val="000000"/>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Close all windows and lock all doors. Do not engage the parking brake.</a:t>
            </a:r>
            <a:endParaRPr b="0" i="0" sz="2200" u="none" cap="none" strike="noStrike">
              <a:solidFill>
                <a:srgbClr val="000000"/>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Return the key packet to the Facilities key drop</a:t>
            </a:r>
            <a:r>
              <a:rPr b="0" i="0" lang="en-US" sz="2200" u="none" cap="none" strike="noStrike">
                <a:solidFill>
                  <a:schemeClr val="dk1"/>
                </a:solidFill>
                <a:latin typeface="Calibri"/>
                <a:ea typeface="Calibri"/>
                <a:cs typeface="Calibri"/>
                <a:sym typeface="Calibri"/>
              </a:rPr>
              <a:t>. It is located at the top of the ramp which is located next to the entrance of Campus </a:t>
            </a:r>
            <a:r>
              <a:rPr lang="en-US" sz="2200">
                <a:solidFill>
                  <a:schemeClr val="dk1"/>
                </a:solidFill>
                <a:latin typeface="Calibri"/>
                <a:ea typeface="Calibri"/>
                <a:cs typeface="Calibri"/>
                <a:sym typeface="Calibri"/>
              </a:rPr>
              <a:t>Safety</a:t>
            </a:r>
            <a:r>
              <a:rPr b="0" i="0" lang="en-US" sz="2200" u="none" cap="none" strike="noStrike">
                <a:solidFill>
                  <a:schemeClr val="dk1"/>
                </a:solidFill>
                <a:latin typeface="Calibri"/>
                <a:ea typeface="Calibri"/>
                <a:cs typeface="Calibri"/>
                <a:sym typeface="Calibri"/>
              </a:rPr>
              <a:t>.</a:t>
            </a:r>
            <a:endParaRPr/>
          </a:p>
          <a:p>
            <a:pPr indent="-342900" lvl="0" marL="342900" marR="0" rtl="0" algn="l">
              <a:lnSpc>
                <a:spcPct val="100000"/>
              </a:lnSpc>
              <a:spcBef>
                <a:spcPts val="9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Be Safe!  </a:t>
            </a:r>
            <a:r>
              <a:rPr b="0" i="0" lang="en-US" sz="2200" u="none" cap="none" strike="noStrike">
                <a:solidFill>
                  <a:schemeClr val="dk1"/>
                </a:solidFill>
                <a:latin typeface="Calibri"/>
                <a:ea typeface="Calibri"/>
                <a:cs typeface="Calibri"/>
                <a:sym typeface="Calibri"/>
              </a:rPr>
              <a:t>If you get back to Campus late at night or if the weather is awful, use the phone in the </a:t>
            </a:r>
            <a:r>
              <a:rPr lang="en-US" sz="2200">
                <a:solidFill>
                  <a:schemeClr val="dk1"/>
                </a:solidFill>
                <a:latin typeface="Calibri"/>
                <a:ea typeface="Calibri"/>
                <a:cs typeface="Calibri"/>
                <a:sym typeface="Calibri"/>
              </a:rPr>
              <a:t>Campus Safety</a:t>
            </a:r>
            <a:r>
              <a:rPr b="0" i="0" lang="en-US" sz="2200" u="none" cap="none" strike="noStrike">
                <a:solidFill>
                  <a:schemeClr val="dk1"/>
                </a:solidFill>
                <a:latin typeface="Calibri"/>
                <a:ea typeface="Calibri"/>
                <a:cs typeface="Calibri"/>
                <a:sym typeface="Calibri"/>
              </a:rPr>
              <a:t> Lobby to call Dispatch. Explain your situation and ask for a</a:t>
            </a:r>
            <a:r>
              <a:rPr lang="en-US" sz="2200">
                <a:solidFill>
                  <a:schemeClr val="dk1"/>
                </a:solidFill>
                <a:latin typeface="Calibri"/>
                <a:ea typeface="Calibri"/>
                <a:cs typeface="Calibri"/>
                <a:sym typeface="Calibri"/>
              </a:rPr>
              <a:t>n escort </a:t>
            </a:r>
            <a:r>
              <a:rPr b="0" i="0" lang="en-US" sz="2200" u="none" cap="none" strike="noStrike">
                <a:solidFill>
                  <a:schemeClr val="dk1"/>
                </a:solidFill>
                <a:latin typeface="Calibri"/>
                <a:ea typeface="Calibri"/>
                <a:cs typeface="Calibri"/>
                <a:sym typeface="Calibri"/>
              </a:rPr>
              <a:t>to your house. </a:t>
            </a:r>
            <a:endParaRPr b="0" i="0" sz="2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2"/>
          <p:cNvSpPr txBox="1"/>
          <p:nvPr>
            <p:ph type="title"/>
          </p:nvPr>
        </p:nvSpPr>
        <p:spPr>
          <a:xfrm>
            <a:off x="381000" y="152400"/>
            <a:ext cx="8229600" cy="563563"/>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Van Facts:</a:t>
            </a:r>
            <a:endParaRPr b="1" i="0" sz="2400" u="none" cap="none" strike="noStrike">
              <a:solidFill>
                <a:schemeClr val="dk1"/>
              </a:solidFill>
              <a:latin typeface="Calibri"/>
              <a:ea typeface="Calibri"/>
              <a:cs typeface="Calibri"/>
              <a:sym typeface="Calibri"/>
            </a:endParaRPr>
          </a:p>
        </p:txBody>
      </p:sp>
      <p:sp>
        <p:nvSpPr>
          <p:cNvPr id="135" name="Google Shape;135;p22"/>
          <p:cNvSpPr txBox="1"/>
          <p:nvPr>
            <p:ph idx="1" type="body"/>
          </p:nvPr>
        </p:nvSpPr>
        <p:spPr>
          <a:xfrm>
            <a:off x="457200" y="715963"/>
            <a:ext cx="8229600" cy="5761037"/>
          </a:xfrm>
          <a:prstGeom prst="rect">
            <a:avLst/>
          </a:prstGeom>
          <a:noFill/>
          <a:ln>
            <a:noFill/>
          </a:ln>
        </p:spPr>
        <p:txBody>
          <a:bodyPr anchorCtr="0" anchor="t" bIns="91425" lIns="91425" spcFirstLastPara="1" rIns="91425" wrap="square" tIns="91425">
            <a:noAutofit/>
          </a:bodyPr>
          <a:lstStyle/>
          <a:p>
            <a:pPr indent="-254000" lvl="0" marL="285750" marR="0" rtl="0" algn="l">
              <a:lnSpc>
                <a:spcPct val="100000"/>
              </a:lnSpc>
              <a:spcBef>
                <a:spcPts val="0"/>
              </a:spcBef>
              <a:spcAft>
                <a:spcPts val="0"/>
              </a:spcAft>
              <a:buClr>
                <a:schemeClr val="dk1"/>
              </a:buClr>
              <a:buSzPts val="2200"/>
              <a:buFont typeface="Noto Sans Symbols"/>
              <a:buChar char="●"/>
            </a:pPr>
            <a:r>
              <a:rPr b="0" i="0" lang="en-US" sz="2200" u="none" cap="none" strike="noStrike">
                <a:solidFill>
                  <a:schemeClr val="dk1"/>
                </a:solidFill>
                <a:latin typeface="Calibri"/>
                <a:ea typeface="Calibri"/>
                <a:cs typeface="Calibri"/>
                <a:sym typeface="Calibri"/>
              </a:rPr>
              <a:t>Vans can be used by Smith student organizations and houses for programs or events. They are reserved through the Smith Social Network.</a:t>
            </a:r>
            <a:endParaRPr/>
          </a:p>
          <a:p>
            <a:pPr indent="-285750" lvl="0" marL="285750" marR="0" rtl="0" algn="l">
              <a:lnSpc>
                <a:spcPct val="100000"/>
              </a:lnSpc>
              <a:spcBef>
                <a:spcPts val="154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Vans can be used for student field trips. They are reserved through staff and faculty on the Facilities webpage.</a:t>
            </a:r>
            <a:endParaRPr b="0" i="0" sz="2200" u="none" cap="none" strike="noStrike">
              <a:solidFill>
                <a:schemeClr val="dk1"/>
              </a:solidFill>
              <a:latin typeface="Calibri"/>
              <a:ea typeface="Calibri"/>
              <a:cs typeface="Calibri"/>
              <a:sym typeface="Calibri"/>
            </a:endParaRPr>
          </a:p>
          <a:p>
            <a:pPr indent="-285750" lvl="0" marL="285750" marR="0" rtl="0" algn="l">
              <a:lnSpc>
                <a:spcPct val="100000"/>
              </a:lnSpc>
              <a:spcBef>
                <a:spcPts val="154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Passengers should only be Smith students or staff, however, Five-College students who are members of a Smith organization can be passengers. </a:t>
            </a:r>
            <a:r>
              <a:rPr b="0" i="1" lang="en-US" sz="2200" u="none" cap="none" strike="noStrike">
                <a:solidFill>
                  <a:schemeClr val="dk1"/>
                </a:solidFill>
                <a:latin typeface="Calibri"/>
                <a:ea typeface="Calibri"/>
                <a:cs typeface="Calibri"/>
                <a:sym typeface="Calibri"/>
              </a:rPr>
              <a:t>These students cannot drive the vans.</a:t>
            </a:r>
            <a:endParaRPr/>
          </a:p>
          <a:p>
            <a:pPr indent="-285750" lvl="0" marL="285750" marR="0" rtl="0" algn="l">
              <a:lnSpc>
                <a:spcPct val="100000"/>
              </a:lnSpc>
              <a:spcBef>
                <a:spcPts val="154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Vans are </a:t>
            </a:r>
            <a:r>
              <a:rPr b="0" i="1" lang="en-US" sz="2200" u="none" cap="none" strike="noStrike">
                <a:solidFill>
                  <a:schemeClr val="dk1"/>
                </a:solidFill>
                <a:latin typeface="Calibri"/>
                <a:ea typeface="Calibri"/>
                <a:cs typeface="Calibri"/>
                <a:sym typeface="Calibri"/>
              </a:rPr>
              <a:t>not</a:t>
            </a:r>
            <a:r>
              <a:rPr b="0" i="0" lang="en-US" sz="2200" u="none" cap="none" strike="noStrike">
                <a:solidFill>
                  <a:schemeClr val="dk1"/>
                </a:solidFill>
                <a:latin typeface="Calibri"/>
                <a:ea typeface="Calibri"/>
                <a:cs typeface="Calibri"/>
                <a:sym typeface="Calibri"/>
              </a:rPr>
              <a:t> meant to be used for personal use. </a:t>
            </a:r>
            <a:endParaRPr/>
          </a:p>
          <a:p>
            <a:pPr indent="-285750" lvl="0" marL="285750" marR="0" rtl="0" algn="l">
              <a:lnSpc>
                <a:spcPct val="100000"/>
              </a:lnSpc>
              <a:spcBef>
                <a:spcPts val="154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Vans are </a:t>
            </a:r>
            <a:r>
              <a:rPr b="0" i="1" lang="en-US" sz="2200" u="none" cap="none" strike="noStrike">
                <a:solidFill>
                  <a:schemeClr val="dk1"/>
                </a:solidFill>
                <a:latin typeface="Calibri"/>
                <a:ea typeface="Calibri"/>
                <a:cs typeface="Calibri"/>
                <a:sym typeface="Calibri"/>
              </a:rPr>
              <a:t>not</a:t>
            </a:r>
            <a:r>
              <a:rPr b="0" i="0" lang="en-US" sz="2200" u="none" cap="none" strike="noStrike">
                <a:solidFill>
                  <a:schemeClr val="dk1"/>
                </a:solidFill>
                <a:latin typeface="Calibri"/>
                <a:ea typeface="Calibri"/>
                <a:cs typeface="Calibri"/>
                <a:sym typeface="Calibri"/>
              </a:rPr>
              <a:t> intended for hauling equipment or other property.</a:t>
            </a:r>
            <a:endParaRPr/>
          </a:p>
          <a:p>
            <a:pPr indent="-285750" lvl="0" marL="285750" marR="0" rtl="0" algn="l">
              <a:lnSpc>
                <a:spcPct val="100000"/>
              </a:lnSpc>
              <a:spcBef>
                <a:spcPts val="154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Vans may </a:t>
            </a:r>
            <a:r>
              <a:rPr b="0" i="1" lang="en-US" sz="2200" u="none" cap="none" strike="noStrike">
                <a:solidFill>
                  <a:schemeClr val="dk1"/>
                </a:solidFill>
                <a:latin typeface="Calibri"/>
                <a:ea typeface="Calibri"/>
                <a:cs typeface="Calibri"/>
                <a:sym typeface="Calibri"/>
              </a:rPr>
              <a:t>not</a:t>
            </a:r>
            <a:r>
              <a:rPr b="0" i="0" lang="en-US" sz="2200" u="none" cap="none" strike="noStrike">
                <a:solidFill>
                  <a:schemeClr val="dk1"/>
                </a:solidFill>
                <a:latin typeface="Calibri"/>
                <a:ea typeface="Calibri"/>
                <a:cs typeface="Calibri"/>
                <a:sym typeface="Calibri"/>
              </a:rPr>
              <a:t> be used to provide transportation for a fee, either for members of the Smith community or otherwise.  Massachusetts Law prohibits commercial use of college vehicles.</a:t>
            </a:r>
            <a:endParaRPr/>
          </a:p>
          <a:p>
            <a:pPr indent="-152400" lvl="0" marL="342900" marR="0" rtl="0" algn="l">
              <a:lnSpc>
                <a:spcPct val="100000"/>
              </a:lnSpc>
              <a:spcBef>
                <a:spcPts val="1540"/>
              </a:spcBef>
              <a:spcAft>
                <a:spcPts val="0"/>
              </a:spcAft>
              <a:buClr>
                <a:schemeClr val="dk1"/>
              </a:buClr>
              <a:buSzPts val="2200"/>
              <a:buFont typeface="Noto Sans Symbols"/>
              <a:buNone/>
            </a:pPr>
            <a:r>
              <a:t/>
            </a:r>
            <a:endParaRPr b="0" i="0" sz="2200" u="none" cap="none" strike="noStrike">
              <a:solidFill>
                <a:schemeClr val="dk1"/>
              </a:solidFill>
              <a:latin typeface="Calibri"/>
              <a:ea typeface="Calibri"/>
              <a:cs typeface="Calibri"/>
              <a:sym typeface="Calibri"/>
            </a:endParaRPr>
          </a:p>
          <a:p>
            <a:pPr indent="0" lvl="0" marL="342900" marR="0" rtl="0" algn="l">
              <a:lnSpc>
                <a:spcPct val="100000"/>
              </a:lnSpc>
              <a:spcBef>
                <a:spcPts val="1540"/>
              </a:spcBef>
              <a:spcAft>
                <a:spcPts val="0"/>
              </a:spcAft>
              <a:buClr>
                <a:schemeClr val="dk1"/>
              </a:buClr>
              <a:buSzPts val="2200"/>
              <a:buFont typeface="Noto Sans Symbols"/>
              <a:buNone/>
            </a:pPr>
            <a:r>
              <a:t/>
            </a:r>
            <a:endParaRPr b="0" i="0" sz="2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3"/>
          <p:cNvSpPr/>
          <p:nvPr/>
        </p:nvSpPr>
        <p:spPr>
          <a:xfrm>
            <a:off x="304800" y="152400"/>
            <a:ext cx="8305800" cy="3085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Traveling Distance:</a:t>
            </a:r>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Vans may travel no more than a </a:t>
            </a:r>
            <a:r>
              <a:rPr lang="en-US" sz="2200">
                <a:solidFill>
                  <a:schemeClr val="dk1"/>
                </a:solidFill>
                <a:latin typeface="Calibri"/>
                <a:ea typeface="Calibri"/>
                <a:cs typeface="Calibri"/>
                <a:sym typeface="Calibri"/>
              </a:rPr>
              <a:t>1</a:t>
            </a:r>
            <a:r>
              <a:rPr b="0" i="0" lang="en-US" sz="2200" u="none" cap="none" strike="noStrike">
                <a:solidFill>
                  <a:schemeClr val="dk1"/>
                </a:solidFill>
                <a:latin typeface="Calibri"/>
                <a:ea typeface="Calibri"/>
                <a:cs typeface="Calibri"/>
                <a:sym typeface="Calibri"/>
              </a:rPr>
              <a:t>50-mile radius in any direction from Smith Campus.</a:t>
            </a:r>
            <a:endParaRPr/>
          </a:p>
          <a:p>
            <a:pPr indent="-285750" lvl="0" marL="28575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Because our vehicles have commercial/livery plates, college vehicles are not permitted to be taken on any Connecticut or New York Parkways. Driving on these parkways may result in the driver being responsible for the fine. </a:t>
            </a:r>
            <a:endParaRPr/>
          </a:p>
          <a:p>
            <a:pPr indent="-196850" lvl="0" marL="285750" marR="0" rtl="0" algn="l">
              <a:lnSpc>
                <a:spcPct val="100000"/>
              </a:lnSpc>
              <a:spcBef>
                <a:spcPts val="1200"/>
              </a:spcBef>
              <a:spcAft>
                <a:spcPts val="0"/>
              </a:spcAft>
              <a:buClr>
                <a:schemeClr val="dk1"/>
              </a:buClr>
              <a:buSzPts val="1400"/>
              <a:buFont typeface="Noto Sans Symbols"/>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4"/>
          <p:cNvSpPr/>
          <p:nvPr/>
        </p:nvSpPr>
        <p:spPr>
          <a:xfrm>
            <a:off x="228600" y="228600"/>
            <a:ext cx="8382000" cy="553997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Weekdays and Weekends:</a:t>
            </a:r>
            <a:endParaRPr/>
          </a:p>
          <a:p>
            <a:pPr indent="0" lvl="0" marL="0" marR="0" rtl="0" algn="l">
              <a:lnSpc>
                <a:spcPct val="100000"/>
              </a:lnSpc>
              <a:spcBef>
                <a:spcPts val="600"/>
              </a:spcBef>
              <a:spcAft>
                <a:spcPts val="0"/>
              </a:spcAft>
              <a:buClr>
                <a:srgbClr val="000000"/>
              </a:buClr>
              <a:buFont typeface="Arial"/>
              <a:buNone/>
            </a:pPr>
            <a:r>
              <a:t/>
            </a:r>
            <a:endParaRPr b="1"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Vans are in high demand on the weekends. Make all of your known reservations at the </a:t>
            </a:r>
            <a:r>
              <a:rPr b="0" i="1" lang="en-US" sz="2200" u="none" cap="none" strike="noStrike">
                <a:solidFill>
                  <a:schemeClr val="dk1"/>
                </a:solidFill>
                <a:latin typeface="Calibri"/>
                <a:ea typeface="Calibri"/>
                <a:cs typeface="Calibri"/>
                <a:sym typeface="Calibri"/>
              </a:rPr>
              <a:t>beginning </a:t>
            </a:r>
            <a:r>
              <a:rPr b="0" i="0" lang="en-US" sz="2200" u="none" cap="none" strike="noStrike">
                <a:solidFill>
                  <a:schemeClr val="dk1"/>
                </a:solidFill>
                <a:latin typeface="Calibri"/>
                <a:ea typeface="Calibri"/>
                <a:cs typeface="Calibri"/>
                <a:sym typeface="Calibri"/>
              </a:rPr>
              <a:t>of the semester, even if your event is toward the end.</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Weekday van use is more flexible due to less demand. For weekday use, your group can reserve vans a weekly basis during the semester.</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During weekdays, vans may be reserved for a maximum of five consecutive days including overnights.</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Plan in advance your departure and arrival times when leaving and returning to campus. Avoid being on the road between 1:30 a.m. and 5:00 a.m. because there is an elevated risk of drunk drivers and falling asleep at the wheel.</a:t>
            </a:r>
            <a:endParaRPr/>
          </a:p>
          <a:p>
            <a:pPr indent="0" lvl="0" marL="0" marR="0" rtl="0" algn="l">
              <a:lnSpc>
                <a:spcPct val="100000"/>
              </a:lnSpc>
              <a:spcBef>
                <a:spcPts val="120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5"/>
          <p:cNvSpPr txBox="1"/>
          <p:nvPr/>
        </p:nvSpPr>
        <p:spPr>
          <a:xfrm>
            <a:off x="295875" y="228600"/>
            <a:ext cx="8771700" cy="6477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Your Responsibilities as a Certified Driver:</a:t>
            </a:r>
            <a:endParaRPr/>
          </a:p>
          <a:p>
            <a:pPr indent="0" lvl="0" marL="0" marR="0" rtl="0" algn="l">
              <a:lnSpc>
                <a:spcPct val="100000"/>
              </a:lnSpc>
              <a:spcBef>
                <a:spcPts val="0"/>
              </a:spcBef>
              <a:spcAft>
                <a:spcPts val="0"/>
              </a:spcAft>
              <a:buClr>
                <a:schemeClr val="dk1"/>
              </a:buClr>
              <a:buFont typeface="Calibri"/>
              <a:buNone/>
            </a:pPr>
            <a:r>
              <a:rPr b="1" i="0" lang="en-US" sz="1800" u="none" cap="none" strike="noStrike">
                <a:solidFill>
                  <a:schemeClr val="dk1"/>
                </a:solidFill>
                <a:latin typeface="Calibri"/>
                <a:ea typeface="Calibri"/>
                <a:cs typeface="Calibri"/>
                <a:sym typeface="Calibri"/>
              </a:rPr>
              <a:t>	 </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Have your valid driver’s license in your possession while driving.  </a:t>
            </a:r>
            <a:endParaRPr b="1" i="0" sz="2200" u="none" cap="none" strike="noStrike">
              <a:solidFill>
                <a:schemeClr val="dk1"/>
              </a:solidFill>
              <a:latin typeface="Calibri"/>
              <a:ea typeface="Calibri"/>
              <a:cs typeface="Calibri"/>
              <a:sym typeface="Calibri"/>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Do not permit an unauthorized (non-certified) person to drive the van.</a:t>
            </a:r>
            <a:r>
              <a:rPr b="0" i="0" lang="en-US" sz="2200" u="none" cap="none" strike="noStrike">
                <a:solidFill>
                  <a:schemeClr val="dk1"/>
                </a:solidFill>
                <a:latin typeface="Calibri"/>
                <a:ea typeface="Calibri"/>
                <a:cs typeface="Calibri"/>
                <a:sym typeface="Calibri"/>
              </a:rPr>
              <a:t> Allowing a non-certified driver to drive the van, may result in the loss of your driving privileges.</a:t>
            </a:r>
            <a:r>
              <a:rPr b="0" i="0" lang="en-US" sz="2200" u="none" cap="none" strike="noStrike">
                <a:solidFill>
                  <a:srgbClr val="000000"/>
                </a:solidFill>
                <a:latin typeface="Arial"/>
                <a:ea typeface="Arial"/>
                <a:cs typeface="Arial"/>
                <a:sym typeface="Arial"/>
              </a:rPr>
              <a:t> </a:t>
            </a:r>
            <a:r>
              <a:rPr b="0" i="0" lang="en-US" sz="2200" u="none" cap="none" strike="noStrike">
                <a:solidFill>
                  <a:schemeClr val="dk1"/>
                </a:solidFill>
                <a:latin typeface="Calibri"/>
                <a:ea typeface="Calibri"/>
                <a:cs typeface="Calibri"/>
                <a:sym typeface="Calibri"/>
              </a:rPr>
              <a:t>Non-certified drivers may be personally liable for any accident or loss. </a:t>
            </a:r>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Comply with all applicable traffic laws, ordinances and regulations.</a:t>
            </a:r>
            <a:r>
              <a:rPr b="0" i="0" lang="en-US" sz="2200" u="none" cap="none" strike="noStrike">
                <a:solidFill>
                  <a:schemeClr val="dk1"/>
                </a:solidFill>
                <a:latin typeface="Calibri"/>
                <a:ea typeface="Calibri"/>
                <a:cs typeface="Calibri"/>
                <a:sym typeface="Calibri"/>
              </a:rPr>
              <a:t> Plan plenty of time for travel, and drive responsibly. Use safe driving principles and practices at all times.  </a:t>
            </a:r>
            <a:r>
              <a:rPr b="1" i="0" lang="en-US" sz="2200" u="none" cap="none" strike="noStrike">
                <a:solidFill>
                  <a:schemeClr val="dk1"/>
                </a:solidFill>
                <a:latin typeface="Calibri"/>
                <a:ea typeface="Calibri"/>
                <a:cs typeface="Calibri"/>
                <a:sym typeface="Calibri"/>
              </a:rPr>
              <a:t> </a:t>
            </a:r>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Make sure your passengers do not distract you from driving.  </a:t>
            </a:r>
            <a:r>
              <a:rPr b="0" i="0" lang="en-US" sz="2200" u="none" cap="none" strike="noStrike">
                <a:solidFill>
                  <a:schemeClr val="dk1"/>
                </a:solidFill>
                <a:latin typeface="Calibri"/>
                <a:ea typeface="Calibri"/>
                <a:cs typeface="Calibri"/>
                <a:sym typeface="Calibri"/>
              </a:rPr>
              <a:t>Do not allow passengers to play music too loud or otherwise distract you.</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Pay all parking tickets, traffic and toll violations. </a:t>
            </a:r>
            <a:r>
              <a:rPr b="0" i="0" lang="en-US" sz="2200" u="none" cap="none" strike="noStrike">
                <a:solidFill>
                  <a:schemeClr val="dk1"/>
                </a:solidFill>
                <a:latin typeface="Calibri"/>
                <a:ea typeface="Calibri"/>
                <a:cs typeface="Calibri"/>
                <a:sym typeface="Calibri"/>
              </a:rPr>
              <a:t>Smith College has a policy that school funds cannot be used to pay for parking tickets or toll violations. The student driver must pay using their own funds. </a:t>
            </a:r>
            <a:r>
              <a:rPr b="1" i="0" lang="en-US" sz="22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120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nvSpPr>
        <p:spPr>
          <a:xfrm>
            <a:off x="152400" y="152400"/>
            <a:ext cx="8991600" cy="655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Your Responsibilities as a Certified Driver (continued):</a:t>
            </a:r>
            <a:endParaRPr b="1"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Do not drive under the influence of alcohol or drugs.  </a:t>
            </a:r>
            <a:r>
              <a:rPr b="0" i="0" lang="en-US" sz="2200" u="none" cap="none" strike="noStrike">
                <a:solidFill>
                  <a:schemeClr val="dk1"/>
                </a:solidFill>
                <a:latin typeface="Calibri"/>
                <a:ea typeface="Calibri"/>
                <a:cs typeface="Calibri"/>
                <a:sym typeface="Calibri"/>
              </a:rPr>
              <a:t>Also, do not drive if using a prescription medication that has any warning of impairment.</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Do not use a cell phone while driving.  </a:t>
            </a:r>
            <a:r>
              <a:rPr b="0" i="0" lang="en-US" sz="2200" u="none" cap="none" strike="noStrike">
                <a:solidFill>
                  <a:schemeClr val="dk1"/>
                </a:solidFill>
                <a:latin typeface="Calibri"/>
                <a:ea typeface="Calibri"/>
                <a:cs typeface="Calibri"/>
                <a:sym typeface="Calibri"/>
              </a:rPr>
              <a:t>This includes headsets. Have a passenger use the cell phone for any necessary communications.</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Do not drive with anything on top of the vehicle, or protruding from a window or door.  </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Ensure that all of your passengers are seat belted before you drive.  </a:t>
            </a:r>
            <a:r>
              <a:rPr b="0" i="0" lang="en-US" sz="2200" u="none" cap="none" strike="noStrike">
                <a:solidFill>
                  <a:schemeClr val="dk1"/>
                </a:solidFill>
                <a:latin typeface="Calibri"/>
                <a:ea typeface="Calibri"/>
                <a:cs typeface="Calibri"/>
                <a:sym typeface="Calibri"/>
              </a:rPr>
              <a:t>Seat belt use is mandatory in Massachusetts, as well as in most states. </a:t>
            </a:r>
            <a:r>
              <a:rPr b="1" i="0" lang="en-US" sz="2200" u="none" cap="none" strike="noStrike">
                <a:solidFill>
                  <a:schemeClr val="dk1"/>
                </a:solidFill>
                <a:latin typeface="Calibri"/>
                <a:ea typeface="Calibri"/>
                <a:cs typeface="Calibri"/>
                <a:sym typeface="Calibri"/>
              </a:rPr>
              <a:t> </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No smoking in the vans.  </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No alcohol may be consumed or transported in the vans.</a:t>
            </a:r>
            <a:endParaRPr b="0" i="0" sz="22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chemeClr val="dk1"/>
              </a:buClr>
              <a:buSzPts val="2200"/>
              <a:buFont typeface="Calibri"/>
              <a:buChar char="●"/>
            </a:pPr>
            <a:r>
              <a:rPr b="1" i="0" lang="en-US" sz="2200" u="none" cap="none" strike="noStrike">
                <a:solidFill>
                  <a:schemeClr val="dk1"/>
                </a:solidFill>
                <a:latin typeface="Calibri"/>
                <a:ea typeface="Calibri"/>
                <a:cs typeface="Calibri"/>
                <a:sym typeface="Calibri"/>
              </a:rPr>
              <a:t>Ensure that the van is returned to campus</a:t>
            </a:r>
            <a:r>
              <a:rPr b="0" i="0" lang="en-US" sz="2200" u="none" cap="none" strike="noStrike">
                <a:solidFill>
                  <a:schemeClr val="dk1"/>
                </a:solidFill>
                <a:latin typeface="Calibri"/>
                <a:ea typeface="Calibri"/>
                <a:cs typeface="Calibri"/>
                <a:sym typeface="Calibri"/>
              </a:rPr>
              <a:t>, even in the case of a breakdown.</a:t>
            </a:r>
            <a:endParaRPr/>
          </a:p>
        </p:txBody>
      </p:sp>
    </p:spTree>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7"/>
          <p:cNvSpPr txBox="1"/>
          <p:nvPr>
            <p:ph type="title"/>
          </p:nvPr>
        </p:nvSpPr>
        <p:spPr>
          <a:xfrm>
            <a:off x="457200" y="76200"/>
            <a:ext cx="8305800" cy="5635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Six-Passenger Van Characteristics:</a:t>
            </a:r>
            <a:endParaRPr b="1" i="0" sz="2400" u="none" cap="none" strike="noStrike">
              <a:solidFill>
                <a:schemeClr val="dk1"/>
              </a:solidFill>
              <a:latin typeface="Calibri"/>
              <a:ea typeface="Calibri"/>
              <a:cs typeface="Calibri"/>
              <a:sym typeface="Calibri"/>
            </a:endParaRPr>
          </a:p>
        </p:txBody>
      </p:sp>
      <p:sp>
        <p:nvSpPr>
          <p:cNvPr id="161" name="Google Shape;161;p27"/>
          <p:cNvSpPr txBox="1"/>
          <p:nvPr>
            <p:ph idx="1" type="body"/>
          </p:nvPr>
        </p:nvSpPr>
        <p:spPr>
          <a:xfrm>
            <a:off x="457200" y="655637"/>
            <a:ext cx="8229600" cy="58975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2200" u="none" cap="none" strike="noStrike">
                <a:solidFill>
                  <a:schemeClr val="dk1"/>
                </a:solidFill>
                <a:latin typeface="Calibri"/>
                <a:ea typeface="Calibri"/>
                <a:cs typeface="Calibri"/>
                <a:sym typeface="Calibri"/>
              </a:rPr>
              <a:t>Driving a van may not be a daily experience for most drivers, so be especially careful. Vans are larger and heavier than cars. You can compensate for their characteristics. Here are some tips to keep in mind when driving a van:</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A van requires more space and additional reliance on the side mirrors for changing lanes.</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Vans are substantially longer and wider than a car and do not respond well to abrupt steering maneuvers.</a:t>
            </a:r>
            <a:endParaRPr/>
          </a:p>
          <a:p>
            <a:pPr indent="0" lvl="0" marL="0" marR="0" rtl="0" algn="l">
              <a:lnSpc>
                <a:spcPct val="100000"/>
              </a:lnSpc>
              <a:spcBef>
                <a:spcPts val="1200"/>
              </a:spcBef>
              <a:spcAft>
                <a:spcPts val="0"/>
              </a:spcAft>
              <a:buClr>
                <a:srgbClr val="000000"/>
              </a:buClr>
              <a:buFont typeface="Arial"/>
              <a:buNone/>
            </a:pPr>
            <a:r>
              <a:t/>
            </a:r>
            <a:endParaRPr b="1" sz="2200"/>
          </a:p>
          <a:p>
            <a:pPr indent="0" lvl="0" marL="0" marR="0" rtl="0" algn="l">
              <a:lnSpc>
                <a:spcPct val="100000"/>
              </a:lnSpc>
              <a:spcBef>
                <a:spcPts val="1200"/>
              </a:spcBef>
              <a:spcAft>
                <a:spcPts val="0"/>
              </a:spcAft>
              <a:buClr>
                <a:srgbClr val="000000"/>
              </a:buClr>
              <a:buFont typeface="Arial"/>
              <a:buNone/>
            </a:pPr>
            <a:r>
              <a:rPr b="1" i="0" lang="en-US" sz="2200" u="none" cap="none" strike="noStrike">
                <a:solidFill>
                  <a:schemeClr val="dk1"/>
                </a:solidFill>
                <a:latin typeface="Calibri"/>
                <a:ea typeface="Calibri"/>
                <a:cs typeface="Calibri"/>
                <a:sym typeface="Calibri"/>
              </a:rPr>
              <a:t>Making Turns:</a:t>
            </a:r>
            <a:endParaRPr b="1"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2200" u="none" cap="none" strike="noStrike">
                <a:solidFill>
                  <a:schemeClr val="dk1"/>
                </a:solidFill>
                <a:latin typeface="Calibri"/>
                <a:ea typeface="Calibri"/>
                <a:cs typeface="Calibri"/>
                <a:sym typeface="Calibri"/>
              </a:rPr>
              <a:t>Make turns more slowly than you would with a car. When making a right-hand turn, you must make a wider swing. Consequently, it is necessary to watch the right-side mirror for motorcycles, bicycles, pedestrians and parked vehicles. Use turn signals well in advance.  Avoid making U-turns.  </a:t>
            </a:r>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8"/>
          <p:cNvSpPr txBox="1"/>
          <p:nvPr/>
        </p:nvSpPr>
        <p:spPr>
          <a:xfrm>
            <a:off x="381000" y="152400"/>
            <a:ext cx="8534400" cy="61657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t/>
            </a:r>
            <a:endParaRPr b="1" sz="2400">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2400" u="none" cap="none" strike="noStrike">
                <a:solidFill>
                  <a:srgbClr val="000000"/>
                </a:solidFill>
                <a:latin typeface="Calibri"/>
                <a:ea typeface="Calibri"/>
                <a:cs typeface="Calibri"/>
                <a:sym typeface="Calibri"/>
              </a:rPr>
              <a:t>More Van Characteristics:</a:t>
            </a:r>
            <a:endParaRPr b="1"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18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Requires additional braking time.</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 more weight you have, the longer it takes to stop.</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 higher the speed you are traveling, the longer it takes to stop.</a:t>
            </a:r>
            <a:endParaRPr/>
          </a:p>
          <a:p>
            <a:pPr indent="0" lvl="0" marL="0" marR="0" rtl="0" algn="l">
              <a:lnSpc>
                <a:spcPct val="100000"/>
              </a:lnSpc>
              <a:spcBef>
                <a:spcPts val="1800"/>
              </a:spcBef>
              <a:spcAft>
                <a:spcPts val="0"/>
              </a:spcAft>
              <a:buClr>
                <a:schemeClr val="dk1"/>
              </a:buClr>
              <a:buFont typeface="Calibri"/>
              <a:buNone/>
            </a:pPr>
            <a:r>
              <a:rPr b="1" i="0" lang="en-US" sz="2200" u="none" cap="none" strike="noStrike">
                <a:solidFill>
                  <a:schemeClr val="dk1"/>
                </a:solidFill>
                <a:latin typeface="Calibri"/>
                <a:ea typeface="Calibri"/>
                <a:cs typeface="Calibri"/>
                <a:sym typeface="Calibri"/>
              </a:rPr>
              <a:t>Following Distance:</a:t>
            </a:r>
            <a:endParaRPr/>
          </a:p>
          <a:p>
            <a:pPr indent="0" lvl="0" marL="0" marR="0" rtl="0" algn="l">
              <a:lnSpc>
                <a:spcPct val="100000"/>
              </a:lnSpc>
              <a:spcBef>
                <a:spcPts val="1200"/>
              </a:spcBef>
              <a:spcAft>
                <a:spcPts val="0"/>
              </a:spcAft>
              <a:buClr>
                <a:schemeClr val="dk1"/>
              </a:buClr>
              <a:buFont typeface="Calibri"/>
              <a:buNone/>
            </a:pPr>
            <a:r>
              <a:rPr b="0" i="0" lang="en-US" sz="2200" u="none" cap="none" strike="noStrike">
                <a:solidFill>
                  <a:schemeClr val="dk1"/>
                </a:solidFill>
                <a:latin typeface="Calibri"/>
                <a:ea typeface="Calibri"/>
                <a:cs typeface="Calibri"/>
                <a:sym typeface="Calibri"/>
              </a:rPr>
              <a:t>A loaded van is more difficult to stop than a car traveling at the same speed.  Therefore, you should use the four-second rule for a van.  In poor weather conditions or when the van is fully loaded, slow down and decrease distance to five seconds or more.</a:t>
            </a:r>
            <a:endParaRPr/>
          </a:p>
          <a:p>
            <a:pPr indent="0" lvl="0" marL="0" marR="0" rtl="0" algn="l">
              <a:lnSpc>
                <a:spcPct val="100000"/>
              </a:lnSpc>
              <a:spcBef>
                <a:spcPts val="120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9"/>
          <p:cNvSpPr txBox="1"/>
          <p:nvPr>
            <p:ph type="title"/>
          </p:nvPr>
        </p:nvSpPr>
        <p:spPr>
          <a:xfrm>
            <a:off x="457200" y="-381000"/>
            <a:ext cx="8229600" cy="1143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br>
              <a:rPr b="1" i="0" lang="en-US" sz="3200" u="none" cap="none" strike="noStrike">
                <a:solidFill>
                  <a:schemeClr val="dk1"/>
                </a:solidFill>
                <a:latin typeface="Calibri"/>
                <a:ea typeface="Calibri"/>
                <a:cs typeface="Calibri"/>
                <a:sym typeface="Calibri"/>
              </a:rPr>
            </a:br>
            <a:endParaRPr b="1" i="0" sz="3200" u="none" cap="none" strike="noStrike">
              <a:solidFill>
                <a:schemeClr val="dk1"/>
              </a:solidFill>
              <a:latin typeface="Calibri"/>
              <a:ea typeface="Calibri"/>
              <a:cs typeface="Calibri"/>
              <a:sym typeface="Calibri"/>
            </a:endParaRPr>
          </a:p>
        </p:txBody>
      </p:sp>
      <p:sp>
        <p:nvSpPr>
          <p:cNvPr id="172" name="Google Shape;172;p29"/>
          <p:cNvSpPr txBox="1"/>
          <p:nvPr>
            <p:ph idx="1" type="body"/>
          </p:nvPr>
        </p:nvSpPr>
        <p:spPr>
          <a:xfrm>
            <a:off x="304800" y="381000"/>
            <a:ext cx="8610600" cy="586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More Van Characteristics:</a:t>
            </a:r>
            <a:endParaRPr/>
          </a:p>
          <a:p>
            <a:pPr indent="0" lvl="0" marL="0" marR="0" rtl="0" algn="l">
              <a:lnSpc>
                <a:spcPct val="100000"/>
              </a:lnSpc>
              <a:spcBef>
                <a:spcPts val="400"/>
              </a:spcBef>
              <a:spcAft>
                <a:spcPts val="0"/>
              </a:spcAft>
              <a:buClr>
                <a:schemeClr val="dk1"/>
              </a:buClr>
              <a:buFont typeface="Calibri"/>
              <a:buNone/>
            </a:pPr>
            <a:r>
              <a:t/>
            </a:r>
            <a:endParaRPr b="1" i="0" sz="2200" u="none" cap="none" strike="noStrike">
              <a:solidFill>
                <a:schemeClr val="dk1"/>
              </a:solidFill>
              <a:latin typeface="Calibri"/>
              <a:ea typeface="Calibri"/>
              <a:cs typeface="Calibri"/>
              <a:sym typeface="Calibri"/>
            </a:endParaRPr>
          </a:p>
          <a:p>
            <a:pPr indent="0" lvl="0" marL="0" marR="0" rtl="0" algn="l">
              <a:lnSpc>
                <a:spcPct val="100000"/>
              </a:lnSpc>
              <a:spcBef>
                <a:spcPts val="400"/>
              </a:spcBef>
              <a:spcAft>
                <a:spcPts val="0"/>
              </a:spcAft>
              <a:buClr>
                <a:schemeClr val="dk1"/>
              </a:buClr>
              <a:buFont typeface="Calibri"/>
              <a:buNone/>
            </a:pPr>
            <a:r>
              <a:rPr b="1" i="0" lang="en-US" sz="2200" u="none" cap="none" strike="noStrike">
                <a:solidFill>
                  <a:schemeClr val="dk1"/>
                </a:solidFill>
                <a:latin typeface="Calibri"/>
                <a:ea typeface="Calibri"/>
                <a:cs typeface="Calibri"/>
                <a:sym typeface="Calibri"/>
              </a:rPr>
              <a:t>Mirrors:</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1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You want to see more of the road than the side of the van.</a:t>
            </a:r>
            <a:endParaRPr/>
          </a:p>
          <a:p>
            <a:pPr indent="-342900" lvl="0" marL="342900" marR="0" rtl="0" algn="l">
              <a:lnSpc>
                <a:spcPct val="100000"/>
              </a:lnSpc>
              <a:spcBef>
                <a:spcPts val="10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When changing lanes, check the rear view and side mirrors.  Be sure to scan mirrors every 3-5 seconds.</a:t>
            </a:r>
            <a:endParaRPr/>
          </a:p>
          <a:p>
            <a:pPr indent="-342900" lvl="0" marL="342900" marR="0" rtl="0" algn="l">
              <a:lnSpc>
                <a:spcPct val="100000"/>
              </a:lnSpc>
              <a:spcBef>
                <a:spcPts val="10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 biggest blind spot is behind the vehicle.  </a:t>
            </a:r>
            <a:endParaRPr/>
          </a:p>
          <a:p>
            <a:pPr indent="0" lvl="0" marL="342900" marR="0" rtl="0" algn="l">
              <a:lnSpc>
                <a:spcPct val="100000"/>
              </a:lnSpc>
              <a:spcBef>
                <a:spcPts val="1240"/>
              </a:spcBef>
              <a:spcAft>
                <a:spcPts val="0"/>
              </a:spcAft>
              <a:buClr>
                <a:schemeClr val="dk1"/>
              </a:buClr>
              <a:buSzPts val="2200"/>
              <a:buFont typeface="Calibri"/>
              <a:buNone/>
            </a:pPr>
            <a:r>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2200" u="none" cap="none" strike="noStrike">
                <a:solidFill>
                  <a:schemeClr val="dk1"/>
                </a:solidFill>
                <a:latin typeface="Calibri"/>
                <a:ea typeface="Calibri"/>
                <a:cs typeface="Calibri"/>
                <a:sym typeface="Calibri"/>
              </a:rPr>
              <a:t>Blind Spots:</a:t>
            </a:r>
            <a:endParaRPr/>
          </a:p>
          <a:p>
            <a:pPr indent="0" lvl="0" marL="0" marR="0" rtl="0" algn="l">
              <a:lnSpc>
                <a:spcPct val="100000"/>
              </a:lnSpc>
              <a:spcBef>
                <a:spcPts val="1200"/>
              </a:spcBef>
              <a:spcAft>
                <a:spcPts val="0"/>
              </a:spcAft>
              <a:buClr>
                <a:schemeClr val="dk1"/>
              </a:buClr>
              <a:buFont typeface="Calibri"/>
              <a:buNone/>
            </a:pPr>
            <a:r>
              <a:rPr b="0" i="0" lang="en-US" sz="2200" u="none" cap="none" strike="noStrike">
                <a:solidFill>
                  <a:schemeClr val="dk1"/>
                </a:solidFill>
                <a:latin typeface="Calibri"/>
                <a:ea typeface="Calibri"/>
                <a:cs typeface="Calibri"/>
                <a:sym typeface="Calibri"/>
              </a:rPr>
              <a:t>Adjust your mirrors to reduce blind spots as much as possible. The greatest blind spot is to the rear when backing up. Your best defense is to </a:t>
            </a:r>
            <a:r>
              <a:rPr lang="en-US" sz="2200"/>
              <a:t>backup</a:t>
            </a:r>
            <a:r>
              <a:rPr b="0" i="0" lang="en-US" sz="2200" u="none" cap="none" strike="noStrike">
                <a:solidFill>
                  <a:schemeClr val="dk1"/>
                </a:solidFill>
                <a:latin typeface="Calibri"/>
                <a:ea typeface="Calibri"/>
                <a:cs typeface="Calibri"/>
                <a:sym typeface="Calibri"/>
              </a:rPr>
              <a:t> only when necessary.  When in a line of stop-and-go traffic, never get so close to the vehicle in front of you that you lose sight of its brake lights and directional signals.   </a:t>
            </a:r>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2"/>
          <p:cNvSpPr txBox="1"/>
          <p:nvPr/>
        </p:nvSpPr>
        <p:spPr>
          <a:xfrm>
            <a:off x="609600" y="1219200"/>
            <a:ext cx="7772400" cy="48939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Three-step certification process that must be completed every year in order to drive a six-passenger van. </a:t>
            </a:r>
            <a:r>
              <a:rPr b="1" lang="en-US" sz="2400">
                <a:solidFill>
                  <a:schemeClr val="dk1"/>
                </a:solidFill>
                <a:latin typeface="Calibri"/>
                <a:ea typeface="Calibri"/>
                <a:cs typeface="Calibri"/>
                <a:sym typeface="Calibri"/>
              </a:rPr>
              <a:t>Driver Certification is good from August 15, 2026 - August 15, 2027.</a:t>
            </a:r>
            <a:endParaRPr b="1" sz="2400">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b="1" sz="2400">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Information regarding general procedures, accidents and penalties.</a:t>
            </a:r>
            <a:endParaRPr b="0" i="0" sz="24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Brief section regarding the</a:t>
            </a:r>
            <a:r>
              <a:rPr lang="en-US" sz="2400">
                <a:solidFill>
                  <a:schemeClr val="dk1"/>
                </a:solidFill>
                <a:latin typeface="Calibri"/>
                <a:ea typeface="Calibri"/>
                <a:cs typeface="Calibri"/>
                <a:sym typeface="Calibri"/>
              </a:rPr>
              <a:t> Jandon Center</a:t>
            </a:r>
            <a:r>
              <a:rPr b="0" i="0" lang="en-US" sz="2400" u="none" cap="none" strike="noStrike">
                <a:solidFill>
                  <a:schemeClr val="dk1"/>
                </a:solidFill>
                <a:latin typeface="Calibri"/>
                <a:ea typeface="Calibri"/>
                <a:cs typeface="Calibri"/>
                <a:sym typeface="Calibri"/>
              </a:rPr>
              <a:t> van </a:t>
            </a:r>
            <a:r>
              <a:rPr lang="en-US" sz="2400">
                <a:solidFill>
                  <a:schemeClr val="dk1"/>
                </a:solidFill>
                <a:latin typeface="Calibri"/>
                <a:ea typeface="Calibri"/>
                <a:cs typeface="Calibri"/>
                <a:sym typeface="Calibri"/>
              </a:rPr>
              <a:t>reservations</a:t>
            </a:r>
            <a:r>
              <a:rPr b="0" i="0" lang="en-US" sz="2400" u="none" cap="none" strike="noStrike">
                <a:solidFill>
                  <a:schemeClr val="dk1"/>
                </a:solidFill>
                <a:latin typeface="Calibri"/>
                <a:ea typeface="Calibri"/>
                <a:cs typeface="Calibri"/>
                <a:sym typeface="Calibri"/>
              </a:rPr>
              <a:t>. </a:t>
            </a:r>
            <a:endParaRPr b="0" i="0" sz="24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This training does</a:t>
            </a:r>
            <a:r>
              <a:rPr b="0" i="1" lang="en-US" sz="2400" u="none" cap="none" strike="noStrike">
                <a:solidFill>
                  <a:schemeClr val="dk1"/>
                </a:solidFill>
                <a:latin typeface="Calibri"/>
                <a:ea typeface="Calibri"/>
                <a:cs typeface="Calibri"/>
                <a:sym typeface="Calibri"/>
              </a:rPr>
              <a:t> not </a:t>
            </a:r>
            <a:r>
              <a:rPr b="0" i="0" lang="en-US" sz="2400" u="none" cap="none" strike="noStrike">
                <a:solidFill>
                  <a:schemeClr val="dk1"/>
                </a:solidFill>
                <a:latin typeface="Calibri"/>
                <a:ea typeface="Calibri"/>
                <a:cs typeface="Calibri"/>
                <a:sym typeface="Calibri"/>
              </a:rPr>
              <a:t>include any information applicable to driving 12-passenger vans. </a:t>
            </a:r>
            <a:endParaRPr b="0" i="0" sz="2400" u="none" cap="none" strike="noStrike">
              <a:solidFill>
                <a:schemeClr val="dk1"/>
              </a:solidFill>
              <a:latin typeface="Calibri"/>
              <a:ea typeface="Calibri"/>
              <a:cs typeface="Calibri"/>
              <a:sym typeface="Calibri"/>
            </a:endParaRPr>
          </a:p>
          <a:p>
            <a:pPr indent="-190500" lvl="0" marL="34290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12"/>
          <p:cNvSpPr txBox="1"/>
          <p:nvPr/>
        </p:nvSpPr>
        <p:spPr>
          <a:xfrm>
            <a:off x="609600" y="381000"/>
            <a:ext cx="6934200" cy="4616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Calibri"/>
              <a:buNone/>
            </a:pPr>
            <a:r>
              <a:rPr b="1" i="0" lang="en-US" sz="2400" u="none" cap="none" strike="noStrike">
                <a:solidFill>
                  <a:srgbClr val="000000"/>
                </a:solidFill>
                <a:latin typeface="Calibri"/>
                <a:ea typeface="Calibri"/>
                <a:cs typeface="Calibri"/>
                <a:sym typeface="Calibri"/>
              </a:rPr>
              <a:t>What’s Included in this Training:</a:t>
            </a:r>
            <a:endParaRPr b="1" i="0" sz="2400" u="none" cap="none" strike="noStrike">
              <a:solidFill>
                <a:srgbClr val="000000"/>
              </a:solidFill>
              <a:latin typeface="Calibri"/>
              <a:ea typeface="Calibri"/>
              <a:cs typeface="Calibri"/>
              <a:sym typeface="Calibri"/>
            </a:endParaRPr>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descr="&quot;&quot;" id="177" name="Google Shape;177;p30"/>
          <p:cNvPicPr preferRelativeResize="0"/>
          <p:nvPr/>
        </p:nvPicPr>
        <p:blipFill rotWithShape="1">
          <a:blip r:embed="rId3">
            <a:alphaModFix/>
          </a:blip>
          <a:srcRect b="0" l="0" r="0" t="0"/>
          <a:stretch/>
        </p:blipFill>
        <p:spPr>
          <a:xfrm>
            <a:off x="25121" y="2590800"/>
            <a:ext cx="9118879" cy="3771900"/>
          </a:xfrm>
          <a:prstGeom prst="rect">
            <a:avLst/>
          </a:prstGeom>
          <a:noFill/>
          <a:ln>
            <a:noFill/>
          </a:ln>
        </p:spPr>
      </p:pic>
      <p:sp>
        <p:nvSpPr>
          <p:cNvPr id="178" name="Google Shape;178;p30"/>
          <p:cNvSpPr txBox="1"/>
          <p:nvPr/>
        </p:nvSpPr>
        <p:spPr>
          <a:xfrm>
            <a:off x="457200" y="381000"/>
            <a:ext cx="8001000" cy="19213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No Zone:</a:t>
            </a:r>
            <a:endParaRPr b="1" i="0" sz="24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Font typeface="Calibri"/>
              <a:buNone/>
            </a:pPr>
            <a:r>
              <a:rPr b="0" i="0" lang="en-US" sz="2200" u="none" cap="none" strike="noStrike">
                <a:solidFill>
                  <a:schemeClr val="dk1"/>
                </a:solidFill>
                <a:latin typeface="Calibri"/>
                <a:ea typeface="Calibri"/>
                <a:cs typeface="Calibri"/>
                <a:sym typeface="Calibri"/>
              </a:rPr>
              <a:t>The “No Zone” areas are to be avoided when driving near large trucks including 18-wheelers, as these areas are their blind spots where other vehicles can’t be seen by the truck drivers .</a:t>
            </a:r>
            <a:endParaRPr/>
          </a:p>
        </p:txBody>
      </p:sp>
    </p:spTree>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1"/>
          <p:cNvSpPr txBox="1"/>
          <p:nvPr>
            <p:ph type="title"/>
          </p:nvPr>
        </p:nvSpPr>
        <p:spPr>
          <a:xfrm>
            <a:off x="457200" y="274637"/>
            <a:ext cx="8229600" cy="7159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Some Basic Safety Tips:</a:t>
            </a:r>
            <a:endParaRPr b="1" i="0" sz="2400" u="none" cap="none" strike="noStrike">
              <a:solidFill>
                <a:schemeClr val="dk1"/>
              </a:solidFill>
              <a:latin typeface="Calibri"/>
              <a:ea typeface="Calibri"/>
              <a:cs typeface="Calibri"/>
              <a:sym typeface="Calibri"/>
            </a:endParaRPr>
          </a:p>
        </p:txBody>
      </p:sp>
      <p:sp>
        <p:nvSpPr>
          <p:cNvPr id="184" name="Google Shape;184;p31"/>
          <p:cNvSpPr txBox="1"/>
          <p:nvPr>
            <p:ph idx="1" type="body"/>
          </p:nvPr>
        </p:nvSpPr>
        <p:spPr>
          <a:xfrm>
            <a:off x="457200" y="1143000"/>
            <a:ext cx="8229600" cy="49831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70% of van crashes involve backing into stationary objects . Avoid backing up when possible.</a:t>
            </a:r>
            <a:br>
              <a:rPr b="0" i="0" lang="en-US" sz="2400" u="none" cap="none" strike="noStrike">
                <a:solidFill>
                  <a:schemeClr val="dk1"/>
                </a:solidFill>
                <a:latin typeface="Calibri"/>
                <a:ea typeface="Calibri"/>
                <a:cs typeface="Calibri"/>
                <a:sym typeface="Calibri"/>
              </a:rPr>
            </a:b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4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When backing up, have a passenger assist you. Be sure they understand what you expect from them. </a:t>
            </a:r>
            <a:br>
              <a:rPr b="0" i="0" lang="en-US" sz="2400" u="none" cap="none" strike="noStrike">
                <a:solidFill>
                  <a:schemeClr val="dk1"/>
                </a:solidFill>
                <a:latin typeface="Calibri"/>
                <a:ea typeface="Calibri"/>
                <a:cs typeface="Calibri"/>
                <a:sym typeface="Calibri"/>
              </a:rPr>
            </a:b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4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Safety belts MUST be worn at all times: In single-vehicle rollovers involving vans over the past decade, 92% of belted occupants survived.  </a:t>
            </a:r>
            <a:endParaRPr/>
          </a:p>
          <a:p>
            <a:pPr indent="0" lvl="0" marL="203200" marR="0" rtl="0" algn="l">
              <a:lnSpc>
                <a:spcPct val="100000"/>
              </a:lnSpc>
              <a:spcBef>
                <a:spcPts val="640"/>
              </a:spcBef>
              <a:spcAft>
                <a:spcPts val="0"/>
              </a:spcAft>
              <a:buClr>
                <a:schemeClr val="dk1"/>
              </a:buClr>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2"/>
          <p:cNvSpPr txBox="1"/>
          <p:nvPr>
            <p:ph type="title"/>
          </p:nvPr>
        </p:nvSpPr>
        <p:spPr>
          <a:xfrm>
            <a:off x="457200" y="274637"/>
            <a:ext cx="8229600" cy="5635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What to Do in Bad Weather</a:t>
            </a:r>
            <a:endParaRPr/>
          </a:p>
        </p:txBody>
      </p:sp>
      <p:sp>
        <p:nvSpPr>
          <p:cNvPr id="190" name="Google Shape;190;p32"/>
          <p:cNvSpPr txBox="1"/>
          <p:nvPr>
            <p:ph idx="1" type="body"/>
          </p:nvPr>
        </p:nvSpPr>
        <p:spPr>
          <a:xfrm>
            <a:off x="381000" y="1219200"/>
            <a:ext cx="8229600" cy="51054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you have picked up the key packet, but have not left campus and the weather conditions are not safe to be driving, do not leave Campus.</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Return the key packet to the Facilities key drop at the top of the ramp which is located next to the </a:t>
            </a:r>
            <a:r>
              <a:rPr lang="en-US" sz="2200"/>
              <a:t>Campus Safety</a:t>
            </a:r>
            <a:r>
              <a:rPr b="0" i="0" lang="en-US" sz="2200" u="none" cap="none" strike="noStrike">
                <a:solidFill>
                  <a:schemeClr val="dk1"/>
                </a:solidFill>
                <a:latin typeface="Calibri"/>
                <a:ea typeface="Calibri"/>
                <a:cs typeface="Calibri"/>
                <a:sym typeface="Calibri"/>
              </a:rPr>
              <a:t> entrance.</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severe weather occurs after you have left campus, use extra caution when driving.  In the case of severe weather, stay where you are until the road conditions improve.  </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you are unsure whether conditions are safe, check the local weather or call </a:t>
            </a:r>
            <a:r>
              <a:rPr lang="en-US" sz="2200"/>
              <a:t>Campus Safety</a:t>
            </a:r>
            <a:r>
              <a:rPr b="0" i="0" lang="en-US" sz="2200" u="none" cap="none" strike="noStrike">
                <a:solidFill>
                  <a:schemeClr val="dk1"/>
                </a:solidFill>
                <a:latin typeface="Calibri"/>
                <a:ea typeface="Calibri"/>
                <a:cs typeface="Calibri"/>
                <a:sym typeface="Calibri"/>
              </a:rPr>
              <a:t> for advice.  </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 vans are not equipped with 4-wheel drive. When in doubt, don’t drive!</a:t>
            </a:r>
            <a:endParaRPr/>
          </a:p>
          <a:p>
            <a:pPr indent="63500" lvl="0" marL="342900" marR="0" rtl="0" algn="l">
              <a:lnSpc>
                <a:spcPct val="100000"/>
              </a:lnSpc>
              <a:spcBef>
                <a:spcPts val="18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Massachusetts State Laws</a:t>
            </a:r>
            <a:endParaRPr/>
          </a:p>
        </p:txBody>
      </p:sp>
      <p:sp>
        <p:nvSpPr>
          <p:cNvPr id="196" name="Google Shape;196;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800" u="none" cap="none" strike="noStrike">
                <a:solidFill>
                  <a:schemeClr val="dk1"/>
                </a:solidFill>
                <a:latin typeface="Calibri"/>
                <a:ea typeface="Calibri"/>
                <a:cs typeface="Calibri"/>
                <a:sym typeface="Calibri"/>
              </a:rPr>
              <a:t>Two Important Laws:</a:t>
            </a:r>
            <a:endParaRPr/>
          </a:p>
          <a:p>
            <a:pPr indent="0" lvl="0" marL="0" marR="0" rtl="0" algn="l">
              <a:lnSpc>
                <a:spcPct val="100000"/>
              </a:lnSpc>
              <a:spcBef>
                <a:spcPts val="0"/>
              </a:spcBef>
              <a:spcAft>
                <a:spcPts val="0"/>
              </a:spcAft>
              <a:buClr>
                <a:schemeClr val="dk1"/>
              </a:buClr>
              <a:buFont typeface="Calibri"/>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t/>
            </a:r>
            <a:endParaRPr b="1" i="0" sz="3200" u="none" cap="none" strike="noStrike">
              <a:solidFill>
                <a:schemeClr val="dk1"/>
              </a:solidFill>
              <a:latin typeface="Calibri"/>
              <a:ea typeface="Calibri"/>
              <a:cs typeface="Calibri"/>
              <a:sym typeface="Calibri"/>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 name="Google Shape;197;p33"/>
          <p:cNvSpPr/>
          <p:nvPr/>
        </p:nvSpPr>
        <p:spPr>
          <a:xfrm>
            <a:off x="533400" y="2136338"/>
            <a:ext cx="8153399" cy="3045261"/>
          </a:xfrm>
          <a:prstGeom prst="rect">
            <a:avLst/>
          </a:prstGeom>
          <a:noFill/>
          <a:ln>
            <a:noFill/>
          </a:ln>
        </p:spPr>
        <p:txBody>
          <a:bodyPr anchorCtr="0" anchor="t" bIns="45700" lIns="91425" spcFirstLastPara="1" rIns="91425" wrap="square" tIns="45700">
            <a:noAutofit/>
          </a:bodyPr>
          <a:lstStyle/>
          <a:p>
            <a:pPr indent="-190500" lvl="0" marL="34290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Headlights must be on when using windshield wipers.</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Be sure to clear off the roof of the van if there’s snow. If snow were to fall onto the driver of the car behind you, and that results in an accident, you would be ticketed by the Police. You would also lose your van certification for one year.</a:t>
            </a:r>
            <a:endParaRPr/>
          </a:p>
        </p:txBody>
      </p:sp>
    </p:spTree>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4"/>
          <p:cNvSpPr txBox="1"/>
          <p:nvPr>
            <p:ph type="title"/>
          </p:nvPr>
        </p:nvSpPr>
        <p:spPr>
          <a:xfrm>
            <a:off x="304800" y="274637"/>
            <a:ext cx="8382000" cy="3349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800" u="none" cap="none" strike="noStrike">
                <a:solidFill>
                  <a:schemeClr val="dk1"/>
                </a:solidFill>
                <a:latin typeface="Calibri"/>
                <a:ea typeface="Calibri"/>
                <a:cs typeface="Calibri"/>
                <a:sym typeface="Calibri"/>
              </a:rPr>
              <a:t>Emergency Procedures:</a:t>
            </a:r>
            <a:endParaRPr b="1" i="0" sz="2800" u="none" cap="none" strike="noStrike">
              <a:solidFill>
                <a:schemeClr val="dk1"/>
              </a:solidFill>
              <a:latin typeface="Calibri"/>
              <a:ea typeface="Calibri"/>
              <a:cs typeface="Calibri"/>
              <a:sym typeface="Calibri"/>
            </a:endParaRPr>
          </a:p>
        </p:txBody>
      </p:sp>
      <p:sp>
        <p:nvSpPr>
          <p:cNvPr id="203" name="Google Shape;203;p34"/>
          <p:cNvSpPr txBox="1"/>
          <p:nvPr>
            <p:ph idx="1" type="body"/>
          </p:nvPr>
        </p:nvSpPr>
        <p:spPr>
          <a:xfrm>
            <a:off x="152400" y="1484650"/>
            <a:ext cx="8763000" cy="49923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Stop safely at the scene. </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Park the van as far off the road as possible or onto a breakdown lane.  Do not park on a curve or the crest of a hill.</a:t>
            </a:r>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Turn your emergency flashers on and shut off the engine.</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Call 911 if there has been an accident and it seems that someone may be injured.</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Attend to your safety and your passengers’ safety.  If no one needs medical attention, have passengers exit the van on the side away from the road and stand at a distance from the van.</a:t>
            </a:r>
            <a:endParaRPr b="0" i="0" sz="2200" u="none" cap="none" strike="noStrike">
              <a:solidFill>
                <a:schemeClr val="dk1"/>
              </a:solidFill>
              <a:latin typeface="Calibri"/>
              <a:ea typeface="Calibri"/>
              <a:cs typeface="Calibri"/>
              <a:sym typeface="Calibri"/>
            </a:endParaRPr>
          </a:p>
          <a:p>
            <a:pPr indent="0" lvl="0" marL="342900" marR="0" rtl="0" algn="l">
              <a:lnSpc>
                <a:spcPct val="100000"/>
              </a:lnSpc>
              <a:spcBef>
                <a:spcPts val="900"/>
              </a:spcBef>
              <a:spcAft>
                <a:spcPts val="0"/>
              </a:spcAft>
              <a:buNone/>
            </a:pPr>
            <a:r>
              <a:t/>
            </a:r>
            <a:endParaRPr b="0" i="0" sz="2200" u="none" cap="none" strike="noStrike">
              <a:solidFill>
                <a:srgbClr val="FF0000"/>
              </a:solidFill>
              <a:latin typeface="Calibri"/>
              <a:ea typeface="Calibri"/>
              <a:cs typeface="Calibri"/>
              <a:sym typeface="Calibri"/>
            </a:endParaRPr>
          </a:p>
          <a:p>
            <a:pPr indent="0" lvl="0" marL="342900" marR="0" rtl="0" algn="l">
              <a:lnSpc>
                <a:spcPct val="100000"/>
              </a:lnSpc>
              <a:spcBef>
                <a:spcPts val="900"/>
              </a:spcBef>
              <a:spcAft>
                <a:spcPts val="0"/>
              </a:spcAft>
              <a:buClr>
                <a:schemeClr val="dk1"/>
              </a:buClr>
              <a:buSzPts val="2200"/>
              <a:buFont typeface="Calibri"/>
              <a:buNone/>
            </a:pPr>
            <a:r>
              <a:t/>
            </a:r>
            <a:endParaRPr b="0" i="0" sz="2200" u="none" cap="none" strike="noStrike">
              <a:solidFill>
                <a:schemeClr val="dk1"/>
              </a:solidFill>
              <a:latin typeface="Calibri"/>
              <a:ea typeface="Calibri"/>
              <a:cs typeface="Calibri"/>
              <a:sym typeface="Calibri"/>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5"/>
          <p:cNvSpPr txBox="1"/>
          <p:nvPr>
            <p:ph type="title"/>
          </p:nvPr>
        </p:nvSpPr>
        <p:spPr>
          <a:xfrm>
            <a:off x="457200" y="274637"/>
            <a:ext cx="8229600" cy="4111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Emergency Procedures (continued):</a:t>
            </a:r>
            <a:endParaRPr b="1" i="0" sz="2400" u="none" cap="none" strike="noStrike">
              <a:solidFill>
                <a:schemeClr val="dk1"/>
              </a:solidFill>
              <a:latin typeface="Calibri"/>
              <a:ea typeface="Calibri"/>
              <a:cs typeface="Calibri"/>
              <a:sym typeface="Calibri"/>
            </a:endParaRPr>
          </a:p>
        </p:txBody>
      </p:sp>
      <p:sp>
        <p:nvSpPr>
          <p:cNvPr id="209" name="Google Shape;209;p35"/>
          <p:cNvSpPr txBox="1"/>
          <p:nvPr>
            <p:ph idx="1" type="body"/>
          </p:nvPr>
        </p:nvSpPr>
        <p:spPr>
          <a:xfrm>
            <a:off x="228600" y="914400"/>
            <a:ext cx="8458200" cy="5438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Notify </a:t>
            </a:r>
            <a:r>
              <a:rPr lang="en-US" sz="2200"/>
              <a:t>Campus Safety</a:t>
            </a:r>
            <a:r>
              <a:rPr b="0" i="0" lang="en-US" sz="2200" u="none" cap="none" strike="noStrike">
                <a:solidFill>
                  <a:schemeClr val="dk1"/>
                </a:solidFill>
                <a:latin typeface="Calibri"/>
                <a:ea typeface="Calibri"/>
                <a:cs typeface="Calibri"/>
                <a:sym typeface="Calibri"/>
              </a:rPr>
              <a:t> (413-585-2490) of the accident as soon as possible.</a:t>
            </a:r>
            <a:endParaRPr b="0" i="0" sz="2200" u="none" cap="none" strike="noStrike">
              <a:solidFill>
                <a:schemeClr val="dk1"/>
              </a:solidFill>
              <a:latin typeface="Calibri"/>
              <a:ea typeface="Calibri"/>
              <a:cs typeface="Calibri"/>
              <a:sym typeface="Calibri"/>
            </a:endParaRPr>
          </a:p>
          <a:p>
            <a:pPr indent="-342900" lvl="0" marL="342900" marR="0" rtl="0" algn="l">
              <a:lnSpc>
                <a:spcPct val="9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Do not discuss the accident with anyone other than the Police and College Officials except to obtain driver, vehicle, insurance carrier, and witness information.  Acknowledge only facts to the other driver(s).  </a:t>
            </a:r>
            <a:r>
              <a:rPr b="1" i="0" lang="en-US" sz="2200" u="none" cap="none" strike="noStrike">
                <a:solidFill>
                  <a:schemeClr val="dk1"/>
                </a:solidFill>
                <a:latin typeface="Calibri"/>
                <a:ea typeface="Calibri"/>
                <a:cs typeface="Calibri"/>
                <a:sym typeface="Calibri"/>
              </a:rPr>
              <a:t>Never tell the other driver(s) that you are at fault for the accident.</a:t>
            </a:r>
            <a:endParaRPr b="0" i="0" sz="2200" u="none" cap="none" strike="noStrike">
              <a:solidFill>
                <a:schemeClr val="dk1"/>
              </a:solidFill>
              <a:latin typeface="Calibri"/>
              <a:ea typeface="Calibri"/>
              <a:cs typeface="Calibri"/>
              <a:sym typeface="Calibri"/>
            </a:endParaRPr>
          </a:p>
          <a:p>
            <a:pPr indent="-342900" lvl="0" marL="342900" marR="0" rtl="0" algn="l">
              <a:lnSpc>
                <a:spcPct val="90000"/>
              </a:lnSpc>
              <a:spcBef>
                <a:spcPts val="156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Registration materials and a packet of accident information are located in the glove compartment.  Exchange information with the other driver(s) involved:</a:t>
            </a:r>
            <a:endParaRPr/>
          </a:p>
          <a:p>
            <a:pPr indent="-514350" lvl="0" marL="514350" marR="0" rtl="0" algn="l">
              <a:lnSpc>
                <a:spcPct val="90000"/>
              </a:lnSpc>
              <a:spcBef>
                <a:spcPts val="156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Name and address of owner and operator of the vehicle</a:t>
            </a:r>
            <a:endParaRPr/>
          </a:p>
          <a:p>
            <a:pPr indent="-514350" lvl="0" marL="514350" marR="0" rtl="0" algn="l">
              <a:lnSpc>
                <a:spcPct val="90000"/>
              </a:lnSpc>
              <a:spcBef>
                <a:spcPts val="36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Car license plate and state</a:t>
            </a:r>
            <a:endParaRPr/>
          </a:p>
          <a:p>
            <a:pPr indent="-514350" lvl="0" marL="514350" marR="0" rtl="0" algn="l">
              <a:lnSpc>
                <a:spcPct val="90000"/>
              </a:lnSpc>
              <a:spcBef>
                <a:spcPts val="36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Vehicle model, make and color</a:t>
            </a:r>
            <a:endParaRPr/>
          </a:p>
          <a:p>
            <a:pPr indent="-514350" lvl="0" marL="514350" marR="0" rtl="0" algn="l">
              <a:lnSpc>
                <a:spcPct val="90000"/>
              </a:lnSpc>
              <a:spcBef>
                <a:spcPts val="36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Time, date, and location of the accident</a:t>
            </a:r>
            <a:endParaRPr/>
          </a:p>
          <a:p>
            <a:pPr indent="-514350" lvl="0" marL="514350" marR="0" rtl="0" algn="l">
              <a:lnSpc>
                <a:spcPct val="90000"/>
              </a:lnSpc>
              <a:spcBef>
                <a:spcPts val="36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Insurance company and policy number</a:t>
            </a:r>
            <a:endParaRPr/>
          </a:p>
          <a:p>
            <a:pPr indent="0" lvl="0" marL="203200" marR="0" rtl="0" algn="l">
              <a:lnSpc>
                <a:spcPct val="100000"/>
              </a:lnSpc>
              <a:spcBef>
                <a:spcPts val="640"/>
              </a:spcBef>
              <a:spcAft>
                <a:spcPts val="0"/>
              </a:spcAft>
              <a:buClr>
                <a:schemeClr val="dk1"/>
              </a:buClr>
              <a:buFont typeface="Calibri"/>
              <a:buNone/>
            </a:pPr>
            <a:r>
              <a:t/>
            </a:r>
            <a:endParaRPr b="0" i="0" sz="3200" u="none" cap="none" strike="noStrike">
              <a:solidFill>
                <a:schemeClr val="dk1"/>
              </a:solidFill>
              <a:latin typeface="Calibri"/>
              <a:ea typeface="Calibri"/>
              <a:cs typeface="Calibri"/>
              <a:sym typeface="Calibri"/>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6"/>
          <p:cNvSpPr txBox="1"/>
          <p:nvPr>
            <p:ph type="title"/>
          </p:nvPr>
        </p:nvSpPr>
        <p:spPr>
          <a:xfrm>
            <a:off x="457200" y="274637"/>
            <a:ext cx="8229600" cy="5635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Emergency Procedures (continued): </a:t>
            </a:r>
            <a:endParaRPr b="1" i="0" sz="2400" u="none" cap="none" strike="noStrike">
              <a:solidFill>
                <a:schemeClr val="dk1"/>
              </a:solidFill>
              <a:latin typeface="Calibri"/>
              <a:ea typeface="Calibri"/>
              <a:cs typeface="Calibri"/>
              <a:sym typeface="Calibri"/>
            </a:endParaRPr>
          </a:p>
        </p:txBody>
      </p:sp>
      <p:sp>
        <p:nvSpPr>
          <p:cNvPr id="215" name="Google Shape;215;p36"/>
          <p:cNvSpPr txBox="1"/>
          <p:nvPr>
            <p:ph idx="1" type="body"/>
          </p:nvPr>
        </p:nvSpPr>
        <p:spPr>
          <a:xfrm>
            <a:off x="152400" y="1143000"/>
            <a:ext cx="8534400" cy="49833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Record witness information if someone witnesses the accident (from inside or outside of the van), please ask for their name, address, and telephone number so that we may contact them if needed.</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156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the Police Officer does not write up an accident report because the damages are under $1,000 and there were no injuries, ask the Officer to note in his call records that the accident was reported. Get the Officer’s contact information. This is needed for insurance purposes.</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156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Upon return to campus, complete the Five College accident report found in the glove compartment.  Please send the accident report to   Lynn Pelland at </a:t>
            </a:r>
            <a:r>
              <a:rPr b="0" i="0" lang="en-US" sz="2200" u="sng" cap="none" strike="noStrike">
                <a:solidFill>
                  <a:schemeClr val="hlink"/>
                </a:solidFill>
                <a:latin typeface="Calibri"/>
                <a:ea typeface="Calibri"/>
                <a:cs typeface="Calibri"/>
                <a:sym typeface="Calibri"/>
                <a:hlinkClick r:id="rId3"/>
              </a:rPr>
              <a:t>lpelland@smith.edu</a:t>
            </a:r>
            <a:r>
              <a:rPr b="0" i="0" lang="en-US" sz="2200" u="none" cap="none" strike="noStrike">
                <a:solidFill>
                  <a:schemeClr val="dk1"/>
                </a:solidFill>
                <a:latin typeface="Calibri"/>
                <a:ea typeface="Calibri"/>
                <a:cs typeface="Calibri"/>
                <a:sym typeface="Calibri"/>
              </a:rPr>
              <a:t>. These reports are essential  so that our insurance company can process a claim.  </a:t>
            </a:r>
            <a:endParaRPr b="0" i="0" sz="2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7"/>
          <p:cNvSpPr txBox="1"/>
          <p:nvPr>
            <p:ph type="title"/>
          </p:nvPr>
        </p:nvSpPr>
        <p:spPr>
          <a:xfrm>
            <a:off x="457200" y="274637"/>
            <a:ext cx="8229600" cy="4873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Accidents:</a:t>
            </a:r>
            <a:endParaRPr/>
          </a:p>
        </p:txBody>
      </p:sp>
      <p:sp>
        <p:nvSpPr>
          <p:cNvPr id="221" name="Google Shape;221;p37"/>
          <p:cNvSpPr txBox="1"/>
          <p:nvPr>
            <p:ph idx="1" type="body"/>
          </p:nvPr>
        </p:nvSpPr>
        <p:spPr>
          <a:xfrm>
            <a:off x="228600" y="914400"/>
            <a:ext cx="8458200" cy="5943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dk1"/>
              </a:buClr>
              <a:buSzPts val="2142"/>
              <a:buFont typeface="Calibri"/>
              <a:buChar char="●"/>
            </a:pPr>
            <a:r>
              <a:rPr i="0" lang="en-US" sz="2200" u="none" cap="none" strike="noStrike">
                <a:solidFill>
                  <a:schemeClr val="dk1"/>
                </a:solidFill>
              </a:rPr>
              <a:t>It is important to fill out the key packet form listing any existing damage before starting the van.</a:t>
            </a:r>
            <a:endParaRPr i="0" sz="800" u="none" cap="none" strike="noStrike">
              <a:solidFill>
                <a:schemeClr val="dk1"/>
              </a:solidFill>
            </a:endParaRPr>
          </a:p>
          <a:p>
            <a:pPr indent="-342900" lvl="0" marL="342900" marR="0" rtl="0" algn="l">
              <a:lnSpc>
                <a:spcPct val="80000"/>
              </a:lnSpc>
              <a:spcBef>
                <a:spcPts val="1270"/>
              </a:spcBef>
              <a:spcAft>
                <a:spcPts val="0"/>
              </a:spcAft>
              <a:buClr>
                <a:schemeClr val="dk1"/>
              </a:buClr>
              <a:buSzPts val="2142"/>
              <a:buFont typeface="Calibri"/>
              <a:buChar char="●"/>
            </a:pPr>
            <a:r>
              <a:rPr i="0" lang="en-US" sz="2200" u="none" cap="none" strike="noStrike">
                <a:solidFill>
                  <a:schemeClr val="dk1"/>
                </a:solidFill>
              </a:rPr>
              <a:t>The liability for the damage is assumed by the organization/house/department who last drove the van.</a:t>
            </a:r>
            <a:endParaRPr i="0" sz="2200" u="none" cap="none" strike="noStrike">
              <a:solidFill>
                <a:schemeClr val="dk1"/>
              </a:solidFill>
            </a:endParaRPr>
          </a:p>
          <a:p>
            <a:pPr indent="-342900" lvl="0" marL="342900" marR="0" rtl="0" algn="l">
              <a:lnSpc>
                <a:spcPct val="80000"/>
              </a:lnSpc>
              <a:spcBef>
                <a:spcPts val="900"/>
              </a:spcBef>
              <a:spcAft>
                <a:spcPts val="0"/>
              </a:spcAft>
              <a:buClr>
                <a:schemeClr val="dk1"/>
              </a:buClr>
              <a:buSzPts val="2142"/>
              <a:buFont typeface="Calibri"/>
              <a:buChar char="●"/>
            </a:pPr>
            <a:r>
              <a:rPr i="0" lang="en-US" sz="2200" u="none" cap="none" strike="noStrike">
                <a:solidFill>
                  <a:schemeClr val="dk1"/>
                </a:solidFill>
              </a:rPr>
              <a:t>Your organization/house/department will be charged for the total cost of the repair if it is under $500. If the damage is over $500, then the organization/house/department is responsible for the $500 insurance deductible.</a:t>
            </a:r>
            <a:endParaRPr i="0" sz="2200" u="none" cap="none" strike="noStrike">
              <a:solidFill>
                <a:schemeClr val="dk1"/>
              </a:solidFill>
            </a:endParaRPr>
          </a:p>
          <a:p>
            <a:pPr indent="-342900" lvl="0" marL="342900" marR="0" rtl="0" algn="l">
              <a:lnSpc>
                <a:spcPct val="80000"/>
              </a:lnSpc>
              <a:spcBef>
                <a:spcPts val="900"/>
              </a:spcBef>
              <a:spcAft>
                <a:spcPts val="0"/>
              </a:spcAft>
              <a:buClr>
                <a:schemeClr val="dk1"/>
              </a:buClr>
              <a:buSzPts val="2142"/>
              <a:buFont typeface="Calibri"/>
              <a:buChar char="●"/>
            </a:pPr>
            <a:r>
              <a:rPr i="0" lang="en-US" sz="2200" u="none" cap="none" strike="noStrike">
                <a:solidFill>
                  <a:schemeClr val="dk1"/>
                </a:solidFill>
              </a:rPr>
              <a:t>If your actions are found to be the cause of the accident, you will lose your driving privileges. </a:t>
            </a:r>
            <a:endParaRPr i="0" sz="2200" u="none" cap="none" strike="noStrike">
              <a:solidFill>
                <a:schemeClr val="dk1"/>
              </a:solidFill>
            </a:endParaRPr>
          </a:p>
          <a:p>
            <a:pPr indent="-342900" lvl="0" marL="342900" marR="0" rtl="0" algn="l">
              <a:lnSpc>
                <a:spcPct val="80000"/>
              </a:lnSpc>
              <a:spcBef>
                <a:spcPts val="900"/>
              </a:spcBef>
              <a:spcAft>
                <a:spcPts val="0"/>
              </a:spcAft>
              <a:buClr>
                <a:schemeClr val="dk1"/>
              </a:buClr>
              <a:buSzPts val="2142"/>
              <a:buFont typeface="Calibri"/>
              <a:buChar char="●"/>
            </a:pPr>
            <a:r>
              <a:rPr i="0" lang="en-US" sz="2200" u="none" cap="none" strike="noStrike">
                <a:solidFill>
                  <a:schemeClr val="dk1"/>
                </a:solidFill>
              </a:rPr>
              <a:t>It is imperative that </a:t>
            </a:r>
            <a:r>
              <a:rPr b="1" i="0" lang="en-US" sz="2200" u="none" cap="none" strike="noStrike">
                <a:solidFill>
                  <a:schemeClr val="dk1"/>
                </a:solidFill>
              </a:rPr>
              <a:t>all</a:t>
            </a:r>
            <a:r>
              <a:rPr i="0" lang="en-US" sz="2200" u="none" cap="none" strike="noStrike">
                <a:solidFill>
                  <a:schemeClr val="dk1"/>
                </a:solidFill>
              </a:rPr>
              <a:t> accidents are reported promptly to </a:t>
            </a:r>
            <a:r>
              <a:rPr lang="en-US" sz="2200"/>
              <a:t>Campus Safety</a:t>
            </a:r>
            <a:r>
              <a:rPr i="0" lang="en-US" sz="2200" u="none" cap="none" strike="noStrike">
                <a:solidFill>
                  <a:schemeClr val="dk1"/>
                </a:solidFill>
              </a:rPr>
              <a:t> and Lynn Pelland at lpelland@smith.edu. </a:t>
            </a:r>
            <a:endParaRPr/>
          </a:p>
          <a:p>
            <a:pPr indent="-206877" lvl="0" marL="342900" marR="0" rtl="0" algn="l">
              <a:lnSpc>
                <a:spcPct val="80000"/>
              </a:lnSpc>
              <a:spcBef>
                <a:spcPts val="900"/>
              </a:spcBef>
              <a:spcAft>
                <a:spcPts val="0"/>
              </a:spcAft>
              <a:buClr>
                <a:schemeClr val="dk1"/>
              </a:buClr>
              <a:buSzPts val="2142"/>
              <a:buFont typeface="Calibri"/>
              <a:buNone/>
            </a:pPr>
            <a:r>
              <a:t/>
            </a:r>
            <a:endParaRPr b="0" i="0" sz="2200" u="none" cap="none" strike="noStrike">
              <a:solidFill>
                <a:schemeClr val="dk1"/>
              </a:solidFill>
              <a:latin typeface="Calibri"/>
              <a:ea typeface="Calibri"/>
              <a:cs typeface="Calibri"/>
              <a:sym typeface="Calibri"/>
            </a:endParaRPr>
          </a:p>
          <a:p>
            <a:pPr indent="0" lvl="0" marL="0" marR="0" rtl="0" algn="l">
              <a:lnSpc>
                <a:spcPct val="80000"/>
              </a:lnSpc>
              <a:spcBef>
                <a:spcPts val="1270"/>
              </a:spcBef>
              <a:spcAft>
                <a:spcPts val="0"/>
              </a:spcAft>
              <a:buClr>
                <a:schemeClr val="dk1"/>
              </a:buClr>
              <a:buFont typeface="Calibri"/>
              <a:buNone/>
            </a:pPr>
            <a:r>
              <a:t/>
            </a:r>
            <a:endParaRPr b="0" i="0" sz="1000" u="none" cap="none" strike="noStrike">
              <a:solidFill>
                <a:schemeClr val="dk1"/>
              </a:solidFill>
              <a:latin typeface="Calibri"/>
              <a:ea typeface="Calibri"/>
              <a:cs typeface="Calibri"/>
              <a:sym typeface="Calibri"/>
            </a:endParaRPr>
          </a:p>
          <a:p>
            <a:pPr indent="-206877" lvl="0" marL="342900" marR="0" rtl="0" algn="l">
              <a:lnSpc>
                <a:spcPct val="80000"/>
              </a:lnSpc>
              <a:spcBef>
                <a:spcPts val="1270"/>
              </a:spcBef>
              <a:spcAft>
                <a:spcPts val="0"/>
              </a:spcAft>
              <a:buClr>
                <a:schemeClr val="dk1"/>
              </a:buClr>
              <a:buSzPts val="2142"/>
              <a:buFont typeface="Calibri"/>
              <a:buNone/>
            </a:pPr>
            <a:r>
              <a:t/>
            </a:r>
            <a:endParaRPr b="0" i="0" sz="2200" u="none" cap="none" strike="noStrike">
              <a:solidFill>
                <a:schemeClr val="dk1"/>
              </a:solidFill>
              <a:latin typeface="Calibri"/>
              <a:ea typeface="Calibri"/>
              <a:cs typeface="Calibri"/>
              <a:sym typeface="Calibri"/>
            </a:endParaRPr>
          </a:p>
          <a:p>
            <a:pPr indent="63500" lvl="0" marL="342900" marR="0" rtl="0" algn="l">
              <a:lnSpc>
                <a:spcPct val="100000"/>
              </a:lnSpc>
              <a:spcBef>
                <a:spcPts val="15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a:p>
            <a:pPr indent="-342900" lvl="0" marL="342900" marR="0" rtl="0" algn="l">
              <a:lnSpc>
                <a:spcPct val="80000"/>
              </a:lnSpc>
              <a:spcBef>
                <a:spcPts val="340"/>
              </a:spcBef>
              <a:spcAft>
                <a:spcPts val="0"/>
              </a:spcAft>
              <a:buClr>
                <a:schemeClr val="dk1"/>
              </a:buClr>
              <a:buFont typeface="Calibri"/>
              <a:buNone/>
            </a:pPr>
            <a:r>
              <a:rPr b="0" i="0" lang="en-US" sz="1700" u="none" cap="none" strike="noStrike">
                <a:solidFill>
                  <a:schemeClr val="dk1"/>
                </a:solidFill>
                <a:latin typeface="Calibri"/>
                <a:ea typeface="Calibri"/>
                <a:cs typeface="Calibri"/>
                <a:sym typeface="Calibri"/>
              </a:rPr>
              <a:t>  </a:t>
            </a:r>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8"/>
          <p:cNvSpPr txBox="1"/>
          <p:nvPr>
            <p:ph type="title"/>
          </p:nvPr>
        </p:nvSpPr>
        <p:spPr>
          <a:xfrm>
            <a:off x="465667" y="101600"/>
            <a:ext cx="8229600" cy="1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In the Event of an Injury:</a:t>
            </a:r>
            <a:endParaRPr b="1" i="0" sz="2400" u="none" cap="none" strike="noStrike">
              <a:solidFill>
                <a:schemeClr val="dk1"/>
              </a:solidFill>
              <a:latin typeface="Calibri"/>
              <a:ea typeface="Calibri"/>
              <a:cs typeface="Calibri"/>
              <a:sym typeface="Calibri"/>
            </a:endParaRPr>
          </a:p>
        </p:txBody>
      </p:sp>
      <p:sp>
        <p:nvSpPr>
          <p:cNvPr id="227" name="Google Shape;227;p38"/>
          <p:cNvSpPr txBox="1"/>
          <p:nvPr>
            <p:ph idx="1" type="body"/>
          </p:nvPr>
        </p:nvSpPr>
        <p:spPr>
          <a:xfrm>
            <a:off x="457200" y="762000"/>
            <a:ext cx="8229600" cy="5364163"/>
          </a:xfrm>
          <a:prstGeom prst="rect">
            <a:avLst/>
          </a:prstGeom>
          <a:noFill/>
          <a:ln>
            <a:noFill/>
          </a:ln>
        </p:spPr>
        <p:txBody>
          <a:bodyPr anchorCtr="0" anchor="t" bIns="45700" lIns="91425" spcFirstLastPara="1" rIns="91425" wrap="square" tIns="45700">
            <a:noAutofit/>
          </a:bodyPr>
          <a:lstStyle/>
          <a:p>
            <a:pPr indent="-203200" lvl="0" marL="342900" marR="0" rtl="0" algn="l">
              <a:lnSpc>
                <a:spcPct val="100000"/>
              </a:lnSpc>
              <a:spcBef>
                <a:spcPts val="0"/>
              </a:spcBef>
              <a:spcAft>
                <a:spcPts val="0"/>
              </a:spcAft>
              <a:buClr>
                <a:schemeClr val="dk1"/>
              </a:buClr>
              <a:buSzPts val="2200"/>
              <a:buFont typeface="Calibri"/>
              <a:buNone/>
            </a:pPr>
            <a:r>
              <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1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Keep the injured person warm and still.  Never move a person who has, or who complains of, neck or back pain </a:t>
            </a:r>
            <a:r>
              <a:rPr b="1" i="0" lang="en-US" sz="2200" u="sng" cap="none" strike="noStrike">
                <a:solidFill>
                  <a:schemeClr val="dk1"/>
                </a:solidFill>
                <a:latin typeface="Calibri"/>
                <a:ea typeface="Calibri"/>
                <a:cs typeface="Calibri"/>
                <a:sym typeface="Calibri"/>
              </a:rPr>
              <a:t>unless</a:t>
            </a:r>
            <a:r>
              <a:rPr b="0" i="0" lang="en-US" sz="2200" u="none" cap="none" strike="noStrike">
                <a:solidFill>
                  <a:schemeClr val="dk1"/>
                </a:solidFill>
                <a:latin typeface="Calibri"/>
                <a:ea typeface="Calibri"/>
                <a:cs typeface="Calibri"/>
                <a:sym typeface="Calibri"/>
              </a:rPr>
              <a:t> the person is in danger of further injury. </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1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the injured person is taken from the scene for medical treatment, find out which hospital they are being taken to and inform </a:t>
            </a:r>
            <a:r>
              <a:rPr lang="en-US" sz="2200"/>
              <a:t>Campus Safety</a:t>
            </a:r>
            <a:r>
              <a:rPr b="0" i="0" lang="en-US" sz="2200" u="none" cap="none" strike="noStrike">
                <a:solidFill>
                  <a:schemeClr val="dk1"/>
                </a:solidFill>
                <a:latin typeface="Calibri"/>
                <a:ea typeface="Calibri"/>
                <a:cs typeface="Calibri"/>
                <a:sym typeface="Calibri"/>
              </a:rPr>
              <a:t>.</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1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you are injured and the van is still functioning, another certified driver must drive the van back to campus. If no one else in the van is certified, notify </a:t>
            </a:r>
            <a:r>
              <a:rPr lang="en-US" sz="2200"/>
              <a:t>Campus Safety</a:t>
            </a:r>
            <a:r>
              <a:rPr b="0" i="0" lang="en-US" sz="2200" u="none" cap="none" strike="noStrike">
                <a:solidFill>
                  <a:schemeClr val="dk1"/>
                </a:solidFill>
                <a:latin typeface="Calibri"/>
                <a:ea typeface="Calibri"/>
                <a:cs typeface="Calibri"/>
                <a:sym typeface="Calibri"/>
              </a:rPr>
              <a:t>.</a:t>
            </a:r>
            <a:endParaRPr/>
          </a:p>
          <a:p>
            <a:pPr indent="-342900" lvl="0" marL="342900" marR="0" rtl="0" algn="l">
              <a:lnSpc>
                <a:spcPct val="100000"/>
              </a:lnSpc>
              <a:spcBef>
                <a:spcPts val="1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 If the van is too damaged to drive, it must be towed. Contact </a:t>
            </a:r>
            <a:r>
              <a:rPr lang="en-US" sz="2200"/>
              <a:t>Campus Safety </a:t>
            </a:r>
            <a:r>
              <a:rPr b="0" i="0" lang="en-US" sz="2200" u="none" cap="none" strike="noStrike">
                <a:solidFill>
                  <a:schemeClr val="dk1"/>
                </a:solidFill>
                <a:latin typeface="Calibri"/>
                <a:ea typeface="Calibri"/>
                <a:cs typeface="Calibri"/>
                <a:sym typeface="Calibri"/>
              </a:rPr>
              <a:t>for assistance.</a:t>
            </a:r>
            <a:endParaRPr b="0" i="0" sz="2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9"/>
          <p:cNvSpPr txBox="1"/>
          <p:nvPr/>
        </p:nvSpPr>
        <p:spPr>
          <a:xfrm>
            <a:off x="228600" y="228600"/>
            <a:ext cx="8839200" cy="62947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Driver Penalties for At-fault Accidents:</a:t>
            </a:r>
            <a:endParaRPr/>
          </a:p>
          <a:p>
            <a:pPr indent="-285750" lvl="0" marL="28575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the accident consists of hitting a stationary object (e.g. telephone pole, guard rail, gas pump guards), driving privileges are suspended for six months.</a:t>
            </a:r>
            <a:endParaRPr/>
          </a:p>
          <a:p>
            <a:pPr indent="-285750" lvl="0" marL="285750" marR="0" rtl="0" algn="l">
              <a:lnSpc>
                <a:spcPct val="100000"/>
              </a:lnSpc>
              <a:spcBef>
                <a:spcPts val="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the accident involves another car or a structure (e.g.  building), driving privileges will be suspended for one year.</a:t>
            </a:r>
            <a:endParaRPr/>
          </a:p>
          <a:p>
            <a:pPr indent="-285750" lvl="0" marL="285750" marR="0" rtl="0" algn="l">
              <a:lnSpc>
                <a:spcPct val="100000"/>
              </a:lnSpc>
              <a:spcBef>
                <a:spcPts val="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the van driver is ticketed for reckless driving, running a red light/stop sign or DUI, driving privileges will be suspended two years.</a:t>
            </a:r>
            <a:endParaRPr b="0" i="0" sz="2200" u="none" cap="none" strike="noStrike">
              <a:solidFill>
                <a:schemeClr val="dk1"/>
              </a:solidFill>
              <a:latin typeface="Calibri"/>
              <a:ea typeface="Calibri"/>
              <a:cs typeface="Calibri"/>
              <a:sym typeface="Calibri"/>
            </a:endParaRPr>
          </a:p>
          <a:p>
            <a:pPr indent="-285750" lvl="0" marL="285750" marR="0" rtl="0" algn="l">
              <a:lnSpc>
                <a:spcPct val="100000"/>
              </a:lnSpc>
              <a:spcBef>
                <a:spcPts val="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the accident includes injuries to a person or totaling the van, Smith College driving privileges will be suspended permanently.</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Appeal Process for At-fault Accidents:</a:t>
            </a:r>
            <a:endParaRPr/>
          </a:p>
          <a:p>
            <a:pPr indent="-285750" lvl="0" marL="28575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Students who drive as a condition of their student employment (work study) may go to the Dean of Students to request an exception to the at-fault penalties based on the circumstances of the accident.</a:t>
            </a:r>
            <a:endParaRPr/>
          </a:p>
          <a:p>
            <a:pPr indent="-285750" lvl="0" marL="285750" marR="0" rtl="0" algn="l">
              <a:lnSpc>
                <a:spcPct val="100000"/>
              </a:lnSpc>
              <a:spcBef>
                <a:spcPts val="6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 student driver involved in the accident will be temporarily suspended from driving any Smith vehicle until the appeals process is complete.</a:t>
            </a:r>
            <a:endParaRP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nvSpPr>
        <p:spPr>
          <a:xfrm>
            <a:off x="76200" y="152400"/>
            <a:ext cx="8839200" cy="586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200" u="none" cap="none" strike="noStrike">
                <a:solidFill>
                  <a:schemeClr val="dk1"/>
                </a:solidFill>
                <a:latin typeface="Calibri"/>
                <a:ea typeface="Calibri"/>
                <a:cs typeface="Calibri"/>
                <a:sym typeface="Calibri"/>
              </a:rPr>
              <a:t>Three Steps to Becoming Van Certified for all Smith six-passenger vans:</a:t>
            </a:r>
            <a:endParaRPr/>
          </a:p>
          <a:p>
            <a:pPr indent="-342900" lvl="0" marL="34290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Register your driving credentials (driver’s license information) online</a:t>
            </a:r>
            <a:endParaRPr/>
          </a:p>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Read this van certification presentation.</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Complete the online </a:t>
            </a:r>
            <a:r>
              <a:rPr lang="en-US" sz="2200">
                <a:solidFill>
                  <a:schemeClr val="dk1"/>
                </a:solidFill>
                <a:latin typeface="Calibri"/>
                <a:ea typeface="Calibri"/>
                <a:cs typeface="Calibri"/>
                <a:sym typeface="Calibri"/>
              </a:rPr>
              <a:t>Drivers Safety F</a:t>
            </a:r>
            <a:r>
              <a:rPr lang="en-US" sz="2200">
                <a:solidFill>
                  <a:schemeClr val="dk1"/>
                </a:solidFill>
                <a:latin typeface="Calibri"/>
                <a:ea typeface="Calibri"/>
                <a:cs typeface="Calibri"/>
                <a:sym typeface="Calibri"/>
              </a:rPr>
              <a:t>undamentals</a:t>
            </a:r>
            <a:r>
              <a:rPr b="0" i="0" lang="en-US" sz="2200" u="none" cap="none" strike="noStrike">
                <a:solidFill>
                  <a:schemeClr val="dk1"/>
                </a:solidFill>
                <a:latin typeface="Calibri"/>
                <a:ea typeface="Calibri"/>
                <a:cs typeface="Calibri"/>
                <a:sym typeface="Calibri"/>
              </a:rPr>
              <a:t> presentation and quiz</a:t>
            </a:r>
            <a:endParaRPr/>
          </a:p>
          <a:p>
            <a:pPr indent="0" lvl="0" marL="0" marR="0" rtl="0" algn="l">
              <a:lnSpc>
                <a:spcPct val="100000"/>
              </a:lnSpc>
              <a:spcBef>
                <a:spcPts val="0"/>
              </a:spcBef>
              <a:spcAft>
                <a:spcPts val="0"/>
              </a:spcAft>
              <a:buClr>
                <a:srgbClr val="000000"/>
              </a:buClr>
              <a:buFont typeface="Arial"/>
              <a:buNone/>
            </a:pPr>
            <a:r>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Calibri"/>
              <a:buNone/>
            </a:pPr>
            <a:r>
              <a:rPr b="1" lang="en-US" sz="2200">
                <a:solidFill>
                  <a:schemeClr val="dk1"/>
                </a:solidFill>
                <a:latin typeface="Calibri"/>
                <a:ea typeface="Calibri"/>
                <a:cs typeface="Calibri"/>
                <a:sym typeface="Calibri"/>
              </a:rPr>
              <a:t>Minimum </a:t>
            </a:r>
            <a:r>
              <a:rPr b="1" i="0" lang="en-US" sz="2200" u="none" cap="none" strike="noStrike">
                <a:solidFill>
                  <a:schemeClr val="dk1"/>
                </a:solidFill>
                <a:latin typeface="Calibri"/>
                <a:ea typeface="Calibri"/>
                <a:cs typeface="Calibri"/>
                <a:sym typeface="Calibri"/>
              </a:rPr>
              <a:t>Requirements for Registering Driving Credentials:</a:t>
            </a:r>
            <a:endParaRPr/>
          </a:p>
          <a:p>
            <a:pPr indent="-342900" lvl="0" marL="342900" marR="0" rtl="0" algn="l">
              <a:lnSpc>
                <a:spcPct val="100000"/>
              </a:lnSpc>
              <a:spcBef>
                <a:spcPts val="1200"/>
              </a:spcBef>
              <a:spcAft>
                <a:spcPts val="0"/>
              </a:spcAft>
              <a:buClr>
                <a:schemeClr val="dk1"/>
              </a:buClr>
              <a:buSzPts val="2475"/>
              <a:buFont typeface="Calibri"/>
              <a:buChar char="●"/>
            </a:pPr>
            <a:r>
              <a:rPr b="0" i="0" lang="en-US" sz="2200" u="none" cap="none" strike="noStrike">
                <a:solidFill>
                  <a:schemeClr val="dk1"/>
                </a:solidFill>
                <a:latin typeface="Calibri"/>
                <a:ea typeface="Calibri"/>
                <a:cs typeface="Calibri"/>
                <a:sym typeface="Calibri"/>
              </a:rPr>
              <a:t>Drivers must have a valid U.S. </a:t>
            </a:r>
            <a:r>
              <a:rPr lang="en-US" sz="2200">
                <a:solidFill>
                  <a:schemeClr val="dk1"/>
                </a:solidFill>
                <a:latin typeface="Calibri"/>
                <a:ea typeface="Calibri"/>
                <a:cs typeface="Calibri"/>
                <a:sym typeface="Calibri"/>
              </a:rPr>
              <a:t>driver's</a:t>
            </a:r>
            <a:r>
              <a:rPr b="0" i="0" lang="en-US" sz="2200" u="none" cap="none" strike="noStrike">
                <a:solidFill>
                  <a:schemeClr val="dk1"/>
                </a:solidFill>
                <a:latin typeface="Calibri"/>
                <a:ea typeface="Calibri"/>
                <a:cs typeface="Calibri"/>
                <a:sym typeface="Calibri"/>
              </a:rPr>
              <a:t> license issued from the U.S. or U.S. territories</a:t>
            </a:r>
            <a:endParaRPr/>
          </a:p>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Driver must be at least 18 years old</a:t>
            </a:r>
            <a:endParaRPr/>
          </a:p>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Students must have at least one year’s driving experience, either in the U.S. or internationally </a:t>
            </a:r>
            <a:endParaRPr/>
          </a:p>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Drivers must be students of Smith College</a:t>
            </a:r>
            <a:endParaRPr/>
          </a:p>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Drivers may not have had:</a:t>
            </a:r>
            <a:endParaRPr/>
          </a:p>
          <a:p>
            <a:pPr indent="-330200" lvl="1" marL="914400" marR="0" rtl="0" algn="l">
              <a:lnSpc>
                <a:spcPct val="100000"/>
              </a:lnSpc>
              <a:spcBef>
                <a:spcPts val="0"/>
              </a:spcBef>
              <a:spcAft>
                <a:spcPts val="0"/>
              </a:spcAft>
              <a:buClr>
                <a:srgbClr val="000000"/>
              </a:buClr>
              <a:buSzPts val="2200"/>
              <a:buFont typeface="Calibri"/>
              <a:buChar char="○"/>
            </a:pPr>
            <a:r>
              <a:rPr b="0" i="0" lang="en-US" sz="2200" u="none" cap="none" strike="noStrike">
                <a:solidFill>
                  <a:schemeClr val="dk1"/>
                </a:solidFill>
                <a:latin typeface="Calibri"/>
                <a:ea typeface="Calibri"/>
                <a:cs typeface="Calibri"/>
                <a:sym typeface="Calibri"/>
              </a:rPr>
              <a:t>More than 2 accidents in the past 3 years</a:t>
            </a:r>
            <a:endParaRPr/>
          </a:p>
          <a:p>
            <a:pPr indent="-330200" lvl="1" marL="914400" marR="0" rtl="0" algn="l">
              <a:lnSpc>
                <a:spcPct val="100000"/>
              </a:lnSpc>
              <a:spcBef>
                <a:spcPts val="0"/>
              </a:spcBef>
              <a:spcAft>
                <a:spcPts val="0"/>
              </a:spcAft>
              <a:buClr>
                <a:srgbClr val="000000"/>
              </a:buClr>
              <a:buSzPts val="2200"/>
              <a:buFont typeface="Calibri"/>
              <a:buChar char="○"/>
            </a:pPr>
            <a:r>
              <a:rPr b="0" i="0" lang="en-US" sz="2200" u="none" cap="none" strike="noStrike">
                <a:solidFill>
                  <a:schemeClr val="dk1"/>
                </a:solidFill>
                <a:latin typeface="Calibri"/>
                <a:ea typeface="Calibri"/>
                <a:cs typeface="Calibri"/>
                <a:sym typeface="Calibri"/>
              </a:rPr>
              <a:t>Any Type A violations in the past 3 years</a:t>
            </a:r>
            <a:endParaRPr/>
          </a:p>
          <a:p>
            <a:pPr indent="-330200" lvl="1" marL="914400" marR="0" rtl="0" algn="l">
              <a:lnSpc>
                <a:spcPct val="100000"/>
              </a:lnSpc>
              <a:spcBef>
                <a:spcPts val="0"/>
              </a:spcBef>
              <a:spcAft>
                <a:spcPts val="0"/>
              </a:spcAft>
              <a:buClr>
                <a:srgbClr val="000000"/>
              </a:buClr>
              <a:buSzPts val="2200"/>
              <a:buFont typeface="Calibri"/>
              <a:buChar char="○"/>
            </a:pPr>
            <a:r>
              <a:rPr b="0" i="0" lang="en-US" sz="2200" u="none" cap="none" strike="noStrike">
                <a:solidFill>
                  <a:schemeClr val="dk1"/>
                </a:solidFill>
                <a:latin typeface="Calibri"/>
                <a:ea typeface="Calibri"/>
                <a:cs typeface="Calibri"/>
                <a:sym typeface="Calibri"/>
              </a:rPr>
              <a:t>Any combination of 3</a:t>
            </a:r>
            <a:r>
              <a:rPr lang="en-US" sz="2200">
                <a:solidFill>
                  <a:schemeClr val="dk1"/>
                </a:solidFill>
                <a:latin typeface="Calibri"/>
                <a:ea typeface="Calibri"/>
                <a:cs typeface="Calibri"/>
                <a:sym typeface="Calibri"/>
              </a:rPr>
              <a:t> or more</a:t>
            </a:r>
            <a:r>
              <a:rPr lang="en-US" sz="2200">
                <a:solidFill>
                  <a:schemeClr val="dk1"/>
                </a:solidFill>
                <a:latin typeface="Calibri"/>
                <a:ea typeface="Calibri"/>
                <a:cs typeface="Calibri"/>
                <a:sym typeface="Calibri"/>
              </a:rPr>
              <a:t> </a:t>
            </a:r>
            <a:r>
              <a:rPr b="0" i="0" lang="en-US" sz="2200" u="none" cap="none" strike="noStrike">
                <a:solidFill>
                  <a:schemeClr val="dk1"/>
                </a:solidFill>
                <a:latin typeface="Calibri"/>
                <a:ea typeface="Calibri"/>
                <a:cs typeface="Calibri"/>
                <a:sym typeface="Calibri"/>
              </a:rPr>
              <a:t>accidents and Type B violations in past 3 years</a:t>
            </a:r>
            <a:br>
              <a:rPr lang="en-US" sz="2200">
                <a:solidFill>
                  <a:schemeClr val="dk1"/>
                </a:solidFill>
                <a:latin typeface="Calibri"/>
                <a:ea typeface="Calibri"/>
                <a:cs typeface="Calibri"/>
                <a:sym typeface="Calibri"/>
              </a:rPr>
            </a:br>
            <a:r>
              <a:rPr i="1" lang="en-US" sz="1700">
                <a:solidFill>
                  <a:schemeClr val="dk1"/>
                </a:solidFill>
                <a:latin typeface="Calibri"/>
                <a:ea typeface="Calibri"/>
                <a:cs typeface="Calibri"/>
                <a:sym typeface="Calibri"/>
              </a:rPr>
              <a:t>For a description of Type A and Type B violations, please see the Definitions section of the </a:t>
            </a:r>
            <a:r>
              <a:rPr i="1" lang="en-US" sz="1700" u="sng">
                <a:solidFill>
                  <a:schemeClr val="hlink"/>
                </a:solidFill>
                <a:latin typeface="Calibri"/>
                <a:ea typeface="Calibri"/>
                <a:cs typeface="Calibri"/>
                <a:sym typeface="Calibri"/>
                <a:hlinkClick r:id="rId3"/>
              </a:rPr>
              <a:t>Five College Driver Credentialing Policy</a:t>
            </a:r>
            <a:r>
              <a:rPr i="1" lang="en-US" sz="1700">
                <a:solidFill>
                  <a:schemeClr val="dk1"/>
                </a:solidFill>
                <a:latin typeface="Calibri"/>
                <a:ea typeface="Calibri"/>
                <a:cs typeface="Calibri"/>
                <a:sym typeface="Calibri"/>
              </a:rPr>
              <a:t>.</a:t>
            </a:r>
            <a:endParaRPr i="1" sz="17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0"/>
          <p:cNvSpPr txBox="1"/>
          <p:nvPr/>
        </p:nvSpPr>
        <p:spPr>
          <a:xfrm>
            <a:off x="228600" y="304800"/>
            <a:ext cx="9067799" cy="58815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Paying Traffic, Parking, or Toll Violations:</a:t>
            </a:r>
            <a:endParaRPr/>
          </a:p>
          <a:p>
            <a:pPr indent="0" lvl="0" marL="0" marR="0" rtl="0" algn="l">
              <a:lnSpc>
                <a:spcPct val="100000"/>
              </a:lnSpc>
              <a:spcBef>
                <a:spcPts val="0"/>
              </a:spcBef>
              <a:spcAft>
                <a:spcPts val="0"/>
              </a:spcAft>
              <a:buClr>
                <a:srgbClr val="000000"/>
              </a:buClr>
              <a:buFont typeface="Arial"/>
              <a:buNone/>
            </a:pPr>
            <a:r>
              <a:t/>
            </a:r>
            <a:endParaRPr b="1"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2200" u="none" cap="none" strike="noStrike">
                <a:solidFill>
                  <a:schemeClr val="dk1"/>
                </a:solidFill>
                <a:latin typeface="Calibri"/>
                <a:ea typeface="Calibri"/>
                <a:cs typeface="Calibri"/>
                <a:sym typeface="Calibri"/>
              </a:rPr>
              <a:t>Smith College does not allow any type of school funds to be used to pay parking, toll or other traffic violations. The individual who was driving is personally responsible for paying the traffic, parking or toll violations promptly. No organization or house account can be charged. If the fines are not paid or reported, the driver responsible for the traffic violation can lose their driving privileges.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2200" u="none" cap="none" strike="noStrike">
                <a:solidFill>
                  <a:schemeClr val="dk1"/>
                </a:solidFill>
                <a:latin typeface="Calibri"/>
                <a:ea typeface="Calibri"/>
                <a:cs typeface="Calibri"/>
                <a:sym typeface="Calibri"/>
              </a:rPr>
              <a:t>The Commonwealth of Massachusetts can cancel the van registration making it illegal to drive the van as the result of unpaid toll violations and resulting fines.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2200" u="none" cap="none" strike="noStrike">
                <a:solidFill>
                  <a:schemeClr val="dk1"/>
                </a:solidFill>
                <a:latin typeface="Calibri"/>
                <a:ea typeface="Calibri"/>
                <a:cs typeface="Calibri"/>
                <a:sym typeface="Calibri"/>
              </a:rPr>
              <a:t>Because our vehicles have commercial/livery plates, college vehicles are not permitted to be taken on any Connecticut or New York Parkways. Driving on these parkways may result in the driver being responsible for the fine.  </a:t>
            </a:r>
            <a:endParaRPr/>
          </a:p>
          <a:p>
            <a:pPr indent="0" lvl="0" marL="0" marR="0" rtl="0" algn="l">
              <a:lnSpc>
                <a:spcPct val="100000"/>
              </a:lnSpc>
              <a:spcBef>
                <a:spcPts val="60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1"/>
          <p:cNvSpPr txBox="1"/>
          <p:nvPr>
            <p:ph type="title"/>
          </p:nvPr>
        </p:nvSpPr>
        <p:spPr>
          <a:xfrm>
            <a:off x="381000" y="228600"/>
            <a:ext cx="8229600" cy="5635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Using Zip Cars:</a:t>
            </a:r>
            <a:endParaRPr/>
          </a:p>
        </p:txBody>
      </p:sp>
      <p:sp>
        <p:nvSpPr>
          <p:cNvPr id="243" name="Google Shape;243;p41"/>
          <p:cNvSpPr txBox="1"/>
          <p:nvPr>
            <p:ph idx="1" type="body"/>
          </p:nvPr>
        </p:nvSpPr>
        <p:spPr>
          <a:xfrm>
            <a:off x="457200" y="9906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an organization or house is denied a van </a:t>
            </a:r>
            <a:r>
              <a:rPr b="0" i="0" lang="en-US" sz="2200" u="sng" cap="none" strike="noStrike">
                <a:solidFill>
                  <a:schemeClr val="dk1"/>
                </a:solidFill>
                <a:latin typeface="Calibri"/>
                <a:ea typeface="Calibri"/>
                <a:cs typeface="Calibri"/>
                <a:sym typeface="Calibri"/>
              </a:rPr>
              <a:t>due to no van availability during the time requested</a:t>
            </a:r>
            <a:r>
              <a:rPr b="0" i="0" lang="en-US" sz="2200" u="none" cap="none" strike="noStrike">
                <a:solidFill>
                  <a:schemeClr val="dk1"/>
                </a:solidFill>
                <a:latin typeface="Calibri"/>
                <a:ea typeface="Calibri"/>
                <a:cs typeface="Calibri"/>
                <a:sym typeface="Calibri"/>
              </a:rPr>
              <a:t>, then a member of the organization can rent a </a:t>
            </a:r>
            <a:r>
              <a:rPr lang="en-US" sz="2200"/>
              <a:t>Zipcar</a:t>
            </a:r>
            <a:r>
              <a:rPr b="0" i="0" lang="en-US" sz="2200" u="none" cap="none" strike="noStrike">
                <a:solidFill>
                  <a:schemeClr val="dk1"/>
                </a:solidFill>
                <a:latin typeface="Calibri"/>
                <a:ea typeface="Calibri"/>
                <a:cs typeface="Calibri"/>
                <a:sym typeface="Calibri"/>
              </a:rPr>
              <a:t> if he/she/they has an existing </a:t>
            </a:r>
            <a:r>
              <a:rPr lang="en-US" sz="2200"/>
              <a:t>Zipcar</a:t>
            </a:r>
            <a:r>
              <a:rPr b="0" i="0" lang="en-US" sz="2200" u="none" cap="none" strike="noStrike">
                <a:solidFill>
                  <a:schemeClr val="dk1"/>
                </a:solidFill>
                <a:latin typeface="Calibri"/>
                <a:ea typeface="Calibri"/>
                <a:cs typeface="Calibri"/>
                <a:sym typeface="Calibri"/>
              </a:rPr>
              <a:t> account.</a:t>
            </a:r>
            <a:endParaRPr/>
          </a:p>
          <a:p>
            <a:pPr indent="-342900" lvl="0" marL="342900" marR="0" rtl="0" algn="l">
              <a:lnSpc>
                <a:spcPct val="90000"/>
              </a:lnSpc>
              <a:spcBef>
                <a:spcPts val="24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A copy of the denial posting on the Social Network must be included with the reimbursement form for the </a:t>
            </a:r>
            <a:r>
              <a:rPr lang="en-US" sz="2200"/>
              <a:t>Zipcar</a:t>
            </a:r>
            <a:r>
              <a:rPr b="0" i="0" lang="en-US" sz="2200" u="none" cap="none" strike="noStrike">
                <a:solidFill>
                  <a:schemeClr val="dk1"/>
                </a:solidFill>
                <a:latin typeface="Calibri"/>
                <a:ea typeface="Calibri"/>
                <a:cs typeface="Calibri"/>
                <a:sym typeface="Calibri"/>
              </a:rPr>
              <a:t>.</a:t>
            </a:r>
            <a:endParaRPr b="0" i="0" sz="2200" u="none" cap="none" strike="noStrike">
              <a:solidFill>
                <a:schemeClr val="dk1"/>
              </a:solidFill>
              <a:latin typeface="Calibri"/>
              <a:ea typeface="Calibri"/>
              <a:cs typeface="Calibri"/>
              <a:sym typeface="Calibri"/>
            </a:endParaRPr>
          </a:p>
          <a:p>
            <a:pPr indent="-342900" lvl="0" marL="342900" marR="0" rtl="0" algn="l">
              <a:lnSpc>
                <a:spcPct val="90000"/>
              </a:lnSpc>
              <a:spcBef>
                <a:spcPts val="24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 Zip</a:t>
            </a:r>
            <a:r>
              <a:rPr lang="en-US" sz="2200"/>
              <a:t>c</a:t>
            </a:r>
            <a:r>
              <a:rPr b="0" i="0" lang="en-US" sz="2200" u="none" cap="none" strike="noStrike">
                <a:solidFill>
                  <a:schemeClr val="dk1"/>
                </a:solidFill>
                <a:latin typeface="Calibri"/>
                <a:ea typeface="Calibri"/>
                <a:cs typeface="Calibri"/>
                <a:sym typeface="Calibri"/>
              </a:rPr>
              <a:t>ar must be driven by a van certified driver if the car is being used for an approved organization or house event.</a:t>
            </a:r>
            <a:endParaRPr b="0" i="0" sz="2200" u="none" cap="none" strike="noStrike">
              <a:solidFill>
                <a:schemeClr val="dk1"/>
              </a:solidFill>
              <a:latin typeface="Calibri"/>
              <a:ea typeface="Calibri"/>
              <a:cs typeface="Calibri"/>
              <a:sym typeface="Calibri"/>
            </a:endParaRPr>
          </a:p>
          <a:p>
            <a:pPr indent="-342900" lvl="0" marL="342900" marR="0" rtl="0" algn="l">
              <a:lnSpc>
                <a:spcPct val="90000"/>
              </a:lnSpc>
              <a:spcBef>
                <a:spcPts val="24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If the van request is denied because the request was not seven days prior to the event or the group forgot to pick up keys f</a:t>
            </a:r>
            <a:r>
              <a:rPr lang="en-US" sz="2200"/>
              <a:t>or a weekend or after-hours trip</a:t>
            </a:r>
            <a:r>
              <a:rPr b="0" i="0" lang="en-US" sz="2200" u="none" cap="none" strike="noStrike">
                <a:solidFill>
                  <a:schemeClr val="dk1"/>
                </a:solidFill>
                <a:latin typeface="Calibri"/>
                <a:ea typeface="Calibri"/>
                <a:cs typeface="Calibri"/>
                <a:sym typeface="Calibri"/>
              </a:rPr>
              <a:t>, the Zip</a:t>
            </a:r>
            <a:r>
              <a:rPr lang="en-US" sz="2200"/>
              <a:t>c</a:t>
            </a:r>
            <a:r>
              <a:rPr b="0" i="0" lang="en-US" sz="2200" u="none" cap="none" strike="noStrike">
                <a:solidFill>
                  <a:schemeClr val="dk1"/>
                </a:solidFill>
                <a:latin typeface="Calibri"/>
                <a:ea typeface="Calibri"/>
                <a:cs typeface="Calibri"/>
                <a:sym typeface="Calibri"/>
              </a:rPr>
              <a:t>ar expense is not reimbursable. </a:t>
            </a:r>
            <a:endParaRPr/>
          </a:p>
          <a:p>
            <a:pPr indent="63500" lvl="0" marL="342900" marR="0" rtl="0" algn="l">
              <a:lnSpc>
                <a:spcPct val="100000"/>
              </a:lnSpc>
              <a:spcBef>
                <a:spcPts val="30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2"/>
          <p:cNvSpPr txBox="1"/>
          <p:nvPr/>
        </p:nvSpPr>
        <p:spPr>
          <a:xfrm>
            <a:off x="304800" y="634650"/>
            <a:ext cx="8534400" cy="558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br>
              <a:rPr b="0" i="0" lang="en-US" sz="1800" u="none" cap="none" strike="noStrike">
                <a:solidFill>
                  <a:schemeClr val="dk1"/>
                </a:solidFill>
                <a:latin typeface="Calibri"/>
                <a:ea typeface="Calibri"/>
                <a:cs typeface="Calibri"/>
                <a:sym typeface="Calibri"/>
              </a:rPr>
            </a:br>
            <a:endParaRPr/>
          </a:p>
          <a:p>
            <a:pPr indent="0" lvl="0" marL="0" marR="0" rtl="0" algn="ctr">
              <a:lnSpc>
                <a:spcPct val="100000"/>
              </a:lnSpc>
              <a:spcBef>
                <a:spcPts val="0"/>
              </a:spcBef>
              <a:spcAft>
                <a:spcPts val="0"/>
              </a:spcAft>
              <a:buClr>
                <a:schemeClr val="dk1"/>
              </a:buClr>
              <a:buFont typeface="Calibri"/>
              <a:buNone/>
            </a:pPr>
            <a:r>
              <a:rPr b="1" i="0" lang="en-US" sz="4000" u="none" cap="none" strike="noStrike">
                <a:solidFill>
                  <a:schemeClr val="dk1"/>
                </a:solidFill>
                <a:latin typeface="Calibri"/>
                <a:ea typeface="Calibri"/>
                <a:cs typeface="Calibri"/>
                <a:sym typeface="Calibri"/>
              </a:rPr>
              <a:t>Jandon Center Van</a:t>
            </a:r>
            <a:r>
              <a:rPr b="1" lang="en-US" sz="4000">
                <a:solidFill>
                  <a:schemeClr val="dk1"/>
                </a:solidFill>
                <a:latin typeface="Calibri"/>
                <a:ea typeface="Calibri"/>
                <a:cs typeface="Calibri"/>
                <a:sym typeface="Calibri"/>
              </a:rPr>
              <a:t> Use</a:t>
            </a:r>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Calibri"/>
              <a:buNone/>
            </a:pPr>
            <a:r>
              <a:rPr b="0" i="0" lang="en-US" sz="2800" u="none" cap="none" strike="noStrike">
                <a:solidFill>
                  <a:schemeClr val="dk1"/>
                </a:solidFill>
                <a:latin typeface="Calibri"/>
                <a:ea typeface="Calibri"/>
                <a:cs typeface="Calibri"/>
                <a:sym typeface="Calibri"/>
              </a:rPr>
              <a:t>The following slides are for students intending to drive </a:t>
            </a:r>
            <a:r>
              <a:rPr lang="en-US" sz="2800">
                <a:solidFill>
                  <a:schemeClr val="dk1"/>
                </a:solidFill>
                <a:latin typeface="Calibri"/>
                <a:ea typeface="Calibri"/>
                <a:cs typeface="Calibri"/>
                <a:sym typeface="Calibri"/>
              </a:rPr>
              <a:t>on behalf of the Jandon Center for </a:t>
            </a:r>
            <a:r>
              <a:rPr lang="en-US" sz="2800">
                <a:solidFill>
                  <a:schemeClr val="dk1"/>
                </a:solidFill>
                <a:latin typeface="Calibri"/>
                <a:ea typeface="Calibri"/>
                <a:cs typeface="Calibri"/>
                <a:sym typeface="Calibri"/>
              </a:rPr>
              <a:t>Community</a:t>
            </a:r>
            <a:r>
              <a:rPr lang="en-US" sz="2800">
                <a:solidFill>
                  <a:schemeClr val="dk1"/>
                </a:solidFill>
                <a:latin typeface="Calibri"/>
                <a:ea typeface="Calibri"/>
                <a:cs typeface="Calibri"/>
                <a:sym typeface="Calibri"/>
              </a:rPr>
              <a:t> </a:t>
            </a:r>
            <a:r>
              <a:rPr lang="en-US" sz="2800">
                <a:solidFill>
                  <a:schemeClr val="dk1"/>
                </a:solidFill>
                <a:latin typeface="Calibri"/>
                <a:ea typeface="Calibri"/>
                <a:cs typeface="Calibri"/>
                <a:sym typeface="Calibri"/>
              </a:rPr>
              <a:t>Engagement</a:t>
            </a:r>
            <a:r>
              <a:rPr b="0" i="0" lang="en-US" sz="2800" u="none" cap="none" strike="noStrike">
                <a:solidFill>
                  <a:schemeClr val="dk1"/>
                </a:solidFill>
                <a:latin typeface="Calibri"/>
                <a:ea typeface="Calibri"/>
                <a:cs typeface="Calibri"/>
                <a:sym typeface="Calibri"/>
              </a:rPr>
              <a:t>. If you have no plans to </a:t>
            </a:r>
            <a:r>
              <a:rPr lang="en-US" sz="2800">
                <a:solidFill>
                  <a:schemeClr val="dk1"/>
                </a:solidFill>
                <a:latin typeface="Calibri"/>
                <a:ea typeface="Calibri"/>
                <a:cs typeface="Calibri"/>
                <a:sym typeface="Calibri"/>
              </a:rPr>
              <a:t>drive with Jandon</a:t>
            </a:r>
            <a:r>
              <a:rPr b="0" i="0" lang="en-US" sz="2800" u="none" cap="none" strike="noStrike">
                <a:solidFill>
                  <a:schemeClr val="dk1"/>
                </a:solidFill>
                <a:latin typeface="Calibri"/>
                <a:ea typeface="Calibri"/>
                <a:cs typeface="Calibri"/>
                <a:sym typeface="Calibri"/>
              </a:rPr>
              <a:t>, you may skip this section. </a:t>
            </a:r>
            <a:endParaRPr sz="2800">
              <a:solidFill>
                <a:schemeClr val="dk1"/>
              </a:solidFill>
              <a:latin typeface="Calibri"/>
              <a:ea typeface="Calibri"/>
              <a:cs typeface="Calibri"/>
              <a:sym typeface="Calibri"/>
            </a:endParaRPr>
          </a:p>
        </p:txBody>
      </p:sp>
      <p:pic>
        <p:nvPicPr>
          <p:cNvPr descr="" id="249" name="Google Shape;249;p42"/>
          <p:cNvPicPr preferRelativeResize="0"/>
          <p:nvPr/>
        </p:nvPicPr>
        <p:blipFill rotWithShape="1">
          <a:blip r:embed="rId3">
            <a:alphaModFix/>
          </a:blip>
          <a:srcRect b="0" l="0" r="0" t="0"/>
          <a:stretch/>
        </p:blipFill>
        <p:spPr>
          <a:xfrm flipH="1">
            <a:off x="8229600" y="331518"/>
            <a:ext cx="457200" cy="457200"/>
          </a:xfrm>
          <a:prstGeom prst="rect">
            <a:avLst/>
          </a:prstGeom>
          <a:noFill/>
          <a:ln>
            <a:noFill/>
          </a:ln>
        </p:spPr>
      </p:pic>
    </p:spTree>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3"/>
          <p:cNvSpPr txBox="1"/>
          <p:nvPr>
            <p:ph type="title"/>
          </p:nvPr>
        </p:nvSpPr>
        <p:spPr>
          <a:xfrm>
            <a:off x="304800" y="263487"/>
            <a:ext cx="8305800" cy="716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lang="en-US" sz="2400"/>
              <a:t>Jandon Center </a:t>
            </a:r>
            <a:r>
              <a:rPr b="1" i="0" lang="en-US" sz="2400" u="none" cap="none" strike="noStrike">
                <a:solidFill>
                  <a:schemeClr val="dk1"/>
                </a:solidFill>
                <a:latin typeface="Calibri"/>
                <a:ea typeface="Calibri"/>
                <a:cs typeface="Calibri"/>
                <a:sym typeface="Calibri"/>
              </a:rPr>
              <a:t>Van</a:t>
            </a:r>
            <a:r>
              <a:rPr b="1" lang="en-US" sz="2400"/>
              <a:t> Use</a:t>
            </a:r>
            <a:r>
              <a:rPr b="1" i="0" lang="en-US" sz="2400" u="none" cap="none" strike="noStrike">
                <a:solidFill>
                  <a:schemeClr val="dk1"/>
                </a:solidFill>
                <a:latin typeface="Calibri"/>
                <a:ea typeface="Calibri"/>
                <a:cs typeface="Calibri"/>
                <a:sym typeface="Calibri"/>
              </a:rPr>
              <a:t>:</a:t>
            </a:r>
            <a:endParaRPr b="1" i="0" sz="2400" u="none" cap="none" strike="noStrike">
              <a:solidFill>
                <a:schemeClr val="dk1"/>
              </a:solidFill>
              <a:latin typeface="Calibri"/>
              <a:ea typeface="Calibri"/>
              <a:cs typeface="Calibri"/>
              <a:sym typeface="Calibri"/>
            </a:endParaRPr>
          </a:p>
        </p:txBody>
      </p:sp>
      <p:sp>
        <p:nvSpPr>
          <p:cNvPr id="255" name="Google Shape;255;p43"/>
          <p:cNvSpPr txBox="1"/>
          <p:nvPr>
            <p:ph idx="1" type="body"/>
          </p:nvPr>
        </p:nvSpPr>
        <p:spPr>
          <a:xfrm>
            <a:off x="304800" y="1092825"/>
            <a:ext cx="8382000" cy="527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lang="en-US" sz="2400"/>
              <a:t>Jandon Staff submits reservations and pays mileage fees for Facilities </a:t>
            </a:r>
            <a:r>
              <a:rPr b="0" i="0" lang="en-US" sz="2400" u="none" cap="none" strike="noStrike">
                <a:solidFill>
                  <a:schemeClr val="dk1"/>
                </a:solidFill>
                <a:latin typeface="Calibri"/>
                <a:ea typeface="Calibri"/>
                <a:cs typeface="Calibri"/>
                <a:sym typeface="Calibri"/>
              </a:rPr>
              <a:t>vans</a:t>
            </a:r>
            <a:r>
              <a:rPr lang="en-US" sz="2400"/>
              <a:t> use </a:t>
            </a:r>
            <a:r>
              <a:rPr b="0" i="0" lang="en-US" sz="2400" u="none" cap="none" strike="noStrike">
                <a:solidFill>
                  <a:schemeClr val="dk1"/>
                </a:solidFill>
                <a:latin typeface="Calibri"/>
                <a:ea typeface="Calibri"/>
                <a:cs typeface="Calibri"/>
                <a:sym typeface="Calibri"/>
              </a:rPr>
              <a:t>on be</a:t>
            </a:r>
            <a:r>
              <a:rPr lang="en-US" sz="2400"/>
              <a:t>half of credentialed student drivers</a:t>
            </a:r>
            <a:r>
              <a:rPr b="0" i="0" lang="en-US" sz="2400" u="none" cap="none" strike="noStrike">
                <a:solidFill>
                  <a:schemeClr val="dk1"/>
                </a:solidFill>
                <a:latin typeface="Calibri"/>
                <a:ea typeface="Calibri"/>
                <a:cs typeface="Calibri"/>
                <a:sym typeface="Calibri"/>
              </a:rPr>
              <a:t> for </a:t>
            </a:r>
            <a:r>
              <a:rPr b="1" i="0" lang="en-US" sz="2400" u="none" cap="none" strike="noStrike">
                <a:solidFill>
                  <a:schemeClr val="dk1"/>
                </a:solidFill>
              </a:rPr>
              <a:t>approved and confirmed collaboration with community partner organizations</a:t>
            </a:r>
            <a:r>
              <a:rPr b="0" i="0" lang="en-US" sz="2400" u="none" cap="none" strike="noStrike">
                <a:solidFill>
                  <a:schemeClr val="dk1"/>
                </a:solidFill>
                <a:latin typeface="Calibri"/>
                <a:ea typeface="Calibri"/>
                <a:cs typeface="Calibri"/>
                <a:sym typeface="Calibri"/>
              </a:rPr>
              <a:t>, such as:</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t/>
            </a:r>
            <a:endParaRPr sz="2400"/>
          </a:p>
          <a:p>
            <a:pPr indent="-381000" lvl="0" marL="457200" marR="0" rtl="0" algn="l">
              <a:lnSpc>
                <a:spcPct val="100000"/>
              </a:lnSpc>
              <a:spcBef>
                <a:spcPts val="0"/>
              </a:spcBef>
              <a:spcAft>
                <a:spcPts val="0"/>
              </a:spcAft>
              <a:buSzPts val="2400"/>
              <a:buChar char="•"/>
            </a:pPr>
            <a:r>
              <a:rPr lang="en-US" sz="2400"/>
              <a:t>Attending community e</a:t>
            </a:r>
            <a:r>
              <a:rPr b="0" i="0" lang="en-US" sz="2400" u="none" cap="none" strike="noStrike">
                <a:solidFill>
                  <a:schemeClr val="dk1"/>
                </a:solidFill>
                <a:latin typeface="Calibri"/>
                <a:ea typeface="Calibri"/>
                <a:cs typeface="Calibri"/>
                <a:sym typeface="Calibri"/>
              </a:rPr>
              <a:t>vents </a:t>
            </a:r>
            <a:endParaRPr b="0" i="0" sz="2400" u="none" cap="none" strike="noStrike">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SzPts val="2400"/>
              <a:buChar char="•"/>
            </a:pPr>
            <a:r>
              <a:rPr lang="en-US" sz="2400"/>
              <a:t>Community engagement logistics </a:t>
            </a:r>
            <a:r>
              <a:rPr b="0" i="0" lang="en-US" sz="2400" u="none" cap="none" strike="noStrike">
                <a:solidFill>
                  <a:schemeClr val="dk1"/>
                </a:solidFill>
                <a:latin typeface="Calibri"/>
                <a:ea typeface="Calibri"/>
                <a:cs typeface="Calibri"/>
                <a:sym typeface="Calibri"/>
              </a:rPr>
              <a:t>(supply trips, equipment transportation, etc.)</a:t>
            </a:r>
            <a:endParaRPr sz="2400"/>
          </a:p>
          <a:p>
            <a:pPr indent="-381000" lvl="0" marL="457200" marR="0" rtl="0" algn="l">
              <a:lnSpc>
                <a:spcPct val="100000"/>
              </a:lnSpc>
              <a:spcBef>
                <a:spcPts val="0"/>
              </a:spcBef>
              <a:spcAft>
                <a:spcPts val="0"/>
              </a:spcAft>
              <a:buSzPts val="2400"/>
              <a:buChar char="•"/>
            </a:pPr>
            <a:r>
              <a:rPr lang="en-US" sz="2400"/>
              <a:t>Off-campus meetings with community partners</a:t>
            </a:r>
            <a:endParaRPr sz="2400"/>
          </a:p>
          <a:p>
            <a:pPr indent="-381000" lvl="0" marL="457200" marR="0" rtl="0" algn="l">
              <a:lnSpc>
                <a:spcPct val="100000"/>
              </a:lnSpc>
              <a:spcBef>
                <a:spcPts val="0"/>
              </a:spcBef>
              <a:spcAft>
                <a:spcPts val="0"/>
              </a:spcAft>
              <a:buSzPts val="2400"/>
              <a:buChar char="•"/>
            </a:pPr>
            <a:r>
              <a:rPr lang="en-US" sz="2400"/>
              <a:t>S</a:t>
            </a:r>
            <a:r>
              <a:rPr b="0" i="0" lang="en-US" sz="2400" u="none" cap="none" strike="noStrike">
                <a:solidFill>
                  <a:schemeClr val="dk1"/>
                </a:solidFill>
                <a:latin typeface="Calibri"/>
                <a:ea typeface="Calibri"/>
                <a:cs typeface="Calibri"/>
                <a:sym typeface="Calibri"/>
              </a:rPr>
              <a:t>hort-term/</a:t>
            </a:r>
            <a:r>
              <a:rPr lang="en-US" sz="2400"/>
              <a:t>s</a:t>
            </a:r>
            <a:r>
              <a:rPr b="0" i="0" lang="en-US" sz="2400" u="none" cap="none" strike="noStrike">
                <a:solidFill>
                  <a:schemeClr val="dk1"/>
                </a:solidFill>
                <a:latin typeface="Calibri"/>
                <a:ea typeface="Calibri"/>
                <a:cs typeface="Calibri"/>
                <a:sym typeface="Calibri"/>
              </a:rPr>
              <a:t>ingle </a:t>
            </a:r>
            <a:r>
              <a:rPr lang="en-US" sz="2400"/>
              <a:t>d</a:t>
            </a:r>
            <a:r>
              <a:rPr b="0" i="0" lang="en-US" sz="2400" u="none" cap="none" strike="noStrike">
                <a:solidFill>
                  <a:schemeClr val="dk1"/>
                </a:solidFill>
                <a:latin typeface="Calibri"/>
                <a:ea typeface="Calibri"/>
                <a:cs typeface="Calibri"/>
                <a:sym typeface="Calibri"/>
              </a:rPr>
              <a:t>ay community engagement projects</a:t>
            </a:r>
            <a:endParaRPr sz="2400"/>
          </a:p>
          <a:p>
            <a:pPr indent="-381000" lvl="0" marL="457200" marR="0" rtl="0" algn="l">
              <a:lnSpc>
                <a:spcPct val="100000"/>
              </a:lnSpc>
              <a:spcBef>
                <a:spcPts val="0"/>
              </a:spcBef>
              <a:spcAft>
                <a:spcPts val="0"/>
              </a:spcAft>
              <a:buSzPts val="2400"/>
              <a:buChar char="•"/>
            </a:pPr>
            <a:r>
              <a:rPr lang="en-US" sz="2400"/>
              <a:t>L</a:t>
            </a:r>
            <a:r>
              <a:rPr b="0" i="0" lang="en-US" sz="2400" u="none" cap="none" strike="noStrike">
                <a:solidFill>
                  <a:schemeClr val="dk1"/>
                </a:solidFill>
                <a:latin typeface="Calibri"/>
                <a:ea typeface="Calibri"/>
                <a:cs typeface="Calibri"/>
                <a:sym typeface="Calibri"/>
              </a:rPr>
              <a:t>ong-term placements</a:t>
            </a:r>
            <a:r>
              <a:rPr lang="en-US" sz="2400"/>
              <a:t>/approved internships</a:t>
            </a:r>
            <a:endParaRPr sz="2400"/>
          </a:p>
          <a:p>
            <a:pPr indent="0" lvl="0" marL="0" marR="0" rtl="0" algn="l">
              <a:lnSpc>
                <a:spcPct val="100000"/>
              </a:lnSpc>
              <a:spcBef>
                <a:spcPts val="0"/>
              </a:spcBef>
              <a:spcAft>
                <a:spcPts val="0"/>
              </a:spcAft>
              <a:buClr>
                <a:schemeClr val="dk1"/>
              </a:buClr>
              <a:buFont typeface="Calibri"/>
              <a:buNone/>
            </a:pPr>
            <a:r>
              <a:t/>
            </a:r>
            <a:endParaRPr sz="2400"/>
          </a:p>
          <a:p>
            <a:pPr indent="0" lvl="0" marL="0" marR="0" rtl="0" algn="l">
              <a:lnSpc>
                <a:spcPct val="100000"/>
              </a:lnSpc>
              <a:spcBef>
                <a:spcPts val="0"/>
              </a:spcBef>
              <a:spcAft>
                <a:spcPts val="0"/>
              </a:spcAft>
              <a:buClr>
                <a:schemeClr val="dk1"/>
              </a:buClr>
              <a:buFont typeface="Calibri"/>
              <a:buNone/>
            </a:pPr>
            <a:r>
              <a:rPr lang="en-US" sz="2400"/>
              <a:t>Approval for other uses will be determined a case-by-case basis. Vans are not available for personal use.</a:t>
            </a:r>
            <a:endParaRPr b="0" i="0" sz="2600" u="none" cap="none" strike="noStrike">
              <a:solidFill>
                <a:schemeClr val="dk1"/>
              </a:solidFill>
              <a:latin typeface="Calibri"/>
              <a:ea typeface="Calibri"/>
              <a:cs typeface="Calibri"/>
              <a:sym typeface="Calibri"/>
            </a:endParaRPr>
          </a:p>
        </p:txBody>
      </p:sp>
      <p:pic>
        <p:nvPicPr>
          <p:cNvPr descr="" id="256" name="Google Shape;256;p43"/>
          <p:cNvPicPr preferRelativeResize="0"/>
          <p:nvPr/>
        </p:nvPicPr>
        <p:blipFill rotWithShape="1">
          <a:blip r:embed="rId3">
            <a:alphaModFix/>
          </a:blip>
          <a:srcRect b="0" l="0" r="0" t="0"/>
          <a:stretch/>
        </p:blipFill>
        <p:spPr>
          <a:xfrm flipH="1">
            <a:off x="8229600" y="331518"/>
            <a:ext cx="457200" cy="457200"/>
          </a:xfrm>
          <a:prstGeom prst="rect">
            <a:avLst/>
          </a:prstGeom>
          <a:noFill/>
          <a:ln>
            <a:noFill/>
          </a:ln>
        </p:spPr>
      </p:pic>
    </p:spTree>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4"/>
          <p:cNvSpPr txBox="1"/>
          <p:nvPr>
            <p:ph type="title"/>
          </p:nvPr>
        </p:nvSpPr>
        <p:spPr>
          <a:xfrm>
            <a:off x="457200" y="223687"/>
            <a:ext cx="8229600" cy="716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lang="en-US" sz="2400"/>
              <a:t>Requesting a Jandon </a:t>
            </a:r>
            <a:r>
              <a:rPr b="1" i="0" lang="en-US" sz="2400" u="none" cap="none" strike="noStrike">
                <a:solidFill>
                  <a:schemeClr val="dk1"/>
                </a:solidFill>
                <a:latin typeface="Calibri"/>
                <a:ea typeface="Calibri"/>
                <a:cs typeface="Calibri"/>
                <a:sym typeface="Calibri"/>
              </a:rPr>
              <a:t>Van</a:t>
            </a:r>
            <a:r>
              <a:rPr b="1" lang="en-US" sz="2400"/>
              <a:t> Reservation</a:t>
            </a:r>
            <a:r>
              <a:rPr b="1" i="0" lang="en-US" sz="2400" u="none" cap="none" strike="noStrike">
                <a:solidFill>
                  <a:schemeClr val="dk1"/>
                </a:solidFill>
                <a:latin typeface="Calibri"/>
                <a:ea typeface="Calibri"/>
                <a:cs typeface="Calibri"/>
                <a:sym typeface="Calibri"/>
              </a:rPr>
              <a:t>:</a:t>
            </a:r>
            <a:endParaRPr/>
          </a:p>
        </p:txBody>
      </p:sp>
      <p:sp>
        <p:nvSpPr>
          <p:cNvPr id="262" name="Google Shape;262;p44"/>
          <p:cNvSpPr txBox="1"/>
          <p:nvPr>
            <p:ph idx="1" type="body"/>
          </p:nvPr>
        </p:nvSpPr>
        <p:spPr>
          <a:xfrm>
            <a:off x="589200" y="895136"/>
            <a:ext cx="8229600" cy="5968800"/>
          </a:xfrm>
          <a:prstGeom prst="rect">
            <a:avLst/>
          </a:prstGeom>
          <a:noFill/>
          <a:ln>
            <a:noFill/>
          </a:ln>
        </p:spPr>
        <p:txBody>
          <a:bodyPr anchorCtr="0" anchor="t" bIns="45700" lIns="91425" spcFirstLastPara="1" rIns="91425" wrap="square" tIns="45700">
            <a:noAutofit/>
          </a:bodyPr>
          <a:lstStyle/>
          <a:p>
            <a:pPr indent="-307975" lvl="0" marL="342900" marR="0" rtl="0" algn="l">
              <a:lnSpc>
                <a:spcPct val="100000"/>
              </a:lnSpc>
              <a:spcBef>
                <a:spcPts val="0"/>
              </a:spcBef>
              <a:spcAft>
                <a:spcPts val="0"/>
              </a:spcAft>
              <a:buClr>
                <a:schemeClr val="dk1"/>
              </a:buClr>
              <a:buSzPts val="1850"/>
              <a:buFont typeface="Calibri"/>
              <a:buChar char="●"/>
            </a:pPr>
            <a:r>
              <a:rPr b="0" i="0" lang="en-US" sz="1850" u="none" cap="none" strike="noStrike">
                <a:solidFill>
                  <a:schemeClr val="dk1"/>
                </a:solidFill>
                <a:latin typeface="Calibri"/>
                <a:ea typeface="Calibri"/>
                <a:cs typeface="Calibri"/>
                <a:sym typeface="Calibri"/>
              </a:rPr>
              <a:t>Determine if your request meets an approved use on </a:t>
            </a:r>
            <a:r>
              <a:rPr lang="en-US" sz="1850"/>
              <a:t>the previous slide</a:t>
            </a:r>
            <a:r>
              <a:rPr b="0" i="0" lang="en-US" sz="1850" u="none" cap="none" strike="noStrike">
                <a:solidFill>
                  <a:schemeClr val="dk1"/>
                </a:solidFill>
                <a:latin typeface="Calibri"/>
                <a:ea typeface="Calibri"/>
                <a:cs typeface="Calibri"/>
                <a:sym typeface="Calibri"/>
              </a:rPr>
              <a:t>. </a:t>
            </a:r>
            <a:endParaRPr b="0" i="0" sz="1850" u="none" cap="none" strike="noStrike">
              <a:solidFill>
                <a:schemeClr val="dk1"/>
              </a:solidFill>
              <a:latin typeface="Calibri"/>
              <a:ea typeface="Calibri"/>
              <a:cs typeface="Calibri"/>
              <a:sym typeface="Calibri"/>
            </a:endParaRPr>
          </a:p>
          <a:p>
            <a:pPr indent="-47625" lvl="1" marL="742950" marR="0" rtl="0" algn="l">
              <a:lnSpc>
                <a:spcPct val="100000"/>
              </a:lnSpc>
              <a:spcBef>
                <a:spcPts val="0"/>
              </a:spcBef>
              <a:spcAft>
                <a:spcPts val="0"/>
              </a:spcAft>
              <a:buClr>
                <a:schemeClr val="dk1"/>
              </a:buClr>
              <a:buSzPts val="1850"/>
              <a:buFont typeface="Calibri"/>
              <a:buChar char="○"/>
            </a:pPr>
            <a:r>
              <a:rPr lang="en-US" sz="1850"/>
              <a:t>For clarification, please contact hgates@smith.edu. </a:t>
            </a:r>
            <a:endParaRPr sz="1850"/>
          </a:p>
          <a:p>
            <a:pPr indent="-307975" lvl="0" marL="342900" marR="0" rtl="0" algn="l">
              <a:lnSpc>
                <a:spcPct val="100000"/>
              </a:lnSpc>
              <a:spcBef>
                <a:spcPts val="1800"/>
              </a:spcBef>
              <a:spcAft>
                <a:spcPts val="0"/>
              </a:spcAft>
              <a:buClr>
                <a:schemeClr val="dk1"/>
              </a:buClr>
              <a:buSzPts val="1850"/>
              <a:buFont typeface="Calibri"/>
              <a:buChar char="●"/>
            </a:pPr>
            <a:r>
              <a:rPr b="1" lang="en-US" sz="1850"/>
              <a:t>Email requests</a:t>
            </a:r>
            <a:r>
              <a:rPr b="1" i="0" lang="en-US" sz="1850" u="none" cap="none" strike="noStrike">
                <a:solidFill>
                  <a:schemeClr val="dk1"/>
                </a:solidFill>
              </a:rPr>
              <a:t> </a:t>
            </a:r>
            <a:r>
              <a:rPr b="1" lang="en-US" sz="1850"/>
              <a:t>to jcce@smith.edu</a:t>
            </a:r>
            <a:r>
              <a:rPr b="1" i="0" lang="en-US" sz="1850" u="none" cap="none" strike="noStrike">
                <a:solidFill>
                  <a:schemeClr val="dk1"/>
                </a:solidFill>
              </a:rPr>
              <a:t> a minimum of </a:t>
            </a:r>
            <a:r>
              <a:rPr b="1" lang="en-US" sz="1850"/>
              <a:t>two</a:t>
            </a:r>
            <a:r>
              <a:rPr b="1" i="0" lang="en-US" sz="1850" u="none" cap="none" strike="noStrike">
                <a:solidFill>
                  <a:schemeClr val="dk1"/>
                </a:solidFill>
              </a:rPr>
              <a:t> weeks in advance</a:t>
            </a:r>
            <a:r>
              <a:rPr b="0" i="0" lang="en-US" sz="1850" u="none" cap="none" strike="noStrike">
                <a:solidFill>
                  <a:schemeClr val="dk1"/>
                </a:solidFill>
                <a:latin typeface="Calibri"/>
                <a:ea typeface="Calibri"/>
                <a:cs typeface="Calibri"/>
                <a:sym typeface="Calibri"/>
              </a:rPr>
              <a:t> of the reservation date</a:t>
            </a:r>
            <a:r>
              <a:rPr lang="en-US" sz="1850"/>
              <a:t>. Late requests may be possible only if a van is still available.</a:t>
            </a:r>
            <a:endParaRPr sz="1850"/>
          </a:p>
          <a:p>
            <a:pPr indent="-307975" lvl="0" marL="342900" marR="0" rtl="0" algn="l">
              <a:lnSpc>
                <a:spcPct val="100000"/>
              </a:lnSpc>
              <a:spcBef>
                <a:spcPts val="1800"/>
              </a:spcBef>
              <a:spcAft>
                <a:spcPts val="0"/>
              </a:spcAft>
              <a:buClr>
                <a:schemeClr val="dk1"/>
              </a:buClr>
              <a:buSzPts val="1850"/>
              <a:buFont typeface="Calibri"/>
              <a:buChar char="●"/>
            </a:pPr>
            <a:r>
              <a:rPr lang="en-US" sz="1850"/>
              <a:t>When requesting, include:</a:t>
            </a:r>
            <a:endParaRPr sz="1850"/>
          </a:p>
          <a:p>
            <a:pPr indent="-47625" lvl="1" marL="742950" marR="0" rtl="0" algn="l">
              <a:lnSpc>
                <a:spcPct val="100000"/>
              </a:lnSpc>
              <a:spcBef>
                <a:spcPts val="0"/>
              </a:spcBef>
              <a:spcAft>
                <a:spcPts val="0"/>
              </a:spcAft>
              <a:buClr>
                <a:schemeClr val="dk1"/>
              </a:buClr>
              <a:buSzPts val="1850"/>
              <a:buFont typeface="Calibri"/>
              <a:buChar char="○"/>
            </a:pPr>
            <a:r>
              <a:rPr lang="en-US" sz="1850"/>
              <a:t>T</a:t>
            </a:r>
            <a:r>
              <a:rPr lang="en-US" sz="1850"/>
              <a:t>he name and email of credentialled driver (</a:t>
            </a:r>
            <a:r>
              <a:rPr b="1" lang="en-US" sz="1850"/>
              <a:t>only one driver required</a:t>
            </a:r>
            <a:r>
              <a:rPr lang="en-US" sz="1850"/>
              <a:t>)</a:t>
            </a:r>
            <a:endParaRPr sz="1850"/>
          </a:p>
          <a:p>
            <a:pPr indent="-47625" lvl="1" marL="742950" marR="0" rtl="0" algn="l">
              <a:lnSpc>
                <a:spcPct val="100000"/>
              </a:lnSpc>
              <a:spcBef>
                <a:spcPts val="0"/>
              </a:spcBef>
              <a:spcAft>
                <a:spcPts val="0"/>
              </a:spcAft>
              <a:buSzPts val="1850"/>
              <a:buChar char="○"/>
            </a:pPr>
            <a:r>
              <a:rPr lang="en-US" sz="1850"/>
              <a:t>Date/Start &amp; End Time/Destination/Purpose of the reservation</a:t>
            </a:r>
            <a:endParaRPr sz="1850"/>
          </a:p>
          <a:p>
            <a:pPr indent="-47625" lvl="1" marL="742950" marR="0" rtl="0" algn="l">
              <a:lnSpc>
                <a:spcPct val="100000"/>
              </a:lnSpc>
              <a:spcBef>
                <a:spcPts val="0"/>
              </a:spcBef>
              <a:spcAft>
                <a:spcPts val="0"/>
              </a:spcAft>
              <a:buSzPts val="1850"/>
              <a:buChar char="○"/>
            </a:pPr>
            <a:r>
              <a:rPr lang="en-US" sz="1850"/>
              <a:t>Names and emails of all passengers</a:t>
            </a:r>
            <a:endParaRPr sz="1850"/>
          </a:p>
          <a:p>
            <a:pPr indent="-307975" lvl="0" marL="342900" marR="0" rtl="0" algn="l">
              <a:lnSpc>
                <a:spcPct val="100000"/>
              </a:lnSpc>
              <a:spcBef>
                <a:spcPts val="1800"/>
              </a:spcBef>
              <a:spcAft>
                <a:spcPts val="0"/>
              </a:spcAft>
              <a:buClr>
                <a:schemeClr val="dk1"/>
              </a:buClr>
              <a:buSzPts val="1850"/>
              <a:buFont typeface="Calibri"/>
              <a:buChar char="●"/>
            </a:pPr>
            <a:r>
              <a:rPr lang="en-US" sz="1850"/>
              <a:t>Jandon can request 7-seat minivans (with cargo space)</a:t>
            </a:r>
            <a:r>
              <a:rPr lang="en-US" sz="1850"/>
              <a:t>, 5-seat compact cars, or 12-seat </a:t>
            </a:r>
            <a:r>
              <a:rPr lang="en-US" sz="1850"/>
              <a:t>shuttle</a:t>
            </a:r>
            <a:r>
              <a:rPr lang="en-US" sz="1850"/>
              <a:t> vans (all subject to FAC vehicle availability.)</a:t>
            </a:r>
            <a:endParaRPr sz="1850"/>
          </a:p>
          <a:p>
            <a:pPr indent="-307975" lvl="0" marL="342900" marR="0" rtl="0" algn="l">
              <a:lnSpc>
                <a:spcPct val="100000"/>
              </a:lnSpc>
              <a:spcBef>
                <a:spcPts val="1800"/>
              </a:spcBef>
              <a:spcAft>
                <a:spcPts val="0"/>
              </a:spcAft>
              <a:buClr>
                <a:schemeClr val="dk1"/>
              </a:buClr>
              <a:buSzPts val="1850"/>
              <a:buFont typeface="Calibri"/>
              <a:buChar char="●"/>
            </a:pPr>
            <a:r>
              <a:rPr lang="en-US" sz="1850"/>
              <a:t>O</a:t>
            </a:r>
            <a:r>
              <a:rPr i="0" lang="en-US" sz="1850" u="none" cap="none" strike="noStrike">
                <a:solidFill>
                  <a:schemeClr val="dk1"/>
                </a:solidFill>
              </a:rPr>
              <a:t>vernight van use will be evaluated on a case by case </a:t>
            </a:r>
            <a:r>
              <a:rPr lang="en-US" sz="1850"/>
              <a:t>basis, but rarely approved</a:t>
            </a:r>
            <a:r>
              <a:rPr i="0" lang="en-US" sz="1850" u="none" cap="none" strike="noStrike">
                <a:solidFill>
                  <a:schemeClr val="dk1"/>
                </a:solidFill>
              </a:rPr>
              <a:t>.</a:t>
            </a:r>
            <a:endParaRPr sz="1850"/>
          </a:p>
          <a:p>
            <a:pPr indent="-307975" lvl="0" marL="342900" marR="0" rtl="0" algn="l">
              <a:lnSpc>
                <a:spcPct val="100000"/>
              </a:lnSpc>
              <a:spcBef>
                <a:spcPts val="1800"/>
              </a:spcBef>
              <a:spcAft>
                <a:spcPts val="0"/>
              </a:spcAft>
              <a:buClr>
                <a:schemeClr val="dk1"/>
              </a:buClr>
              <a:buSzPts val="1850"/>
              <a:buFont typeface="Calibri"/>
              <a:buChar char="●"/>
            </a:pPr>
            <a:r>
              <a:rPr lang="en-US" sz="1850"/>
              <a:t>Reservations should be local to Northampton, Amherst, Holyoke, Springfield, and nearby Western MA. </a:t>
            </a:r>
            <a:r>
              <a:rPr lang="en-US" sz="1850">
                <a:solidFill>
                  <a:srgbClr val="FF0000"/>
                </a:solidFill>
              </a:rPr>
              <a:t>Longer distances will be evaluated on a case by case basis and abide by Facilities mile radius limits: 350 mi for staff/faculty; 250 mi for students; 2 drivers required for further than 200 mi.</a:t>
            </a:r>
            <a:endParaRPr b="0" i="0" sz="1850" u="none" cap="none" strike="noStrike">
              <a:solidFill>
                <a:srgbClr val="FF0000"/>
              </a:solidFill>
              <a:latin typeface="Calibri"/>
              <a:ea typeface="Calibri"/>
              <a:cs typeface="Calibri"/>
              <a:sym typeface="Calibri"/>
            </a:endParaRPr>
          </a:p>
        </p:txBody>
      </p:sp>
      <p:pic>
        <p:nvPicPr>
          <p:cNvPr descr="" id="263" name="Google Shape;263;p44"/>
          <p:cNvPicPr preferRelativeResize="0"/>
          <p:nvPr/>
        </p:nvPicPr>
        <p:blipFill rotWithShape="1">
          <a:blip r:embed="rId3">
            <a:alphaModFix/>
          </a:blip>
          <a:srcRect b="0" l="0" r="0" t="0"/>
          <a:stretch/>
        </p:blipFill>
        <p:spPr>
          <a:xfrm flipH="1">
            <a:off x="8287392" y="6281207"/>
            <a:ext cx="457200" cy="457200"/>
          </a:xfrm>
          <a:prstGeom prst="rect">
            <a:avLst/>
          </a:prstGeom>
          <a:noFill/>
          <a:ln>
            <a:noFill/>
          </a:ln>
        </p:spPr>
      </p:pic>
      <p:pic>
        <p:nvPicPr>
          <p:cNvPr descr="" id="264" name="Google Shape;264;p44"/>
          <p:cNvPicPr preferRelativeResize="0"/>
          <p:nvPr/>
        </p:nvPicPr>
        <p:blipFill rotWithShape="1">
          <a:blip r:embed="rId3">
            <a:alphaModFix/>
          </a:blip>
          <a:srcRect b="0" l="0" r="0" t="0"/>
          <a:stretch/>
        </p:blipFill>
        <p:spPr>
          <a:xfrm flipH="1">
            <a:off x="8229600" y="331518"/>
            <a:ext cx="457200" cy="457200"/>
          </a:xfrm>
          <a:prstGeom prst="rect">
            <a:avLst/>
          </a:prstGeom>
          <a:noFill/>
          <a:ln>
            <a:noFill/>
          </a:ln>
        </p:spPr>
      </p:pic>
    </p:spTree>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5"/>
          <p:cNvSpPr txBox="1"/>
          <p:nvPr>
            <p:ph type="title"/>
          </p:nvPr>
        </p:nvSpPr>
        <p:spPr>
          <a:xfrm>
            <a:off x="457200" y="274637"/>
            <a:ext cx="8229600" cy="6397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Picking Up Keys/Van for </a:t>
            </a:r>
            <a:r>
              <a:rPr b="1" lang="en-US" sz="2400"/>
              <a:t>Jandon Trips</a:t>
            </a:r>
            <a:r>
              <a:rPr b="1" i="0" lang="en-US" sz="2400" u="none" cap="none" strike="noStrike">
                <a:solidFill>
                  <a:schemeClr val="dk1"/>
                </a:solidFill>
                <a:latin typeface="Calibri"/>
                <a:ea typeface="Calibri"/>
                <a:cs typeface="Calibri"/>
                <a:sym typeface="Calibri"/>
              </a:rPr>
              <a:t>:</a:t>
            </a:r>
            <a:endParaRPr/>
          </a:p>
        </p:txBody>
      </p:sp>
      <p:sp>
        <p:nvSpPr>
          <p:cNvPr id="270" name="Google Shape;270;p45"/>
          <p:cNvSpPr txBox="1"/>
          <p:nvPr>
            <p:ph idx="1" type="body"/>
          </p:nvPr>
        </p:nvSpPr>
        <p:spPr>
          <a:xfrm>
            <a:off x="457200" y="838200"/>
            <a:ext cx="8352000" cy="5638800"/>
          </a:xfrm>
          <a:prstGeom prst="rect">
            <a:avLst/>
          </a:prstGeom>
          <a:noFill/>
          <a:ln>
            <a:noFill/>
          </a:ln>
        </p:spPr>
        <p:txBody>
          <a:bodyPr anchorCtr="0" anchor="t" bIns="45700" lIns="91425" spcFirstLastPara="1" rIns="91425" wrap="square" tIns="45700">
            <a:noAutofit/>
          </a:bodyPr>
          <a:lstStyle/>
          <a:p>
            <a:pPr indent="-330200" lvl="0" marL="342900" marR="0" rtl="0" algn="l">
              <a:lnSpc>
                <a:spcPct val="100000"/>
              </a:lnSpc>
              <a:spcBef>
                <a:spcPts val="1000"/>
              </a:spcBef>
              <a:spcAft>
                <a:spcPts val="0"/>
              </a:spcAft>
              <a:buClr>
                <a:schemeClr val="dk1"/>
              </a:buClr>
              <a:buSzPts val="2000"/>
              <a:buFont typeface="Calibri"/>
              <a:buChar char="●"/>
            </a:pPr>
            <a:r>
              <a:rPr lang="en-US" sz="2000"/>
              <a:t>Jandon van r</a:t>
            </a:r>
            <a:r>
              <a:rPr lang="en-US" sz="2000"/>
              <a:t>eservations</a:t>
            </a:r>
            <a:r>
              <a:rPr lang="en-US" sz="2000"/>
              <a:t> use the same system and follow the same policies as all other campus use. Read through previous slides for more details.</a:t>
            </a:r>
            <a:endParaRPr sz="2000"/>
          </a:p>
          <a:p>
            <a:pPr indent="-336550" lvl="1" marL="742950" marR="0" rtl="0" algn="l">
              <a:lnSpc>
                <a:spcPct val="100000"/>
              </a:lnSpc>
              <a:spcBef>
                <a:spcPts val="1000"/>
              </a:spcBef>
              <a:spcAft>
                <a:spcPts val="0"/>
              </a:spcAft>
              <a:buClr>
                <a:schemeClr val="dk1"/>
              </a:buClr>
              <a:buSzPts val="2000"/>
              <a:buFont typeface="Calibri"/>
              <a:buChar char="○"/>
            </a:pPr>
            <a:r>
              <a:rPr lang="en-US" sz="2000"/>
              <a:t>Keys can be picked up by the credentialled driver listed on the reservation at Facilities, 126 West Street, 7:00 a.m. to 4:30 p.m., Monday through Friday. </a:t>
            </a:r>
            <a:endParaRPr sz="2000"/>
          </a:p>
          <a:p>
            <a:pPr indent="-336550" lvl="1" marL="742950" marR="0" rtl="0" algn="l">
              <a:lnSpc>
                <a:spcPct val="100000"/>
              </a:lnSpc>
              <a:spcBef>
                <a:spcPts val="1000"/>
              </a:spcBef>
              <a:spcAft>
                <a:spcPts val="0"/>
              </a:spcAft>
              <a:buClr>
                <a:schemeClr val="dk1"/>
              </a:buClr>
              <a:buSzPts val="2000"/>
              <a:buFont typeface="Calibri"/>
              <a:buChar char="○"/>
            </a:pPr>
            <a:r>
              <a:rPr b="1" lang="en-US" sz="2000"/>
              <a:t>Weekend reservation packets must be picked up on Friday by 4:30 pm.</a:t>
            </a:r>
            <a:endParaRPr b="1" sz="2000"/>
          </a:p>
          <a:p>
            <a:pPr indent="-330200" lvl="0" marL="342900" marR="0" rtl="0" algn="l">
              <a:lnSpc>
                <a:spcPct val="100000"/>
              </a:lnSpc>
              <a:spcBef>
                <a:spcPts val="1000"/>
              </a:spcBef>
              <a:spcAft>
                <a:spcPts val="0"/>
              </a:spcAft>
              <a:buClr>
                <a:schemeClr val="dk1"/>
              </a:buClr>
              <a:buSzPts val="2000"/>
              <a:buFont typeface="Calibri"/>
              <a:buChar char="●"/>
            </a:pPr>
            <a:r>
              <a:rPr lang="en-US" sz="2000"/>
              <a:t>When picking up your keys, the Facilities staff can tell you where your van is located and where to return it after your reservation.</a:t>
            </a:r>
            <a:endParaRPr sz="2000"/>
          </a:p>
          <a:p>
            <a:pPr indent="-330200" lvl="0" marL="342900" marR="0" rtl="0" algn="l">
              <a:lnSpc>
                <a:spcPct val="100000"/>
              </a:lnSpc>
              <a:spcBef>
                <a:spcPts val="1000"/>
              </a:spcBef>
              <a:spcAft>
                <a:spcPts val="0"/>
              </a:spcAft>
              <a:buClr>
                <a:schemeClr val="dk1"/>
              </a:buClr>
              <a:buSzPts val="2000"/>
              <a:buFont typeface="Calibri"/>
              <a:buChar char="●"/>
            </a:pPr>
            <a:r>
              <a:rPr lang="en-US" sz="2000"/>
              <a:t>For more </a:t>
            </a:r>
            <a:r>
              <a:rPr lang="en-US" sz="2000"/>
              <a:t>details, read through slides 8 and 9. You can also save </a:t>
            </a:r>
            <a:r>
              <a:rPr lang="en-US" sz="2000" u="sng">
                <a:solidFill>
                  <a:schemeClr val="hlink"/>
                </a:solidFill>
                <a:hlinkClick r:id="rId3"/>
              </a:rPr>
              <a:t>this document</a:t>
            </a:r>
            <a:r>
              <a:rPr lang="en-US" sz="2000"/>
              <a:t> for more detailed instructions.</a:t>
            </a:r>
            <a:endParaRPr sz="2000"/>
          </a:p>
          <a:p>
            <a:pPr indent="-330200" lvl="0" marL="342900" rtl="0" algn="l">
              <a:spcBef>
                <a:spcPts val="1000"/>
              </a:spcBef>
              <a:spcAft>
                <a:spcPts val="0"/>
              </a:spcAft>
              <a:buClr>
                <a:schemeClr val="accent2"/>
              </a:buClr>
              <a:buSzPts val="2000"/>
              <a:buFont typeface="Calibri"/>
              <a:buChar char="●"/>
            </a:pPr>
            <a:r>
              <a:rPr b="1" lang="en-US" sz="2000">
                <a:solidFill>
                  <a:schemeClr val="accent2"/>
                </a:solidFill>
              </a:rPr>
              <a:t>In the event of an accident/emergency</a:t>
            </a:r>
            <a:r>
              <a:rPr lang="en-US" sz="2000">
                <a:solidFill>
                  <a:schemeClr val="accent2"/>
                </a:solidFill>
              </a:rPr>
              <a:t>, please refer to the instructions listed on slides 24-28</a:t>
            </a:r>
            <a:endParaRPr sz="2000">
              <a:solidFill>
                <a:schemeClr val="accent2"/>
              </a:solidFill>
            </a:endParaRPr>
          </a:p>
          <a:p>
            <a:pPr indent="-330200" lvl="0" marL="342900" marR="0" rtl="0" algn="l">
              <a:lnSpc>
                <a:spcPct val="100000"/>
              </a:lnSpc>
              <a:spcBef>
                <a:spcPts val="1000"/>
              </a:spcBef>
              <a:spcAft>
                <a:spcPts val="1000"/>
              </a:spcAft>
              <a:buClr>
                <a:schemeClr val="dk1"/>
              </a:buClr>
              <a:buSzPts val="2000"/>
              <a:buFont typeface="Calibri"/>
              <a:buChar char="●"/>
            </a:pPr>
            <a:r>
              <a:rPr lang="en-US" sz="2000"/>
              <a:t>Misuse of Jandon van reservations and/or misrepresentation of the reservation purpose may result in lost of van use privileges. </a:t>
            </a:r>
            <a:endParaRPr sz="2000"/>
          </a:p>
        </p:txBody>
      </p:sp>
      <p:pic>
        <p:nvPicPr>
          <p:cNvPr descr="" id="271" name="Google Shape;271;p45"/>
          <p:cNvPicPr preferRelativeResize="0"/>
          <p:nvPr/>
        </p:nvPicPr>
        <p:blipFill rotWithShape="1">
          <a:blip r:embed="rId4">
            <a:alphaModFix/>
          </a:blip>
          <a:srcRect b="0" l="0" r="0" t="0"/>
          <a:stretch/>
        </p:blipFill>
        <p:spPr>
          <a:xfrm flipH="1">
            <a:off x="8229600" y="331518"/>
            <a:ext cx="457200" cy="457200"/>
          </a:xfrm>
          <a:prstGeom prst="rect">
            <a:avLst/>
          </a:prstGeom>
          <a:noFill/>
          <a:ln>
            <a:noFill/>
          </a:ln>
        </p:spPr>
      </p:pic>
    </p:spTree>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Questions???</a:t>
            </a:r>
            <a:endParaRPr/>
          </a:p>
        </p:txBody>
      </p:sp>
      <p:sp>
        <p:nvSpPr>
          <p:cNvPr id="277" name="Google Shape;277;p46"/>
          <p:cNvSpPr txBox="1"/>
          <p:nvPr>
            <p:ph idx="1" type="body"/>
          </p:nvPr>
        </p:nvSpPr>
        <p:spPr>
          <a:xfrm>
            <a:off x="457200" y="1303499"/>
            <a:ext cx="8229600" cy="5143499"/>
          </a:xfrm>
          <a:prstGeom prst="rect">
            <a:avLst/>
          </a:prstGeom>
          <a:noFill/>
          <a:ln>
            <a:noFill/>
          </a:ln>
        </p:spPr>
        <p:txBody>
          <a:bodyPr anchorCtr="0" anchor="t" bIns="45700" lIns="91425" spcFirstLastPara="1" rIns="91425" wrap="square" tIns="45700">
            <a:noAutofit/>
          </a:bodyPr>
          <a:lstStyle/>
          <a:p>
            <a:pPr indent="-342900" lvl="0" marL="342900" marR="0" rtl="0" algn="ctr">
              <a:lnSpc>
                <a:spcPct val="80000"/>
              </a:lnSpc>
              <a:spcBef>
                <a:spcPts val="0"/>
              </a:spcBef>
              <a:spcAft>
                <a:spcPts val="0"/>
              </a:spcAft>
              <a:buClr>
                <a:schemeClr val="dk1"/>
              </a:buClr>
              <a:buFont typeface="Calibri"/>
              <a:buNone/>
            </a:pPr>
            <a:r>
              <a:t/>
            </a:r>
            <a:endParaRPr b="1" i="0" sz="2950" u="none" cap="none" strike="noStrike">
              <a:solidFill>
                <a:schemeClr val="dk1"/>
              </a:solidFill>
              <a:latin typeface="Calibri"/>
              <a:ea typeface="Calibri"/>
              <a:cs typeface="Calibri"/>
              <a:sym typeface="Calibri"/>
            </a:endParaRPr>
          </a:p>
          <a:p>
            <a:pPr indent="-342900" lvl="0" marL="342900" marR="0" rtl="0" algn="ctr">
              <a:lnSpc>
                <a:spcPct val="80000"/>
              </a:lnSpc>
              <a:spcBef>
                <a:spcPts val="0"/>
              </a:spcBef>
              <a:spcAft>
                <a:spcPts val="0"/>
              </a:spcAft>
              <a:buClr>
                <a:schemeClr val="dk1"/>
              </a:buClr>
              <a:buFont typeface="Calibri"/>
              <a:buNone/>
            </a:pPr>
            <a:r>
              <a:t/>
            </a:r>
            <a:endParaRPr b="1" i="0" sz="2950" u="none" cap="none" strike="noStrike">
              <a:solidFill>
                <a:schemeClr val="dk1"/>
              </a:solidFill>
              <a:latin typeface="Calibri"/>
              <a:ea typeface="Calibri"/>
              <a:cs typeface="Calibri"/>
              <a:sym typeface="Calibri"/>
            </a:endParaRPr>
          </a:p>
          <a:p>
            <a:pPr indent="-342900" lvl="0" marL="342900" marR="0" rtl="0" algn="ctr">
              <a:lnSpc>
                <a:spcPct val="80000"/>
              </a:lnSpc>
              <a:spcBef>
                <a:spcPts val="0"/>
              </a:spcBef>
              <a:spcAft>
                <a:spcPts val="0"/>
              </a:spcAft>
              <a:buClr>
                <a:schemeClr val="dk1"/>
              </a:buClr>
              <a:buFont typeface="Calibri"/>
              <a:buNone/>
            </a:pPr>
            <a:r>
              <a:rPr b="1" i="0" lang="en-US" sz="2950" u="none" cap="none" strike="noStrike">
                <a:solidFill>
                  <a:schemeClr val="dk1"/>
                </a:solidFill>
                <a:latin typeface="Calibri"/>
                <a:ea typeface="Calibri"/>
                <a:cs typeface="Calibri"/>
                <a:sym typeface="Calibri"/>
              </a:rPr>
              <a:t>Contact Facilities Customer Service</a:t>
            </a:r>
            <a:endParaRPr b="1" i="0" sz="2950" u="none" cap="none" strike="noStrike">
              <a:solidFill>
                <a:schemeClr val="dk1"/>
              </a:solidFill>
              <a:latin typeface="Calibri"/>
              <a:ea typeface="Calibri"/>
              <a:cs typeface="Calibri"/>
              <a:sym typeface="Calibri"/>
            </a:endParaRPr>
          </a:p>
          <a:p>
            <a:pPr indent="-342900" lvl="0" marL="342900" marR="0" rtl="0" algn="ctr">
              <a:lnSpc>
                <a:spcPct val="80000"/>
              </a:lnSpc>
              <a:spcBef>
                <a:spcPts val="590"/>
              </a:spcBef>
              <a:spcAft>
                <a:spcPts val="0"/>
              </a:spcAft>
              <a:buClr>
                <a:schemeClr val="dk1"/>
              </a:buClr>
              <a:buFont typeface="Calibri"/>
              <a:buNone/>
            </a:pPr>
            <a:r>
              <a:rPr b="0" i="0" lang="en-US" sz="2950" u="none" cap="none" strike="noStrike">
                <a:solidFill>
                  <a:schemeClr val="dk1"/>
                </a:solidFill>
                <a:latin typeface="Calibri"/>
                <a:ea typeface="Calibri"/>
                <a:cs typeface="Calibri"/>
                <a:sym typeface="Calibri"/>
              </a:rPr>
              <a:t>Monday - Friday from </a:t>
            </a:r>
            <a:r>
              <a:rPr lang="en-US" sz="2950"/>
              <a:t>7am</a:t>
            </a:r>
            <a:r>
              <a:rPr b="0" i="0" lang="en-US" sz="2950" u="none" cap="none" strike="noStrike">
                <a:solidFill>
                  <a:schemeClr val="dk1"/>
                </a:solidFill>
                <a:latin typeface="Calibri"/>
                <a:ea typeface="Calibri"/>
                <a:cs typeface="Calibri"/>
                <a:sym typeface="Calibri"/>
              </a:rPr>
              <a:t> to 4:30 p</a:t>
            </a:r>
            <a:r>
              <a:rPr lang="en-US" sz="2950"/>
              <a:t>m</a:t>
            </a:r>
            <a:endParaRPr/>
          </a:p>
          <a:p>
            <a:pPr indent="-342900" lvl="0" marL="342900" marR="0" rtl="0" algn="ctr">
              <a:lnSpc>
                <a:spcPct val="80000"/>
              </a:lnSpc>
              <a:spcBef>
                <a:spcPts val="590"/>
              </a:spcBef>
              <a:spcAft>
                <a:spcPts val="0"/>
              </a:spcAft>
              <a:buClr>
                <a:schemeClr val="dk1"/>
              </a:buClr>
              <a:buFont typeface="Calibri"/>
              <a:buNone/>
            </a:pPr>
            <a:r>
              <a:rPr b="0" i="0" lang="en-US" sz="2950" u="none" cap="none" strike="noStrike">
                <a:solidFill>
                  <a:schemeClr val="dk1"/>
                </a:solidFill>
                <a:latin typeface="Calibri"/>
                <a:ea typeface="Calibri"/>
                <a:cs typeface="Calibri"/>
                <a:sym typeface="Calibri"/>
              </a:rPr>
              <a:t>413-585-2400</a:t>
            </a:r>
            <a:endParaRPr b="0" i="0" sz="2950" u="none" cap="none" strike="noStrike">
              <a:solidFill>
                <a:schemeClr val="dk1"/>
              </a:solidFill>
              <a:latin typeface="Calibri"/>
              <a:ea typeface="Calibri"/>
              <a:cs typeface="Calibri"/>
              <a:sym typeface="Calibri"/>
            </a:endParaRPr>
          </a:p>
          <a:p>
            <a:pPr indent="0" lvl="0" marL="203200" marR="0" rtl="0" algn="l">
              <a:lnSpc>
                <a:spcPct val="100000"/>
              </a:lnSpc>
              <a:spcBef>
                <a:spcPts val="640"/>
              </a:spcBef>
              <a:spcAft>
                <a:spcPts val="0"/>
              </a:spcAft>
              <a:buClr>
                <a:schemeClr val="dk1"/>
              </a:buClr>
              <a:buFont typeface="Calibri"/>
              <a:buNone/>
            </a:pPr>
            <a:r>
              <a:t/>
            </a:r>
            <a:endParaRPr b="0" i="0" sz="3200" u="none" cap="none" strike="noStrike">
              <a:solidFill>
                <a:schemeClr val="dk1"/>
              </a:solidFill>
              <a:latin typeface="Calibri"/>
              <a:ea typeface="Calibri"/>
              <a:cs typeface="Calibri"/>
              <a:sym typeface="Calibri"/>
            </a:endParaRPr>
          </a:p>
          <a:p>
            <a:pPr indent="-342900" lvl="0" marL="342900" marR="0" rtl="0" algn="ctr">
              <a:lnSpc>
                <a:spcPct val="80000"/>
              </a:lnSpc>
              <a:spcBef>
                <a:spcPts val="640"/>
              </a:spcBef>
              <a:spcAft>
                <a:spcPts val="0"/>
              </a:spcAft>
              <a:buClr>
                <a:schemeClr val="dk1"/>
              </a:buClr>
              <a:buFont typeface="Calibri"/>
              <a:buNone/>
            </a:pPr>
            <a:r>
              <a:rPr b="1" i="0" lang="en-US" sz="1650" u="none" cap="none" strike="noStrike">
                <a:solidFill>
                  <a:schemeClr val="dk1"/>
                </a:solidFill>
                <a:latin typeface="Calibri"/>
                <a:ea typeface="Calibri"/>
                <a:cs typeface="Calibri"/>
                <a:sym typeface="Calibri"/>
              </a:rPr>
              <a:t>________________________________________________________________________</a:t>
            </a:r>
            <a:endParaRPr/>
          </a:p>
          <a:p>
            <a:pPr indent="-342900" lvl="0" marL="342900" marR="0" rtl="0" algn="ctr">
              <a:lnSpc>
                <a:spcPct val="80000"/>
              </a:lnSpc>
              <a:spcBef>
                <a:spcPts val="590"/>
              </a:spcBef>
              <a:spcAft>
                <a:spcPts val="0"/>
              </a:spcAft>
              <a:buClr>
                <a:schemeClr val="dk1"/>
              </a:buClr>
              <a:buFont typeface="Calibri"/>
              <a:buNone/>
            </a:pPr>
            <a:r>
              <a:rPr b="0" i="0" lang="en-US" sz="2950" u="none" cap="none" strike="noStrike">
                <a:solidFill>
                  <a:schemeClr val="dk1"/>
                </a:solidFill>
                <a:latin typeface="Calibri"/>
                <a:ea typeface="Calibri"/>
                <a:cs typeface="Calibri"/>
                <a:sym typeface="Calibri"/>
              </a:rPr>
              <a:t>For Emergencies After Hours  </a:t>
            </a:r>
            <a:endParaRPr/>
          </a:p>
          <a:p>
            <a:pPr indent="-342900" lvl="0" marL="342900" marR="0" rtl="0" algn="ctr">
              <a:lnSpc>
                <a:spcPct val="80000"/>
              </a:lnSpc>
              <a:spcBef>
                <a:spcPts val="590"/>
              </a:spcBef>
              <a:spcAft>
                <a:spcPts val="0"/>
              </a:spcAft>
              <a:buClr>
                <a:schemeClr val="dk1"/>
              </a:buClr>
              <a:buFont typeface="Calibri"/>
              <a:buNone/>
            </a:pPr>
            <a:r>
              <a:rPr b="0" i="0" lang="en-US" sz="2950" u="none" cap="none" strike="noStrike">
                <a:solidFill>
                  <a:schemeClr val="dk1"/>
                </a:solidFill>
                <a:latin typeface="Calibri"/>
                <a:ea typeface="Calibri"/>
                <a:cs typeface="Calibri"/>
                <a:sym typeface="Calibri"/>
              </a:rPr>
              <a:t>Contact </a:t>
            </a:r>
            <a:r>
              <a:rPr b="0" i="0" lang="en-US" sz="2950" u="none" cap="none" strike="noStrike">
                <a:solidFill>
                  <a:schemeClr val="dk1"/>
                </a:solidFill>
                <a:latin typeface="Calibri"/>
                <a:ea typeface="Calibri"/>
                <a:cs typeface="Calibri"/>
                <a:sym typeface="Calibri"/>
              </a:rPr>
              <a:t>Campus </a:t>
            </a:r>
            <a:r>
              <a:rPr lang="en-US" sz="2950"/>
              <a:t>Safety</a:t>
            </a:r>
            <a:endParaRPr/>
          </a:p>
          <a:p>
            <a:pPr indent="-342900" lvl="0" marL="342900" marR="0" rtl="0" algn="ctr">
              <a:lnSpc>
                <a:spcPct val="80000"/>
              </a:lnSpc>
              <a:spcBef>
                <a:spcPts val="590"/>
              </a:spcBef>
              <a:spcAft>
                <a:spcPts val="0"/>
              </a:spcAft>
              <a:buClr>
                <a:schemeClr val="dk1"/>
              </a:buClr>
              <a:buFont typeface="Calibri"/>
              <a:buNone/>
            </a:pPr>
            <a:r>
              <a:rPr b="0" i="0" lang="en-US" sz="2950" u="none" cap="none" strike="noStrike">
                <a:solidFill>
                  <a:schemeClr val="dk1"/>
                </a:solidFill>
                <a:latin typeface="Calibri"/>
                <a:ea typeface="Calibri"/>
                <a:cs typeface="Calibri"/>
                <a:sym typeface="Calibri"/>
              </a:rPr>
              <a:t>413-585-2490</a:t>
            </a:r>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a:p>
            <a:pPr indent="63500" lvl="0" marL="342900" marR="0" rtl="0" algn="l">
              <a:lnSpc>
                <a:spcPct val="100000"/>
              </a:lnSpc>
              <a:spcBef>
                <a:spcPts val="640"/>
              </a:spcBef>
              <a:spcAft>
                <a:spcPts val="0"/>
              </a:spcAft>
              <a:buClr>
                <a:schemeClr val="dk1"/>
              </a:buClr>
              <a:buSzPts val="3200"/>
              <a:buFont typeface="Calibri"/>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4"/>
          <p:cNvSpPr/>
          <p:nvPr/>
        </p:nvSpPr>
        <p:spPr>
          <a:xfrm>
            <a:off x="141250" y="228600"/>
            <a:ext cx="8686800" cy="6452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sz="2250">
                <a:solidFill>
                  <a:srgbClr val="333333"/>
                </a:solidFill>
                <a:highlight>
                  <a:srgbClr val="FFFFFF"/>
                </a:highlight>
                <a:latin typeface="Calibri"/>
                <a:ea typeface="Calibri"/>
                <a:cs typeface="Calibri"/>
                <a:sym typeface="Calibri"/>
              </a:rPr>
              <a:t>Step 1: Register Your Driving Credentials</a:t>
            </a:r>
            <a:endParaRPr b="1" sz="2250">
              <a:solidFill>
                <a:srgbClr val="333333"/>
              </a:solidFill>
              <a:highlight>
                <a:srgbClr val="FFFFFF"/>
              </a:highlight>
              <a:latin typeface="Calibri"/>
              <a:ea typeface="Calibri"/>
              <a:cs typeface="Calibri"/>
              <a:sym typeface="Calibri"/>
            </a:endParaRPr>
          </a:p>
          <a:p>
            <a:pPr indent="-371475" lvl="0" marL="457200" rtl="0" algn="l">
              <a:lnSpc>
                <a:spcPct val="115000"/>
              </a:lnSpc>
              <a:spcBef>
                <a:spcPts val="800"/>
              </a:spcBef>
              <a:spcAft>
                <a:spcPts val="0"/>
              </a:spcAft>
              <a:buClr>
                <a:srgbClr val="333333"/>
              </a:buClr>
              <a:buSzPts val="2250"/>
              <a:buFont typeface="Calibri"/>
              <a:buChar char="●"/>
            </a:pPr>
            <a:r>
              <a:rPr lang="en-US" sz="2250">
                <a:solidFill>
                  <a:srgbClr val="333333"/>
                </a:solidFill>
                <a:highlight>
                  <a:srgbClr val="FFFFFF"/>
                </a:highlight>
                <a:latin typeface="Calibri"/>
                <a:ea typeface="Calibri"/>
                <a:cs typeface="Calibri"/>
                <a:sym typeface="Calibri"/>
              </a:rPr>
              <a:t>Go to the </a:t>
            </a:r>
            <a:r>
              <a:rPr lang="en-US" sz="2250" u="sng">
                <a:solidFill>
                  <a:srgbClr val="006699"/>
                </a:solidFill>
                <a:highlight>
                  <a:srgbClr val="FFFFFF"/>
                </a:highlight>
                <a:latin typeface="Calibri"/>
                <a:ea typeface="Calibri"/>
                <a:cs typeface="Calibri"/>
                <a:sym typeface="Calibri"/>
                <a:hlinkClick r:id="rId3">
                  <a:extLst>
                    <a:ext uri="{A12FA001-AC4F-418D-AE19-62706E023703}">
                      <ahyp:hlinkClr val="tx"/>
                    </a:ext>
                  </a:extLst>
                </a:hlinkClick>
              </a:rPr>
              <a:t>Five Colleges Driver Credentialing website</a:t>
            </a:r>
            <a:endParaRPr sz="2250" u="sng">
              <a:solidFill>
                <a:srgbClr val="006699"/>
              </a:solidFill>
              <a:highlight>
                <a:srgbClr val="FFFFFF"/>
              </a:highlight>
              <a:latin typeface="Calibri"/>
              <a:ea typeface="Calibri"/>
              <a:cs typeface="Calibri"/>
              <a:sym typeface="Calibri"/>
            </a:endParaRPr>
          </a:p>
          <a:p>
            <a:pPr indent="-371475" lvl="0" marL="457200" rtl="0" algn="l">
              <a:lnSpc>
                <a:spcPct val="115000"/>
              </a:lnSpc>
              <a:spcBef>
                <a:spcPts val="0"/>
              </a:spcBef>
              <a:spcAft>
                <a:spcPts val="0"/>
              </a:spcAft>
              <a:buClr>
                <a:srgbClr val="333333"/>
              </a:buClr>
              <a:buSzPts val="2250"/>
              <a:buFont typeface="Calibri"/>
              <a:buChar char="●"/>
            </a:pPr>
            <a:r>
              <a:rPr lang="en-US" sz="2250">
                <a:solidFill>
                  <a:srgbClr val="333333"/>
                </a:solidFill>
                <a:highlight>
                  <a:srgbClr val="FFFFFF"/>
                </a:highlight>
                <a:latin typeface="Calibri"/>
                <a:ea typeface="Calibri"/>
                <a:cs typeface="Calibri"/>
                <a:sym typeface="Calibri"/>
              </a:rPr>
              <a:t>Read the </a:t>
            </a:r>
            <a:r>
              <a:rPr lang="en-US" sz="2250" u="sng">
                <a:solidFill>
                  <a:schemeClr val="hlink"/>
                </a:solidFill>
                <a:highlight>
                  <a:srgbClr val="FFFFFF"/>
                </a:highlight>
                <a:latin typeface="Calibri"/>
                <a:ea typeface="Calibri"/>
                <a:cs typeface="Calibri"/>
                <a:sym typeface="Calibri"/>
                <a:hlinkClick r:id="rId4"/>
              </a:rPr>
              <a:t>Driver Minimum Requirements</a:t>
            </a:r>
            <a:endParaRPr sz="2250">
              <a:solidFill>
                <a:srgbClr val="333333"/>
              </a:solidFill>
              <a:highlight>
                <a:srgbClr val="FFFFFF"/>
              </a:highlight>
              <a:latin typeface="Calibri"/>
              <a:ea typeface="Calibri"/>
              <a:cs typeface="Calibri"/>
              <a:sym typeface="Calibri"/>
            </a:endParaRPr>
          </a:p>
          <a:p>
            <a:pPr indent="-371475" lvl="0" marL="457200" rtl="0" algn="l">
              <a:lnSpc>
                <a:spcPct val="115000"/>
              </a:lnSpc>
              <a:spcBef>
                <a:spcPts val="0"/>
              </a:spcBef>
              <a:spcAft>
                <a:spcPts val="0"/>
              </a:spcAft>
              <a:buClr>
                <a:srgbClr val="333333"/>
              </a:buClr>
              <a:buSzPts val="2250"/>
              <a:buFont typeface="Calibri"/>
              <a:buChar char="●"/>
            </a:pPr>
            <a:r>
              <a:rPr lang="en-US" sz="2250">
                <a:solidFill>
                  <a:srgbClr val="333333"/>
                </a:solidFill>
                <a:highlight>
                  <a:srgbClr val="FFFFFF"/>
                </a:highlight>
                <a:latin typeface="Calibri"/>
                <a:ea typeface="Calibri"/>
                <a:cs typeface="Calibri"/>
                <a:sym typeface="Calibri"/>
              </a:rPr>
              <a:t>Read the </a:t>
            </a:r>
            <a:r>
              <a:rPr lang="en-US" sz="2250" u="sng">
                <a:solidFill>
                  <a:schemeClr val="hlink"/>
                </a:solidFill>
                <a:highlight>
                  <a:srgbClr val="FFFFFF"/>
                </a:highlight>
                <a:latin typeface="Calibri"/>
                <a:ea typeface="Calibri"/>
                <a:cs typeface="Calibri"/>
                <a:sym typeface="Calibri"/>
                <a:hlinkClick r:id="rId5"/>
              </a:rPr>
              <a:t>Driver Agreement</a:t>
            </a:r>
            <a:r>
              <a:rPr lang="en-US" sz="2250">
                <a:solidFill>
                  <a:srgbClr val="333333"/>
                </a:solidFill>
                <a:highlight>
                  <a:srgbClr val="FFFFFF"/>
                </a:highlight>
                <a:latin typeface="Calibri"/>
                <a:ea typeface="Calibri"/>
                <a:cs typeface="Calibri"/>
                <a:sym typeface="Calibri"/>
              </a:rPr>
              <a:t> </a:t>
            </a:r>
            <a:endParaRPr sz="2250">
              <a:solidFill>
                <a:srgbClr val="333333"/>
              </a:solidFill>
              <a:highlight>
                <a:srgbClr val="FFFFFF"/>
              </a:highlight>
              <a:latin typeface="Calibri"/>
              <a:ea typeface="Calibri"/>
              <a:cs typeface="Calibri"/>
              <a:sym typeface="Calibri"/>
            </a:endParaRPr>
          </a:p>
          <a:p>
            <a:pPr indent="-371475" lvl="0" marL="457200" rtl="0" algn="l">
              <a:lnSpc>
                <a:spcPct val="115000"/>
              </a:lnSpc>
              <a:spcBef>
                <a:spcPts val="0"/>
              </a:spcBef>
              <a:spcAft>
                <a:spcPts val="0"/>
              </a:spcAft>
              <a:buClr>
                <a:srgbClr val="333333"/>
              </a:buClr>
              <a:buSzPts val="2250"/>
              <a:buFont typeface="Calibri"/>
              <a:buChar char="●"/>
            </a:pPr>
            <a:r>
              <a:rPr b="1" lang="en-US" sz="2250">
                <a:solidFill>
                  <a:srgbClr val="333333"/>
                </a:solidFill>
                <a:highlight>
                  <a:srgbClr val="FFFFFF"/>
                </a:highlight>
                <a:latin typeface="Calibri"/>
                <a:ea typeface="Calibri"/>
                <a:cs typeface="Calibri"/>
                <a:sym typeface="Calibri"/>
              </a:rPr>
              <a:t>NEW this year: </a:t>
            </a:r>
            <a:r>
              <a:rPr lang="en-US" sz="2250">
                <a:solidFill>
                  <a:srgbClr val="333333"/>
                </a:solidFill>
                <a:highlight>
                  <a:srgbClr val="FFFFFF"/>
                </a:highlight>
                <a:latin typeface="Calibri"/>
                <a:ea typeface="Calibri"/>
                <a:cs typeface="Calibri"/>
                <a:sym typeface="Calibri"/>
              </a:rPr>
              <a:t>Fill out the </a:t>
            </a:r>
            <a:r>
              <a:rPr lang="en-US" sz="2250" u="sng">
                <a:solidFill>
                  <a:schemeClr val="hlink"/>
                </a:solidFill>
                <a:highlight>
                  <a:srgbClr val="FFFFFF"/>
                </a:highlight>
                <a:latin typeface="Calibri"/>
                <a:ea typeface="Calibri"/>
                <a:cs typeface="Calibri"/>
                <a:sym typeface="Calibri"/>
                <a:hlinkClick r:id="rId6"/>
              </a:rPr>
              <a:t>Online Driver Credentialing Forms</a:t>
            </a:r>
            <a:r>
              <a:rPr lang="en-US" sz="2250">
                <a:solidFill>
                  <a:srgbClr val="333333"/>
                </a:solidFill>
                <a:highlight>
                  <a:srgbClr val="FFFFFF"/>
                </a:highlight>
                <a:latin typeface="Calibri"/>
                <a:ea typeface="Calibri"/>
                <a:cs typeface="Calibri"/>
                <a:sym typeface="Calibri"/>
              </a:rPr>
              <a:t>. Five College Risk Management will run a driving record check to ensure you meet minimum requirements, and continue to monitor your record for changes.</a:t>
            </a:r>
            <a:endParaRPr sz="2250">
              <a:solidFill>
                <a:srgbClr val="333333"/>
              </a:solidFill>
              <a:highlight>
                <a:srgbClr val="FFFFFF"/>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Font typeface="Arial"/>
              <a:buNone/>
            </a:pPr>
            <a:r>
              <a:rPr b="1" lang="en-US" sz="2200">
                <a:solidFill>
                  <a:schemeClr val="dk1"/>
                </a:solidFill>
                <a:latin typeface="Calibri"/>
                <a:ea typeface="Calibri"/>
                <a:cs typeface="Calibri"/>
                <a:sym typeface="Calibri"/>
              </a:rPr>
              <a:t>Step 2: Review the Online Vehicle Training Presentation</a:t>
            </a:r>
            <a:endParaRPr b="1" sz="2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1" sz="2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lang="en-US" sz="2200">
                <a:solidFill>
                  <a:schemeClr val="dk1"/>
                </a:solidFill>
                <a:latin typeface="Calibri"/>
                <a:ea typeface="Calibri"/>
                <a:cs typeface="Calibri"/>
                <a:sym typeface="Calibri"/>
              </a:rPr>
              <a:t>Step 3: </a:t>
            </a:r>
            <a:r>
              <a:rPr b="1" i="0" lang="en-US" sz="2200" u="none" cap="none" strike="noStrike">
                <a:solidFill>
                  <a:schemeClr val="dk1"/>
                </a:solidFill>
                <a:latin typeface="Calibri"/>
                <a:ea typeface="Calibri"/>
                <a:cs typeface="Calibri"/>
                <a:sym typeface="Calibri"/>
              </a:rPr>
              <a:t>Online </a:t>
            </a:r>
            <a:r>
              <a:rPr b="1" lang="en-US" sz="2200">
                <a:solidFill>
                  <a:schemeClr val="dk1"/>
                </a:solidFill>
                <a:latin typeface="Calibri"/>
                <a:ea typeface="Calibri"/>
                <a:cs typeface="Calibri"/>
                <a:sym typeface="Calibri"/>
              </a:rPr>
              <a:t>Defensive </a:t>
            </a:r>
            <a:r>
              <a:rPr b="1" lang="en-US" sz="2200">
                <a:solidFill>
                  <a:schemeClr val="dk1"/>
                </a:solidFill>
                <a:latin typeface="Calibri"/>
                <a:ea typeface="Calibri"/>
                <a:cs typeface="Calibri"/>
                <a:sym typeface="Calibri"/>
              </a:rPr>
              <a:t>Driving</a:t>
            </a:r>
            <a:r>
              <a:rPr b="1" i="0" lang="en-US" sz="2200" u="none" cap="none" strike="noStrike">
                <a:solidFill>
                  <a:schemeClr val="dk1"/>
                </a:solidFill>
                <a:latin typeface="Calibri"/>
                <a:ea typeface="Calibri"/>
                <a:cs typeface="Calibri"/>
                <a:sym typeface="Calibri"/>
              </a:rPr>
              <a:t> Presentation</a:t>
            </a:r>
            <a:r>
              <a:rPr b="1" lang="en-US" sz="2200">
                <a:solidFill>
                  <a:schemeClr val="dk1"/>
                </a:solidFill>
                <a:latin typeface="Calibri"/>
                <a:ea typeface="Calibri"/>
                <a:cs typeface="Calibri"/>
                <a:sym typeface="Calibri"/>
              </a:rPr>
              <a:t> and Quiz through United Educators</a:t>
            </a:r>
            <a:r>
              <a:rPr b="1" i="0" lang="en-US" sz="2200" u="none" cap="none" strike="noStrike">
                <a:solidFill>
                  <a:schemeClr val="dk1"/>
                </a:solidFill>
                <a:latin typeface="Calibri"/>
                <a:ea typeface="Calibri"/>
                <a:cs typeface="Calibri"/>
                <a:sym typeface="Calibri"/>
              </a:rPr>
              <a:t>:</a:t>
            </a:r>
            <a:endParaRPr b="1"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Go to the </a:t>
            </a:r>
            <a:r>
              <a:rPr lang="en-US" sz="2200" u="sng">
                <a:solidFill>
                  <a:schemeClr val="hlink"/>
                </a:solidFill>
                <a:latin typeface="Calibri"/>
                <a:ea typeface="Calibri"/>
                <a:cs typeface="Calibri"/>
                <a:sym typeface="Calibri"/>
                <a:hlinkClick r:id="rId7"/>
              </a:rPr>
              <a:t>Driver Safety Fundamentals course page</a:t>
            </a:r>
            <a:r>
              <a:rPr lang="en-US" sz="2200">
                <a:solidFill>
                  <a:schemeClr val="dk1"/>
                </a:solidFill>
                <a:latin typeface="Calibri"/>
                <a:ea typeface="Calibri"/>
                <a:cs typeface="Calibri"/>
                <a:sym typeface="Calibri"/>
              </a:rPr>
              <a:t> and click on SAML SSO. Login with your main Smith login information, then complete the course. (Be sure to allow pop-ups in your browser.) </a:t>
            </a:r>
            <a:br>
              <a:rPr lang="en-US" sz="2200">
                <a:solidFill>
                  <a:schemeClr val="dk1"/>
                </a:solidFill>
                <a:latin typeface="Calibri"/>
                <a:ea typeface="Calibri"/>
                <a:cs typeface="Calibri"/>
                <a:sym typeface="Calibri"/>
              </a:rPr>
            </a:br>
            <a:r>
              <a:rPr lang="en-US" sz="2200">
                <a:solidFill>
                  <a:schemeClr val="dk1"/>
                </a:solidFill>
                <a:latin typeface="Calibri"/>
                <a:ea typeface="Calibri"/>
                <a:cs typeface="Calibri"/>
                <a:sym typeface="Calibri"/>
              </a:rPr>
              <a:t>You must score at least 80% on the quiz to pass. </a:t>
            </a:r>
            <a:endParaRPr i="0" sz="2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5"/>
          <p:cNvSpPr txBox="1"/>
          <p:nvPr/>
        </p:nvSpPr>
        <p:spPr>
          <a:xfrm>
            <a:off x="228600" y="152400"/>
            <a:ext cx="8610600" cy="6543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Guidelines for Reserving Smith Vans:</a:t>
            </a:r>
            <a:endParaRPr/>
          </a:p>
          <a:p>
            <a:pPr indent="0" lvl="0" marL="0" marR="0" rtl="0" algn="l">
              <a:lnSpc>
                <a:spcPct val="100000"/>
              </a:lnSpc>
              <a:spcBef>
                <a:spcPts val="60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Must reserve vans a </a:t>
            </a:r>
            <a:r>
              <a:rPr b="0" i="1" lang="en-US" sz="2200" u="none" cap="none" strike="noStrike">
                <a:solidFill>
                  <a:schemeClr val="dk1"/>
                </a:solidFill>
                <a:latin typeface="Calibri"/>
                <a:ea typeface="Calibri"/>
                <a:cs typeface="Calibri"/>
                <a:sym typeface="Calibri"/>
              </a:rPr>
              <a:t>minimum of seven calendar days in advance </a:t>
            </a:r>
            <a:r>
              <a:rPr b="0" i="0" lang="en-US" sz="2200" u="none" cap="none" strike="noStrike">
                <a:solidFill>
                  <a:schemeClr val="dk1"/>
                </a:solidFill>
                <a:latin typeface="Calibri"/>
                <a:ea typeface="Calibri"/>
                <a:cs typeface="Calibri"/>
                <a:sym typeface="Calibri"/>
              </a:rPr>
              <a:t>of the reservation through the Social Network by creating an event.</a:t>
            </a:r>
            <a:r>
              <a:rPr lang="en-US" sz="2200">
                <a:solidFill>
                  <a:schemeClr val="dk1"/>
                </a:solidFill>
                <a:latin typeface="Calibri"/>
                <a:ea typeface="Calibri"/>
                <a:cs typeface="Calibri"/>
                <a:sym typeface="Calibri"/>
              </a:rPr>
              <a:t> Drivers need to be certified </a:t>
            </a:r>
            <a:r>
              <a:rPr b="1" lang="en-US" sz="2200" u="sng">
                <a:solidFill>
                  <a:schemeClr val="dk1"/>
                </a:solidFill>
                <a:latin typeface="Calibri"/>
                <a:ea typeface="Calibri"/>
                <a:cs typeface="Calibri"/>
                <a:sym typeface="Calibri"/>
              </a:rPr>
              <a:t>BEFORE</a:t>
            </a:r>
            <a:r>
              <a:rPr lang="en-US" sz="2200">
                <a:solidFill>
                  <a:schemeClr val="dk1"/>
                </a:solidFill>
                <a:latin typeface="Calibri"/>
                <a:ea typeface="Calibri"/>
                <a:cs typeface="Calibri"/>
                <a:sym typeface="Calibri"/>
              </a:rPr>
              <a:t> reservations are made.</a:t>
            </a:r>
            <a:endParaRPr sz="2200">
              <a:solidFill>
                <a:schemeClr val="dk1"/>
              </a:solidFill>
              <a:latin typeface="Calibri"/>
              <a:ea typeface="Calibri"/>
              <a:cs typeface="Calibri"/>
              <a:sym typeface="Calibri"/>
            </a:endParaRPr>
          </a:p>
          <a:p>
            <a:pPr indent="-285750" lvl="0" marL="28575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You can make all of your reservations (from the first day of classes to the last day of classes) at the beginning of a semester.</a:t>
            </a:r>
            <a:endParaRPr b="0" i="0" sz="2200" u="none" cap="none" strike="noStrike">
              <a:solidFill>
                <a:schemeClr val="dk1"/>
              </a:solidFill>
              <a:latin typeface="Calibri"/>
              <a:ea typeface="Calibri"/>
              <a:cs typeface="Calibri"/>
              <a:sym typeface="Calibri"/>
            </a:endParaRPr>
          </a:p>
          <a:p>
            <a:pPr indent="-285750" lvl="0" marL="28575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Plan Ahead!  Vans are reserved</a:t>
            </a:r>
            <a:r>
              <a:rPr lang="en-US" sz="2200">
                <a:solidFill>
                  <a:schemeClr val="dk1"/>
                </a:solidFill>
                <a:latin typeface="Calibri"/>
                <a:ea typeface="Calibri"/>
                <a:cs typeface="Calibri"/>
                <a:sym typeface="Calibri"/>
              </a:rPr>
              <a:t> </a:t>
            </a:r>
            <a:r>
              <a:rPr b="0" i="0" lang="en-US" sz="2200" u="none" cap="none" strike="noStrike">
                <a:solidFill>
                  <a:schemeClr val="dk1"/>
                </a:solidFill>
                <a:latin typeface="Calibri"/>
                <a:ea typeface="Calibri"/>
                <a:cs typeface="Calibri"/>
                <a:sym typeface="Calibri"/>
              </a:rPr>
              <a:t>on a first come, first served basis.</a:t>
            </a:r>
            <a:endParaRPr/>
          </a:p>
          <a:p>
            <a:pPr indent="-285750" lvl="0" marL="285750" marR="0" rtl="0" algn="l">
              <a:lnSpc>
                <a:spcPct val="100000"/>
              </a:lnSpc>
              <a:spcBef>
                <a:spcPts val="12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 requestor should alert the SGA Office and Facilities Management of any cancellations as soon as possible. Please contact both by e-mail </a:t>
            </a:r>
            <a:r>
              <a:rPr b="0" i="0" lang="en-US" sz="2200" u="sng" cap="none" strike="noStrike">
                <a:solidFill>
                  <a:schemeClr val="hlink"/>
                </a:solidFill>
                <a:latin typeface="Calibri"/>
                <a:ea typeface="Calibri"/>
                <a:cs typeface="Calibri"/>
                <a:sym typeface="Calibri"/>
                <a:hlinkClick r:id="rId3"/>
              </a:rPr>
              <a:t>sga</a:t>
            </a:r>
            <a:r>
              <a:rPr lang="en-US" sz="2200" u="sng">
                <a:solidFill>
                  <a:schemeClr val="hlink"/>
                </a:solidFill>
                <a:latin typeface="Calibri"/>
                <a:ea typeface="Calibri"/>
                <a:cs typeface="Calibri"/>
                <a:sym typeface="Calibri"/>
                <a:hlinkClick r:id="rId4"/>
              </a:rPr>
              <a:t>office</a:t>
            </a:r>
            <a:r>
              <a:rPr b="0" i="0" lang="en-US" sz="2200" u="sng" cap="none" strike="noStrike">
                <a:solidFill>
                  <a:schemeClr val="hlink"/>
                </a:solidFill>
                <a:latin typeface="Calibri"/>
                <a:ea typeface="Calibri"/>
                <a:cs typeface="Calibri"/>
                <a:sym typeface="Calibri"/>
                <a:hlinkClick r:id="rId5"/>
              </a:rPr>
              <a:t>@smith.edu</a:t>
            </a:r>
            <a:r>
              <a:rPr lang="en-US" sz="2200">
                <a:solidFill>
                  <a:schemeClr val="dk1"/>
                </a:solidFill>
                <a:latin typeface="Calibri"/>
                <a:ea typeface="Calibri"/>
                <a:cs typeface="Calibri"/>
                <a:sym typeface="Calibri"/>
              </a:rPr>
              <a:t> and </a:t>
            </a:r>
            <a:r>
              <a:rPr lang="en-US" sz="2200" u="sng">
                <a:solidFill>
                  <a:schemeClr val="hlink"/>
                </a:solidFill>
                <a:latin typeface="Calibri"/>
                <a:ea typeface="Calibri"/>
                <a:cs typeface="Calibri"/>
                <a:sym typeface="Calibri"/>
                <a:hlinkClick r:id="rId6"/>
              </a:rPr>
              <a:t>facmgmnt@smith.edu</a:t>
            </a:r>
            <a:r>
              <a:rPr b="0" i="0" lang="en-US" sz="2200" u="none" cap="none" strike="noStrike">
                <a:solidFill>
                  <a:schemeClr val="dk1"/>
                </a:solidFill>
                <a:latin typeface="Calibri"/>
                <a:ea typeface="Calibri"/>
                <a:cs typeface="Calibri"/>
                <a:sym typeface="Calibri"/>
              </a:rPr>
              <a:t> or phone </a:t>
            </a:r>
            <a:br>
              <a:rPr b="0" i="0" lang="en-US" sz="2200" u="none" cap="none" strike="noStrike">
                <a:solidFill>
                  <a:schemeClr val="dk1"/>
                </a:solidFill>
                <a:latin typeface="Calibri"/>
                <a:ea typeface="Calibri"/>
                <a:cs typeface="Calibri"/>
                <a:sym typeface="Calibri"/>
              </a:rPr>
            </a:br>
            <a:r>
              <a:rPr b="0" i="0" lang="en-US" sz="2200" u="none" cap="none" strike="noStrike">
                <a:solidFill>
                  <a:schemeClr val="dk1"/>
                </a:solidFill>
                <a:latin typeface="Calibri"/>
                <a:ea typeface="Calibri"/>
                <a:cs typeface="Calibri"/>
                <a:sym typeface="Calibri"/>
              </a:rPr>
              <a:t>(413) 585-4950. </a:t>
            </a:r>
            <a:r>
              <a:rPr b="1" i="0" lang="en-US" sz="2200" u="none" cap="none" strike="noStrike">
                <a:solidFill>
                  <a:schemeClr val="dk1"/>
                </a:solidFill>
                <a:latin typeface="Calibri"/>
                <a:ea typeface="Calibri"/>
                <a:cs typeface="Calibri"/>
                <a:sym typeface="Calibri"/>
              </a:rPr>
              <a:t>Do not cancel through the Social Network.</a:t>
            </a:r>
            <a:endParaRPr b="1" i="0" sz="22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Number of Vans Reserved:</a:t>
            </a:r>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2200"/>
              <a:buFont typeface="Calibri"/>
              <a:buChar char="●"/>
            </a:pPr>
            <a:r>
              <a:rPr lang="en-US" sz="2200">
                <a:solidFill>
                  <a:srgbClr val="FF0000"/>
                </a:solidFill>
                <a:latin typeface="Calibri"/>
                <a:ea typeface="Calibri"/>
                <a:cs typeface="Calibri"/>
                <a:sym typeface="Calibri"/>
              </a:rPr>
              <a:t>There is a </a:t>
            </a:r>
            <a:r>
              <a:rPr b="0" i="0" lang="en-US" sz="2200" u="none" cap="none" strike="noStrike">
                <a:solidFill>
                  <a:srgbClr val="FF0000"/>
                </a:solidFill>
                <a:latin typeface="Calibri"/>
                <a:ea typeface="Calibri"/>
                <a:cs typeface="Calibri"/>
                <a:sym typeface="Calibri"/>
              </a:rPr>
              <a:t>maximum </a:t>
            </a:r>
            <a:r>
              <a:rPr lang="en-US" sz="2200">
                <a:solidFill>
                  <a:srgbClr val="FF0000"/>
                </a:solidFill>
                <a:latin typeface="Calibri"/>
                <a:ea typeface="Calibri"/>
                <a:cs typeface="Calibri"/>
                <a:sym typeface="Calibri"/>
              </a:rPr>
              <a:t>number of</a:t>
            </a:r>
            <a:r>
              <a:rPr b="0" i="0" lang="en-US" sz="2200" u="none" cap="none" strike="noStrike">
                <a:solidFill>
                  <a:srgbClr val="FF0000"/>
                </a:solidFill>
                <a:latin typeface="Calibri"/>
                <a:ea typeface="Calibri"/>
                <a:cs typeface="Calibri"/>
                <a:sym typeface="Calibri"/>
              </a:rPr>
              <a:t> two vans </a:t>
            </a:r>
            <a:r>
              <a:rPr lang="en-US" sz="2200">
                <a:solidFill>
                  <a:srgbClr val="FF0000"/>
                </a:solidFill>
                <a:latin typeface="Calibri"/>
                <a:ea typeface="Calibri"/>
                <a:cs typeface="Calibri"/>
                <a:sym typeface="Calibri"/>
              </a:rPr>
              <a:t>that</a:t>
            </a:r>
            <a:r>
              <a:rPr b="0" i="0" lang="en-US" sz="2200" u="none" cap="none" strike="noStrike">
                <a:solidFill>
                  <a:srgbClr val="FF0000"/>
                </a:solidFill>
                <a:latin typeface="Calibri"/>
                <a:ea typeface="Calibri"/>
                <a:cs typeface="Calibri"/>
                <a:sym typeface="Calibri"/>
              </a:rPr>
              <a:t> can be </a:t>
            </a:r>
            <a:r>
              <a:rPr b="0" i="0" lang="en-US" sz="2200" u="none" cap="none" strike="noStrike">
                <a:solidFill>
                  <a:srgbClr val="FF0000"/>
                </a:solidFill>
                <a:latin typeface="Calibri"/>
                <a:ea typeface="Calibri"/>
                <a:cs typeface="Calibri"/>
                <a:sym typeface="Calibri"/>
              </a:rPr>
              <a:t>reserved</a:t>
            </a:r>
            <a:r>
              <a:rPr lang="en-US" sz="2200">
                <a:solidFill>
                  <a:srgbClr val="FF0000"/>
                </a:solidFill>
                <a:latin typeface="Calibri"/>
                <a:ea typeface="Calibri"/>
                <a:cs typeface="Calibri"/>
                <a:sym typeface="Calibri"/>
              </a:rPr>
              <a:t> for any one event</a:t>
            </a:r>
            <a:r>
              <a:rPr b="0" i="0" lang="en-US" sz="2200" u="none" cap="none" strike="noStrike">
                <a:solidFill>
                  <a:srgbClr val="FF0000"/>
                </a:solidFill>
                <a:latin typeface="Calibri"/>
                <a:ea typeface="Calibri"/>
                <a:cs typeface="Calibri"/>
                <a:sym typeface="Calibri"/>
              </a:rPr>
              <a:t>.</a:t>
            </a:r>
            <a:r>
              <a:rPr b="0" i="0" lang="en-US" sz="2200" u="none" cap="none" strike="noStrike">
                <a:solidFill>
                  <a:schemeClr val="dk1"/>
                </a:solidFill>
                <a:latin typeface="Calibri"/>
                <a:ea typeface="Calibri"/>
                <a:cs typeface="Calibri"/>
                <a:sym typeface="Calibri"/>
              </a:rPr>
              <a:t>  Each van must have two certified drivers, a primary driver and back-up driver.</a:t>
            </a:r>
            <a:endParaRP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6"/>
          <p:cNvSpPr txBox="1"/>
          <p:nvPr>
            <p:ph type="title"/>
          </p:nvPr>
        </p:nvSpPr>
        <p:spPr>
          <a:xfrm>
            <a:off x="304800" y="228600"/>
            <a:ext cx="822960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Cancellation Policy:</a:t>
            </a:r>
            <a:endParaRPr/>
          </a:p>
        </p:txBody>
      </p:sp>
      <p:sp>
        <p:nvSpPr>
          <p:cNvPr id="102" name="Google Shape;102;p16"/>
          <p:cNvSpPr txBox="1"/>
          <p:nvPr>
            <p:ph idx="1" type="body"/>
          </p:nvPr>
        </p:nvSpPr>
        <p:spPr>
          <a:xfrm>
            <a:off x="381000" y="1295400"/>
            <a:ext cx="8229600" cy="4939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Facilities Customer Service reserves the right to deny use of vans in extreme weather conditions, or if the vehicle is in need of maintenance or has been in a recent accident.</a:t>
            </a:r>
            <a:endParaRPr b="0"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24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Students must call the SGA Office at 413-585-4950 </a:t>
            </a:r>
            <a:r>
              <a:rPr lang="en-US" sz="2200"/>
              <a:t>and</a:t>
            </a:r>
            <a:r>
              <a:rPr b="0" i="0" lang="en-US" sz="2200" u="none" cap="none" strike="noStrike">
                <a:solidFill>
                  <a:schemeClr val="dk1"/>
                </a:solidFill>
                <a:latin typeface="Calibri"/>
                <a:ea typeface="Calibri"/>
                <a:cs typeface="Calibri"/>
                <a:sym typeface="Calibri"/>
              </a:rPr>
              <a:t> email both </a:t>
            </a:r>
            <a:r>
              <a:rPr b="0" i="0" lang="en-US" sz="2200" u="sng" cap="none" strike="noStrike">
                <a:solidFill>
                  <a:schemeClr val="hlink"/>
                </a:solidFill>
                <a:latin typeface="Calibri"/>
                <a:ea typeface="Calibri"/>
                <a:cs typeface="Calibri"/>
                <a:sym typeface="Calibri"/>
                <a:hlinkClick r:id="rId3"/>
              </a:rPr>
              <a:t>sga</a:t>
            </a:r>
            <a:r>
              <a:rPr lang="en-US" sz="2200" u="sng">
                <a:solidFill>
                  <a:schemeClr val="hlink"/>
                </a:solidFill>
                <a:hlinkClick r:id="rId4"/>
              </a:rPr>
              <a:t>office</a:t>
            </a:r>
            <a:r>
              <a:rPr b="0" i="0" lang="en-US" sz="2200" u="sng" cap="none" strike="noStrike">
                <a:solidFill>
                  <a:schemeClr val="hlink"/>
                </a:solidFill>
                <a:latin typeface="Calibri"/>
                <a:ea typeface="Calibri"/>
                <a:cs typeface="Calibri"/>
                <a:sym typeface="Calibri"/>
                <a:hlinkClick r:id="rId5"/>
              </a:rPr>
              <a:t>@smith.edu</a:t>
            </a:r>
            <a:r>
              <a:rPr b="0" i="0" lang="en-US" sz="2200" u="none" cap="none" strike="noStrike">
                <a:solidFill>
                  <a:schemeClr val="dk1"/>
                </a:solidFill>
                <a:latin typeface="Calibri"/>
                <a:ea typeface="Calibri"/>
                <a:cs typeface="Calibri"/>
                <a:sym typeface="Calibri"/>
              </a:rPr>
              <a:t> and </a:t>
            </a:r>
            <a:r>
              <a:rPr b="0" i="0" lang="en-US" sz="2200" u="sng" cap="none" strike="noStrike">
                <a:solidFill>
                  <a:schemeClr val="hlink"/>
                </a:solidFill>
                <a:latin typeface="Calibri"/>
                <a:ea typeface="Calibri"/>
                <a:cs typeface="Calibri"/>
                <a:sym typeface="Calibri"/>
                <a:hlinkClick r:id="rId6"/>
              </a:rPr>
              <a:t>facm</a:t>
            </a:r>
            <a:r>
              <a:rPr lang="en-US" sz="2200" u="sng">
                <a:solidFill>
                  <a:schemeClr val="hlink"/>
                </a:solidFill>
                <a:hlinkClick r:id="rId7"/>
              </a:rPr>
              <a:t>gmt@smith.edu</a:t>
            </a:r>
            <a:r>
              <a:rPr lang="en-US" sz="2200"/>
              <a:t> </a:t>
            </a:r>
            <a:r>
              <a:rPr b="0" i="0" lang="en-US" sz="2200" u="none" cap="none" strike="noStrike">
                <a:solidFill>
                  <a:schemeClr val="dk1"/>
                </a:solidFill>
                <a:latin typeface="Calibri"/>
                <a:ea typeface="Calibri"/>
                <a:cs typeface="Calibri"/>
                <a:sym typeface="Calibri"/>
              </a:rPr>
              <a:t>if they are not going to be using a van they had reserved. </a:t>
            </a:r>
            <a:r>
              <a:rPr i="0" lang="en-US" sz="2200" u="none" cap="none" strike="noStrike">
                <a:solidFill>
                  <a:schemeClr val="dk1"/>
                </a:solidFill>
              </a:rPr>
              <a:t>Do</a:t>
            </a:r>
            <a:r>
              <a:rPr i="0" lang="en-US" sz="2200" u="none" cap="none" strike="noStrike">
                <a:solidFill>
                  <a:schemeClr val="dk1"/>
                </a:solidFill>
              </a:rPr>
              <a:t> not use the Social Network to make any changes. </a:t>
            </a:r>
            <a:r>
              <a:rPr b="1" i="0" lang="en-US" sz="2200" u="none" cap="none" strike="noStrike">
                <a:solidFill>
                  <a:schemeClr val="dk1"/>
                </a:solidFill>
                <a:latin typeface="Calibri"/>
                <a:ea typeface="Calibri"/>
                <a:cs typeface="Calibri"/>
                <a:sym typeface="Calibri"/>
              </a:rPr>
              <a:t>Failing to cancel a reservation </a:t>
            </a:r>
            <a:r>
              <a:rPr b="1" lang="en-US" sz="2200"/>
              <a:t>WILL</a:t>
            </a:r>
            <a:r>
              <a:rPr b="1" i="0" lang="en-US" sz="2200" u="none" cap="none" strike="noStrike">
                <a:solidFill>
                  <a:schemeClr val="dk1"/>
                </a:solidFill>
                <a:latin typeface="Calibri"/>
                <a:ea typeface="Calibri"/>
                <a:cs typeface="Calibri"/>
                <a:sym typeface="Calibri"/>
              </a:rPr>
              <a:t> impact your organization</a:t>
            </a:r>
            <a:r>
              <a:rPr b="1" lang="en-US" sz="2200"/>
              <a:t>’s ability to reserve vans in the future.</a:t>
            </a:r>
            <a:endParaRPr b="1" i="0" sz="2200" u="none" cap="none" strike="noStrike">
              <a:solidFill>
                <a:schemeClr val="dk1"/>
              </a:solidFill>
              <a:latin typeface="Calibri"/>
              <a:ea typeface="Calibri"/>
              <a:cs typeface="Calibri"/>
              <a:sym typeface="Calibri"/>
            </a:endParaRPr>
          </a:p>
          <a:p>
            <a:pPr indent="-342900" lvl="0" marL="342900" marR="0" rtl="0" algn="l">
              <a:lnSpc>
                <a:spcPct val="100000"/>
              </a:lnSpc>
              <a:spcBef>
                <a:spcPts val="24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Reservations are NOT transferable (i.e. your group has a van reserved for a certain event and you decide you’d rather use i</a:t>
            </a:r>
            <a:r>
              <a:rPr lang="en-US" sz="2200"/>
              <a:t>t</a:t>
            </a:r>
            <a:r>
              <a:rPr b="0" i="0" lang="en-US" sz="2200" u="none" cap="none" strike="noStrike">
                <a:solidFill>
                  <a:schemeClr val="dk1"/>
                </a:solidFill>
                <a:latin typeface="Calibri"/>
                <a:ea typeface="Calibri"/>
                <a:cs typeface="Calibri"/>
                <a:sym typeface="Calibri"/>
              </a:rPr>
              <a:t> for another group or event during that time, you must cancel your reservation and submit a new Social Network request).</a:t>
            </a:r>
            <a:endParaRPr b="0" i="0" sz="2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7"/>
          <p:cNvSpPr txBox="1"/>
          <p:nvPr>
            <p:ph type="title"/>
          </p:nvPr>
        </p:nvSpPr>
        <p:spPr>
          <a:xfrm>
            <a:off x="457200" y="0"/>
            <a:ext cx="8229600" cy="1143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Cha</a:t>
            </a:r>
            <a:r>
              <a:rPr b="1" lang="en-US" sz="2400"/>
              <a:t>r</a:t>
            </a:r>
            <a:r>
              <a:rPr b="1" i="0" lang="en-US" sz="2400" u="none" cap="none" strike="noStrike">
                <a:solidFill>
                  <a:schemeClr val="dk1"/>
                </a:solidFill>
                <a:latin typeface="Calibri"/>
                <a:ea typeface="Calibri"/>
                <a:cs typeface="Calibri"/>
                <a:sym typeface="Calibri"/>
              </a:rPr>
              <a:t>ges </a:t>
            </a:r>
            <a:r>
              <a:rPr b="1" lang="en-US" sz="2400"/>
              <a:t>for</a:t>
            </a:r>
            <a:r>
              <a:rPr b="1" i="0" lang="en-US" sz="2400" u="none" cap="none" strike="noStrike">
                <a:solidFill>
                  <a:schemeClr val="dk1"/>
                </a:solidFill>
                <a:latin typeface="Calibri"/>
                <a:ea typeface="Calibri"/>
                <a:cs typeface="Calibri"/>
                <a:sym typeface="Calibri"/>
              </a:rPr>
              <a:t> using Vans:</a:t>
            </a:r>
            <a:endParaRPr b="1" i="0" sz="2400" u="none" cap="none" strike="noStrike">
              <a:solidFill>
                <a:schemeClr val="dk1"/>
              </a:solidFill>
              <a:latin typeface="Calibri"/>
              <a:ea typeface="Calibri"/>
              <a:cs typeface="Calibri"/>
              <a:sym typeface="Calibri"/>
            </a:endParaRPr>
          </a:p>
        </p:txBody>
      </p:sp>
      <p:sp>
        <p:nvSpPr>
          <p:cNvPr id="108" name="Google Shape;108;p17"/>
          <p:cNvSpPr txBox="1"/>
          <p:nvPr>
            <p:ph idx="1" type="body"/>
          </p:nvPr>
        </p:nvSpPr>
        <p:spPr>
          <a:xfrm>
            <a:off x="457200" y="1143000"/>
            <a:ext cx="8229600" cy="5165700"/>
          </a:xfrm>
          <a:prstGeom prst="rect">
            <a:avLst/>
          </a:prstGeom>
          <a:noFill/>
          <a:ln>
            <a:noFill/>
          </a:ln>
        </p:spPr>
        <p:txBody>
          <a:bodyPr anchorCtr="0" anchor="t" bIns="91425" lIns="91425" spcFirstLastPara="1" rIns="91425" wrap="square" tIns="91425">
            <a:noAutofit/>
          </a:bodyPr>
          <a:lstStyle/>
          <a:p>
            <a:pPr indent="0" lvl="0" marL="203200" marR="0" rtl="0" algn="l">
              <a:lnSpc>
                <a:spcPct val="100000"/>
              </a:lnSpc>
              <a:spcBef>
                <a:spcPts val="0"/>
              </a:spcBef>
              <a:spcAft>
                <a:spcPts val="0"/>
              </a:spcAft>
              <a:buClr>
                <a:schemeClr val="dk1"/>
              </a:buClr>
              <a:buFont typeface="Calibri"/>
              <a:buNone/>
            </a:pPr>
            <a:r>
              <a:rPr lang="en-US" sz="2200"/>
              <a:t>All v</a:t>
            </a:r>
            <a:r>
              <a:rPr b="0" i="0" lang="en-US" sz="2200" u="none" cap="none" strike="noStrike">
                <a:solidFill>
                  <a:schemeClr val="dk1"/>
                </a:solidFill>
                <a:latin typeface="Calibri"/>
                <a:ea typeface="Calibri"/>
                <a:cs typeface="Calibri"/>
                <a:sym typeface="Calibri"/>
              </a:rPr>
              <a:t>ans are consolidated </a:t>
            </a:r>
            <a:r>
              <a:rPr lang="en-US" sz="2200"/>
              <a:t>under</a:t>
            </a:r>
            <a:r>
              <a:rPr b="0" i="0" lang="en-US" sz="2200" u="none" cap="none" strike="noStrike">
                <a:solidFill>
                  <a:schemeClr val="dk1"/>
                </a:solidFill>
                <a:latin typeface="Calibri"/>
                <a:ea typeface="Calibri"/>
                <a:cs typeface="Calibri"/>
                <a:sym typeface="Calibri"/>
              </a:rPr>
              <a:t> the Facilities fleet of vans. </a:t>
            </a:r>
            <a:r>
              <a:rPr lang="en-US" sz="2200"/>
              <a:t>All student reservations must be made</a:t>
            </a:r>
            <a:r>
              <a:rPr b="0" i="0" lang="en-US" sz="2200" u="none" cap="none" strike="noStrike">
                <a:solidFill>
                  <a:schemeClr val="dk1"/>
                </a:solidFill>
                <a:latin typeface="Calibri"/>
                <a:ea typeface="Calibri"/>
                <a:cs typeface="Calibri"/>
                <a:sym typeface="Calibri"/>
              </a:rPr>
              <a:t> through the Smith Social Network. </a:t>
            </a:r>
            <a:endParaRPr b="0" i="0" sz="2200" u="none" cap="none" strike="noStrike">
              <a:solidFill>
                <a:schemeClr val="dk1"/>
              </a:solidFill>
              <a:latin typeface="Calibri"/>
              <a:ea typeface="Calibri"/>
              <a:cs typeface="Calibri"/>
              <a:sym typeface="Calibri"/>
            </a:endParaRPr>
          </a:p>
          <a:p>
            <a:pPr indent="0" lvl="0" marL="203200" marR="0" rtl="0" algn="l">
              <a:lnSpc>
                <a:spcPct val="100000"/>
              </a:lnSpc>
              <a:spcBef>
                <a:spcPts val="0"/>
              </a:spcBef>
              <a:spcAft>
                <a:spcPts val="0"/>
              </a:spcAft>
              <a:buClr>
                <a:schemeClr val="dk1"/>
              </a:buClr>
              <a:buFont typeface="Calibri"/>
              <a:buNone/>
            </a:pPr>
            <a:r>
              <a:t/>
            </a:r>
            <a:endParaRPr sz="2200"/>
          </a:p>
          <a:p>
            <a:pPr indent="-139700" lvl="0" marL="342900" marR="0" rtl="0" algn="l">
              <a:lnSpc>
                <a:spcPct val="100000"/>
              </a:lnSpc>
              <a:spcBef>
                <a:spcPts val="640"/>
              </a:spcBef>
              <a:spcAft>
                <a:spcPts val="0"/>
              </a:spcAft>
              <a:buClr>
                <a:schemeClr val="dk1"/>
              </a:buClr>
              <a:buSzPts val="2200"/>
              <a:buFont typeface="Noto Sans Symbols"/>
              <a:buChar char="●"/>
            </a:pPr>
            <a:r>
              <a:rPr b="0" i="0" lang="en-US" sz="2200" u="none" cap="none" strike="noStrike">
                <a:solidFill>
                  <a:schemeClr val="dk1"/>
                </a:solidFill>
                <a:latin typeface="Calibri"/>
                <a:ea typeface="Calibri"/>
                <a:cs typeface="Calibri"/>
                <a:sym typeface="Calibri"/>
              </a:rPr>
              <a:t> </a:t>
            </a:r>
            <a:r>
              <a:rPr lang="en-US" sz="2200"/>
              <a:t>O</a:t>
            </a:r>
            <a:r>
              <a:rPr b="0" i="0" lang="en-US" sz="2200" u="none" cap="none" strike="noStrike">
                <a:solidFill>
                  <a:schemeClr val="dk1"/>
                </a:solidFill>
                <a:latin typeface="Calibri"/>
                <a:ea typeface="Calibri"/>
                <a:cs typeface="Calibri"/>
                <a:sym typeface="Calibri"/>
              </a:rPr>
              <a:t>rganizations and houses will be charged for using vans by mileage.</a:t>
            </a:r>
            <a:endParaRPr b="0" i="0" sz="2200" u="none" cap="none" strike="noStrike">
              <a:solidFill>
                <a:schemeClr val="dk1"/>
              </a:solidFill>
              <a:latin typeface="Calibri"/>
              <a:ea typeface="Calibri"/>
              <a:cs typeface="Calibri"/>
              <a:sym typeface="Calibri"/>
            </a:endParaRPr>
          </a:p>
          <a:p>
            <a:pPr indent="-139700" lvl="0" marL="342900" marR="0" rtl="0" algn="l">
              <a:lnSpc>
                <a:spcPct val="100000"/>
              </a:lnSpc>
              <a:spcBef>
                <a:spcPts val="640"/>
              </a:spcBef>
              <a:spcAft>
                <a:spcPts val="0"/>
              </a:spcAft>
              <a:buClr>
                <a:schemeClr val="dk1"/>
              </a:buClr>
              <a:buSzPts val="2200"/>
              <a:buFont typeface="Noto Sans Symbols"/>
              <a:buChar char="●"/>
            </a:pPr>
            <a:r>
              <a:rPr b="0" i="0" lang="en-US" sz="2200" u="none" cap="none" strike="noStrike">
                <a:solidFill>
                  <a:schemeClr val="dk1"/>
                </a:solidFill>
                <a:latin typeface="Calibri"/>
                <a:ea typeface="Calibri"/>
                <a:cs typeface="Calibri"/>
                <a:sym typeface="Calibri"/>
              </a:rPr>
              <a:t>There will be a charge of </a:t>
            </a:r>
            <a:r>
              <a:rPr b="0" i="0" lang="en-US" sz="2200" u="none" cap="none" strike="noStrike">
                <a:solidFill>
                  <a:srgbClr val="FF0000"/>
                </a:solidFill>
                <a:latin typeface="Calibri"/>
                <a:ea typeface="Calibri"/>
                <a:cs typeface="Calibri"/>
                <a:sym typeface="Calibri"/>
              </a:rPr>
              <a:t>$.</a:t>
            </a:r>
            <a:r>
              <a:rPr lang="en-US" sz="2200">
                <a:solidFill>
                  <a:srgbClr val="FF0000"/>
                </a:solidFill>
              </a:rPr>
              <a:t>73</a:t>
            </a:r>
            <a:r>
              <a:rPr b="0" i="0" lang="en-US" sz="2200" u="none" cap="none" strike="noStrike">
                <a:solidFill>
                  <a:schemeClr val="dk1"/>
                </a:solidFill>
                <a:latin typeface="Calibri"/>
                <a:ea typeface="Calibri"/>
                <a:cs typeface="Calibri"/>
                <a:sym typeface="Calibri"/>
              </a:rPr>
              <a:t> cents a mile</a:t>
            </a:r>
            <a:r>
              <a:rPr lang="en-US" sz="2200"/>
              <a:t> for 7-passenger van.</a:t>
            </a:r>
            <a:endParaRPr/>
          </a:p>
          <a:p>
            <a:pPr indent="-139700" lvl="0" marL="342900" marR="0" rtl="0" algn="l">
              <a:lnSpc>
                <a:spcPct val="100000"/>
              </a:lnSpc>
              <a:spcBef>
                <a:spcPts val="640"/>
              </a:spcBef>
              <a:spcAft>
                <a:spcPts val="0"/>
              </a:spcAft>
              <a:buClr>
                <a:schemeClr val="dk1"/>
              </a:buClr>
              <a:buSzPts val="2200"/>
              <a:buFont typeface="Noto Sans Symbols"/>
              <a:buChar char="●"/>
            </a:pPr>
            <a:r>
              <a:rPr b="0" i="0" lang="en-US" sz="2200" u="none" cap="none" strike="noStrike">
                <a:solidFill>
                  <a:schemeClr val="dk1"/>
                </a:solidFill>
                <a:latin typeface="Calibri"/>
                <a:ea typeface="Calibri"/>
                <a:cs typeface="Calibri"/>
                <a:sym typeface="Calibri"/>
              </a:rPr>
              <a:t>There will be a charge card in the Facilities key packet to use to fill up the gas tank but your organization or house will not be charged for gas.</a:t>
            </a:r>
            <a:endParaRPr/>
          </a:p>
          <a:p>
            <a:pPr indent="-139700" lvl="0" marL="342900" marR="0" rtl="0" algn="l">
              <a:lnSpc>
                <a:spcPct val="100000"/>
              </a:lnSpc>
              <a:spcBef>
                <a:spcPts val="640"/>
              </a:spcBef>
              <a:spcAft>
                <a:spcPts val="0"/>
              </a:spcAft>
              <a:buClr>
                <a:schemeClr val="dk1"/>
              </a:buClr>
              <a:buSzPts val="2200"/>
              <a:buFont typeface="Noto Sans Symbols"/>
              <a:buChar char="●"/>
            </a:pPr>
            <a:r>
              <a:rPr b="0" i="0" lang="en-US" sz="2200" u="none" cap="none" strike="noStrike">
                <a:solidFill>
                  <a:schemeClr val="dk1"/>
                </a:solidFill>
                <a:latin typeface="Calibri"/>
                <a:ea typeface="Calibri"/>
                <a:cs typeface="Calibri"/>
                <a:sym typeface="Calibri"/>
              </a:rPr>
              <a:t>Will need to request money to pay for the mileage </a:t>
            </a:r>
            <a:r>
              <a:rPr b="1" i="0" lang="en-US" sz="2200" u="none" cap="none" strike="noStrike">
                <a:solidFill>
                  <a:schemeClr val="dk1"/>
                </a:solidFill>
              </a:rPr>
              <a:t>BEFORE the event</a:t>
            </a:r>
            <a:r>
              <a:rPr b="0" i="0" lang="en-US" sz="2200" u="none" cap="none" strike="noStrike">
                <a:solidFill>
                  <a:schemeClr val="dk1"/>
                </a:solidFill>
                <a:latin typeface="Calibri"/>
                <a:ea typeface="Calibri"/>
                <a:cs typeface="Calibri"/>
                <a:sym typeface="Calibri"/>
              </a:rPr>
              <a:t> through the </a:t>
            </a:r>
            <a:r>
              <a:rPr lang="en-US" sz="2200"/>
              <a:t>SGA Funding Form </a:t>
            </a:r>
            <a:r>
              <a:rPr b="0" i="0" lang="en-US" sz="2200" u="none" cap="none" strike="noStrike">
                <a:solidFill>
                  <a:schemeClr val="dk1"/>
                </a:solidFill>
                <a:latin typeface="Calibri"/>
                <a:ea typeface="Calibri"/>
                <a:cs typeface="Calibri"/>
                <a:sym typeface="Calibri"/>
              </a:rPr>
              <a:t>found in the Social Network. Funding is not given </a:t>
            </a:r>
            <a:r>
              <a:rPr lang="en-US" sz="2200"/>
              <a:t>retroactively. </a:t>
            </a:r>
            <a:endParaRPr b="0" i="0" sz="2200" u="none" cap="none" strike="noStrike">
              <a:solidFill>
                <a:schemeClr val="dk1"/>
              </a:solidFill>
              <a:latin typeface="Calibri"/>
              <a:ea typeface="Calibri"/>
              <a:cs typeface="Calibri"/>
              <a:sym typeface="Calibri"/>
            </a:endParaRPr>
          </a:p>
          <a:p>
            <a:pPr indent="0" lvl="0" marL="342900" marR="0" rtl="0" algn="l">
              <a:lnSpc>
                <a:spcPct val="100000"/>
              </a:lnSpc>
              <a:spcBef>
                <a:spcPts val="640"/>
              </a:spcBef>
              <a:spcAft>
                <a:spcPts val="0"/>
              </a:spcAft>
              <a:buClr>
                <a:schemeClr val="dk1"/>
              </a:buClr>
              <a:buSzPts val="2200"/>
              <a:buFont typeface="Noto Sans Symbols"/>
              <a:buNone/>
            </a:pPr>
            <a:r>
              <a:t/>
            </a:r>
            <a:endParaRPr b="0" i="0" sz="2200" u="none" cap="none" strike="noStrike">
              <a:solidFill>
                <a:schemeClr val="dk1"/>
              </a:solidFill>
              <a:latin typeface="Calibri"/>
              <a:ea typeface="Calibri"/>
              <a:cs typeface="Calibri"/>
              <a:sym typeface="Calibri"/>
            </a:endParaRPr>
          </a:p>
          <a:p>
            <a:pPr indent="0" lvl="0" marL="342900" marR="0" rtl="0" algn="l">
              <a:lnSpc>
                <a:spcPct val="100000"/>
              </a:lnSpc>
              <a:spcBef>
                <a:spcPts val="640"/>
              </a:spcBef>
              <a:spcAft>
                <a:spcPts val="0"/>
              </a:spcAft>
              <a:buClr>
                <a:schemeClr val="dk1"/>
              </a:buClr>
              <a:buSzPts val="2200"/>
              <a:buFont typeface="Noto Sans Symbols"/>
              <a:buNone/>
            </a:pPr>
            <a:r>
              <a:t/>
            </a:r>
            <a:endParaRPr b="0" i="0" sz="2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8"/>
          <p:cNvSpPr txBox="1"/>
          <p:nvPr>
            <p:ph type="title"/>
          </p:nvPr>
        </p:nvSpPr>
        <p:spPr>
          <a:xfrm>
            <a:off x="457200" y="274637"/>
            <a:ext cx="8229600" cy="4111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Picking Up and Returning Van Keys:</a:t>
            </a:r>
            <a:endParaRPr b="1" i="0" sz="2400" u="none" cap="none" strike="noStrike">
              <a:solidFill>
                <a:schemeClr val="dk1"/>
              </a:solidFill>
              <a:latin typeface="Calibri"/>
              <a:ea typeface="Calibri"/>
              <a:cs typeface="Calibri"/>
              <a:sym typeface="Calibri"/>
            </a:endParaRPr>
          </a:p>
        </p:txBody>
      </p:sp>
      <p:sp>
        <p:nvSpPr>
          <p:cNvPr id="114" name="Google Shape;114;p18"/>
          <p:cNvSpPr txBox="1"/>
          <p:nvPr>
            <p:ph idx="1" type="body"/>
          </p:nvPr>
        </p:nvSpPr>
        <p:spPr>
          <a:xfrm>
            <a:off x="152400" y="774300"/>
            <a:ext cx="8839200" cy="5874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To pick up a key packet, go to the Facilities Customer Service Desk at Facilities which is located in the same building as Campus </a:t>
            </a:r>
            <a:r>
              <a:rPr lang="en-US" sz="2200"/>
              <a:t>Safety</a:t>
            </a:r>
            <a:r>
              <a:rPr b="0" i="0" lang="en-US" sz="2200" u="none" cap="none" strike="noStrike">
                <a:solidFill>
                  <a:schemeClr val="dk1"/>
                </a:solidFill>
                <a:latin typeface="Calibri"/>
                <a:ea typeface="Calibri"/>
                <a:cs typeface="Calibri"/>
                <a:sym typeface="Calibri"/>
              </a:rPr>
              <a:t>. There is a ramp next to the entrance of Campus </a:t>
            </a:r>
            <a:r>
              <a:rPr lang="en-US" sz="2200"/>
              <a:t>Safety</a:t>
            </a:r>
            <a:r>
              <a:rPr b="0" i="0" lang="en-US" sz="2200" u="none" cap="none" strike="noStrike">
                <a:solidFill>
                  <a:schemeClr val="dk1"/>
                </a:solidFill>
                <a:latin typeface="Calibri"/>
                <a:ea typeface="Calibri"/>
                <a:cs typeface="Calibri"/>
                <a:sym typeface="Calibri"/>
              </a:rPr>
              <a:t>. Go up the ramp and through the two glass doors.</a:t>
            </a:r>
            <a:endParaRPr b="0" i="0" sz="800" u="none" cap="none" strike="noStrike">
              <a:solidFill>
                <a:schemeClr val="dk1"/>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One of the certified drivers may pick up the key packet from 7:00 a.m. to 4:30 p.m., Monday through Friday. </a:t>
            </a:r>
            <a:r>
              <a:rPr b="1" i="0" lang="en-US" sz="2200" u="none" cap="none" strike="noStrike">
                <a:solidFill>
                  <a:schemeClr val="dk1"/>
                </a:solidFill>
              </a:rPr>
              <a:t>*Weekend reservation</a:t>
            </a:r>
            <a:r>
              <a:rPr b="1" lang="en-US" sz="2200"/>
              <a:t> packets</a:t>
            </a:r>
            <a:r>
              <a:rPr b="1" i="0" lang="en-US" sz="2200" u="none" cap="none" strike="noStrike">
                <a:solidFill>
                  <a:schemeClr val="dk1"/>
                </a:solidFill>
              </a:rPr>
              <a:t> must be picked up on Friday by 4:30 pm.</a:t>
            </a:r>
            <a:endParaRPr b="1" i="0" sz="2200" u="none" cap="none" strike="noStrike">
              <a:solidFill>
                <a:schemeClr val="dk1"/>
              </a:solidFill>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Vans may not be moved until the start of your reservation. </a:t>
            </a:r>
            <a:r>
              <a:rPr lang="en-US" sz="2200"/>
              <a:t>When</a:t>
            </a:r>
            <a:r>
              <a:rPr b="0" i="0" lang="en-US" sz="2200" u="none" cap="none" strike="noStrike">
                <a:solidFill>
                  <a:schemeClr val="dk1"/>
                </a:solidFill>
                <a:latin typeface="Calibri"/>
                <a:ea typeface="Calibri"/>
                <a:cs typeface="Calibri"/>
                <a:sym typeface="Calibri"/>
              </a:rPr>
              <a:t> returning, </a:t>
            </a:r>
            <a:r>
              <a:rPr lang="en-US" sz="2200"/>
              <a:t>please bring to the lot you were instructed to by Facilities</a:t>
            </a:r>
            <a:endParaRPr b="0" i="0" sz="800" u="none" cap="none" strike="noStrike">
              <a:solidFill>
                <a:schemeClr val="dk1"/>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Contact Facilities Customer Service at 413-585-2400 for van issues (e.g. engine light on, dead battery) or reporting an accident during the hours of 7 a.m. to 4:30 p.m.  After hours, contact </a:t>
            </a:r>
            <a:r>
              <a:rPr lang="en-US" sz="2200"/>
              <a:t>Campus Safety</a:t>
            </a:r>
            <a:r>
              <a:rPr b="0" i="0" lang="en-US" sz="2200" u="none" cap="none" strike="noStrike">
                <a:solidFill>
                  <a:schemeClr val="dk1"/>
                </a:solidFill>
                <a:latin typeface="Calibri"/>
                <a:ea typeface="Calibri"/>
                <a:cs typeface="Calibri"/>
                <a:sym typeface="Calibri"/>
              </a:rPr>
              <a:t> at 413- 585-2490.</a:t>
            </a:r>
            <a:endParaRPr b="0" i="0" sz="800" u="none" cap="none" strike="noStrike">
              <a:solidFill>
                <a:schemeClr val="dk1"/>
              </a:solidFill>
              <a:latin typeface="Calibri"/>
              <a:ea typeface="Calibri"/>
              <a:cs typeface="Calibri"/>
              <a:sym typeface="Calibri"/>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When returning the key packet </a:t>
            </a:r>
            <a:r>
              <a:rPr b="1" i="1" lang="en-US" sz="2200"/>
              <a:t>only</a:t>
            </a:r>
            <a:r>
              <a:rPr lang="en-US" sz="2200"/>
              <a:t> </a:t>
            </a:r>
            <a:r>
              <a:rPr b="0" i="0" lang="en-US" sz="2200" u="none" cap="none" strike="noStrike">
                <a:solidFill>
                  <a:schemeClr val="dk1"/>
                </a:solidFill>
                <a:latin typeface="Calibri"/>
                <a:ea typeface="Calibri"/>
                <a:cs typeface="Calibri"/>
                <a:sym typeface="Calibri"/>
              </a:rPr>
              <a:t>after 4:30 p.m. or on the weekend, the return slot is next to the glass door at the top of the ramp</a:t>
            </a:r>
            <a:r>
              <a:rPr lang="en-US" sz="2200"/>
              <a:t>.</a:t>
            </a:r>
            <a:endParaRPr/>
          </a:p>
          <a:p>
            <a:pPr indent="-203200" lvl="0" marL="342900" marR="0" rtl="0" algn="l">
              <a:lnSpc>
                <a:spcPct val="100000"/>
              </a:lnSpc>
              <a:spcBef>
                <a:spcPts val="900"/>
              </a:spcBef>
              <a:spcAft>
                <a:spcPts val="0"/>
              </a:spcAft>
              <a:buClr>
                <a:schemeClr val="dk1"/>
              </a:buClr>
              <a:buSzPts val="2200"/>
              <a:buFont typeface="Calibri"/>
              <a:buNone/>
            </a:pPr>
            <a:r>
              <a:t/>
            </a:r>
            <a:endParaRPr b="0" i="0" sz="2200" u="none" cap="none" strike="noStrike">
              <a:solidFill>
                <a:schemeClr val="dk1"/>
              </a:solidFill>
              <a:latin typeface="Calibri"/>
              <a:ea typeface="Calibri"/>
              <a:cs typeface="Calibri"/>
              <a:sym typeface="Calibri"/>
            </a:endParaRP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9"/>
          <p:cNvSpPr txBox="1"/>
          <p:nvPr/>
        </p:nvSpPr>
        <p:spPr>
          <a:xfrm>
            <a:off x="76200" y="228600"/>
            <a:ext cx="8915400" cy="609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Picking Up Vans (continued):</a:t>
            </a:r>
            <a:endParaRPr/>
          </a:p>
          <a:p>
            <a:pPr indent="-285750" lvl="0" marL="285750" marR="0" rtl="0" algn="l">
              <a:lnSpc>
                <a:spcPct val="100000"/>
              </a:lnSpc>
              <a:spcBef>
                <a:spcPts val="24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There can be one certified driver in the van when picking up or dropping off the van. This is the only time that it is okay not to have two certified drivers in the van.</a:t>
            </a:r>
            <a:endParaRPr/>
          </a:p>
          <a:p>
            <a:pPr indent="-285750" lvl="0" marL="28575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One of the drivers must inspect the van for any damage or malfunctions.  Use the Facilities form </a:t>
            </a:r>
            <a:r>
              <a:rPr lang="en-US" sz="2200">
                <a:solidFill>
                  <a:schemeClr val="dk1"/>
                </a:solidFill>
                <a:latin typeface="Calibri"/>
                <a:ea typeface="Calibri"/>
                <a:cs typeface="Calibri"/>
                <a:sym typeface="Calibri"/>
              </a:rPr>
              <a:t>i</a:t>
            </a:r>
            <a:r>
              <a:rPr b="0" i="0" lang="en-US" sz="2200" u="none" cap="none" strike="noStrike">
                <a:solidFill>
                  <a:schemeClr val="dk1"/>
                </a:solidFill>
                <a:latin typeface="Calibri"/>
                <a:ea typeface="Calibri"/>
                <a:cs typeface="Calibri"/>
                <a:sym typeface="Calibri"/>
              </a:rPr>
              <a:t>n the key packet to record any issues. </a:t>
            </a:r>
            <a:endParaRPr b="0" i="0" sz="2200" u="none" cap="none" strike="noStrike">
              <a:solidFill>
                <a:srgbClr val="FF0000"/>
              </a:solidFill>
              <a:latin typeface="Arial"/>
              <a:ea typeface="Arial"/>
              <a:cs typeface="Arial"/>
              <a:sym typeface="Arial"/>
            </a:endParaRPr>
          </a:p>
          <a:p>
            <a:pPr indent="-285750" lvl="0" marL="285750" marR="0" rtl="0" algn="l">
              <a:lnSpc>
                <a:spcPct val="100000"/>
              </a:lnSpc>
              <a:spcBef>
                <a:spcPts val="900"/>
              </a:spcBef>
              <a:spcAft>
                <a:spcPts val="0"/>
              </a:spcAft>
              <a:buClr>
                <a:schemeClr val="dk1"/>
              </a:buClr>
              <a:buSzPts val="2200"/>
              <a:buFont typeface="Calibri"/>
              <a:buChar char="●"/>
            </a:pPr>
            <a:r>
              <a:rPr b="0" i="0" lang="en-US" sz="2200" u="none" cap="none" strike="noStrike">
                <a:latin typeface="Calibri"/>
                <a:ea typeface="Calibri"/>
                <a:cs typeface="Calibri"/>
                <a:sym typeface="Calibri"/>
              </a:rPr>
              <a:t>Before leaving the parking lot</a:t>
            </a:r>
            <a:r>
              <a:rPr b="0" i="0" lang="en-US" sz="2200" u="none" cap="none" strike="noStrike">
                <a:solidFill>
                  <a:schemeClr val="dk1"/>
                </a:solidFill>
                <a:latin typeface="Calibri"/>
                <a:ea typeface="Calibri"/>
                <a:cs typeface="Calibri"/>
                <a:sym typeface="Calibri"/>
              </a:rPr>
              <a:t>, record the van’s beginning mileage on the key packet in the spot labeled “</a:t>
            </a:r>
            <a:r>
              <a:rPr lang="en-US" sz="2200">
                <a:solidFill>
                  <a:schemeClr val="dk1"/>
                </a:solidFill>
                <a:latin typeface="Calibri"/>
                <a:ea typeface="Calibri"/>
                <a:cs typeface="Calibri"/>
                <a:sym typeface="Calibri"/>
              </a:rPr>
              <a:t>Mileage Out</a:t>
            </a:r>
            <a:r>
              <a:rPr b="0" i="0" lang="en-US" sz="2200" u="none" cap="none" strike="noStrike">
                <a:solidFill>
                  <a:schemeClr val="dk1"/>
                </a:solidFill>
                <a:latin typeface="Calibri"/>
                <a:ea typeface="Calibri"/>
                <a:cs typeface="Calibri"/>
                <a:sym typeface="Calibri"/>
              </a:rPr>
              <a:t>”.</a:t>
            </a:r>
            <a:endParaRPr/>
          </a:p>
          <a:p>
            <a:pPr indent="-342900" lvl="0" marL="342900" marR="0" rtl="0" algn="l">
              <a:lnSpc>
                <a:spcPct val="100000"/>
              </a:lnSpc>
              <a:spcBef>
                <a:spcPts val="90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Passenger Lists are now sent via email to each driver and backup driver per van. This form needs to be filled out and sent </a:t>
            </a:r>
            <a:r>
              <a:rPr b="0" i="1" lang="en-US" sz="2200" u="none" cap="none" strike="noStrike">
                <a:solidFill>
                  <a:schemeClr val="dk1"/>
                </a:solidFill>
                <a:latin typeface="Calibri"/>
                <a:ea typeface="Calibri"/>
                <a:cs typeface="Calibri"/>
                <a:sym typeface="Calibri"/>
              </a:rPr>
              <a:t>before</a:t>
            </a:r>
            <a:r>
              <a:rPr b="0" i="0" lang="en-US" sz="2200" u="none" cap="none" strike="noStrike">
                <a:solidFill>
                  <a:schemeClr val="dk1"/>
                </a:solidFill>
                <a:latin typeface="Calibri"/>
                <a:ea typeface="Calibri"/>
                <a:cs typeface="Calibri"/>
                <a:sym typeface="Calibri"/>
              </a:rPr>
              <a:t> leaving campus.</a:t>
            </a:r>
            <a:endParaRPr/>
          </a:p>
          <a:p>
            <a:pPr indent="-146050" lvl="0" marL="285750" marR="0" rtl="0" algn="l">
              <a:lnSpc>
                <a:spcPct val="100000"/>
              </a:lnSpc>
              <a:spcBef>
                <a:spcPts val="600"/>
              </a:spcBef>
              <a:spcAft>
                <a:spcPts val="0"/>
              </a:spcAft>
              <a:buClr>
                <a:schemeClr val="dk1"/>
              </a:buClr>
              <a:buSzPts val="2200"/>
              <a:buFont typeface="Calibri"/>
              <a:buNone/>
            </a:pPr>
            <a:r>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ransition spd="slow">
    <p:fade thruBlk="1"/>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