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5"/>
  </p:notesMasterIdLst>
  <p:sldIdLst>
    <p:sldId id="257" r:id="rId2"/>
    <p:sldId id="328" r:id="rId3"/>
    <p:sldId id="359" r:id="rId4"/>
    <p:sldId id="357" r:id="rId5"/>
    <p:sldId id="386" r:id="rId6"/>
    <p:sldId id="304" r:id="rId7"/>
    <p:sldId id="305" r:id="rId8"/>
    <p:sldId id="355" r:id="rId9"/>
    <p:sldId id="368" r:id="rId10"/>
    <p:sldId id="369" r:id="rId11"/>
    <p:sldId id="376" r:id="rId12"/>
    <p:sldId id="370" r:id="rId13"/>
    <p:sldId id="372" r:id="rId14"/>
    <p:sldId id="371" r:id="rId15"/>
    <p:sldId id="373" r:id="rId16"/>
    <p:sldId id="374" r:id="rId17"/>
    <p:sldId id="375" r:id="rId18"/>
    <p:sldId id="351" r:id="rId19"/>
    <p:sldId id="380" r:id="rId20"/>
    <p:sldId id="381" r:id="rId21"/>
    <p:sldId id="382" r:id="rId22"/>
    <p:sldId id="383" r:id="rId23"/>
    <p:sldId id="384" r:id="rId24"/>
    <p:sldId id="385" r:id="rId25"/>
    <p:sldId id="353" r:id="rId26"/>
    <p:sldId id="356" r:id="rId27"/>
    <p:sldId id="377" r:id="rId28"/>
    <p:sldId id="378" r:id="rId29"/>
    <p:sldId id="365" r:id="rId30"/>
    <p:sldId id="366" r:id="rId31"/>
    <p:sldId id="349" r:id="rId32"/>
    <p:sldId id="379" r:id="rId33"/>
    <p:sldId id="367" r:id="rId34"/>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0000FF"/>
    <a:srgbClr val="4444EC"/>
    <a:srgbClr val="760000"/>
    <a:srgbClr val="EE4444"/>
    <a:srgbClr val="E51515"/>
    <a:srgbClr val="E5DE5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58" autoAdjust="0"/>
  </p:normalViewPr>
  <p:slideViewPr>
    <p:cSldViewPr snapToGrid="0">
      <p:cViewPr varScale="1">
        <p:scale>
          <a:sx n="69" d="100"/>
          <a:sy n="69" d="100"/>
        </p:scale>
        <p:origin x="-1404" y="-102"/>
      </p:cViewPr>
      <p:guideLst>
        <p:guide orient="horz" pos="2767"/>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lvl1pPr>
          </a:lstStyle>
          <a:p>
            <a:pPr>
              <a:defRPr/>
            </a:pPr>
            <a:endParaRPr lang="en-US"/>
          </a:p>
        </p:txBody>
      </p:sp>
      <p:sp>
        <p:nvSpPr>
          <p:cNvPr id="184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lvl1pPr>
          </a:lstStyle>
          <a:p>
            <a:pPr>
              <a:defRPr/>
            </a:pPr>
            <a:endParaRPr lang="en-US"/>
          </a:p>
        </p:txBody>
      </p:sp>
      <p:sp>
        <p:nvSpPr>
          <p:cNvPr id="184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lvl1pPr>
          </a:lstStyle>
          <a:p>
            <a:pPr>
              <a:defRPr/>
            </a:pPr>
            <a:fld id="{37EF1C7B-221F-4E7B-BAB3-06BDEFCC09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Connection to liquid drop formula, uncertainty</a:t>
            </a:r>
          </a:p>
          <a:p>
            <a:r>
              <a:rPr lang="en-US" smtClean="0"/>
              <a:t>B = a_{V}A-a_{S}A^{2/3}\pm\varepsilon-a_C\frac{Z(Z-1)}{A^{1/3}}</a:t>
            </a:r>
          </a:p>
          <a:p>
            <a:r>
              <a:rPr lang="en-US" smtClean="0"/>
              <a:t>-C_{sym}</a:t>
            </a:r>
          </a:p>
          <a:p>
            <a:r>
              <a:rPr lang="en-US" smtClean="0"/>
              <a:t>\frac{(A-2Z)^{2}}{A}</a:t>
            </a:r>
          </a:p>
        </p:txBody>
      </p:sp>
      <p:sp>
        <p:nvSpPr>
          <p:cNvPr id="2253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74E3568-6679-43CB-94C3-FA717A9D8B99}" type="slidenum">
              <a:rPr lang="en-US" sz="1300" b="0"/>
              <a:pPr algn="r" defTabSz="966788"/>
              <a:t>2</a:t>
            </a:fld>
            <a:endParaRPr lang="en-US" sz="13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boltzmann</a:t>
            </a:r>
            <a:r>
              <a:rPr lang="en-US" dirty="0" smtClean="0"/>
              <a:t> </a:t>
            </a:r>
            <a:r>
              <a:rPr lang="en-US" dirty="0" err="1" smtClean="0"/>
              <a:t>vs</a:t>
            </a:r>
            <a:r>
              <a:rPr lang="en-US" dirty="0" smtClean="0"/>
              <a:t> molecular dynamics</a:t>
            </a:r>
          </a:p>
          <a:p>
            <a:r>
              <a:rPr lang="en-US" dirty="0" smtClean="0"/>
              <a:t>N-body correlations in MD </a:t>
            </a:r>
            <a:r>
              <a:rPr lang="en-US" dirty="0" smtClean="0">
                <a:sym typeface="Wingdings" pitchFamily="2" charset="2"/>
              </a:rPr>
              <a:t> fragments from correlations</a:t>
            </a:r>
          </a:p>
          <a:p>
            <a:r>
              <a:rPr lang="en-US" dirty="0" smtClean="0">
                <a:sym typeface="Wingdings" pitchFamily="2" charset="2"/>
              </a:rPr>
              <a:t>no N-body correlations other than collisions in </a:t>
            </a:r>
            <a:r>
              <a:rPr lang="en-US" dirty="0" err="1" smtClean="0">
                <a:sym typeface="Wingdings" pitchFamily="2" charset="2"/>
              </a:rPr>
              <a:t>boltzmann</a:t>
            </a:r>
            <a:r>
              <a:rPr lang="en-US" dirty="0" smtClean="0">
                <a:sym typeface="Wingdings" pitchFamily="2" charset="2"/>
              </a:rPr>
              <a:t>  fragments from mean-field instabilities (</a:t>
            </a:r>
            <a:r>
              <a:rPr lang="en-US" dirty="0" err="1" smtClean="0">
                <a:sym typeface="Wingdings" pitchFamily="2" charset="2"/>
              </a:rPr>
              <a:t>spinodal</a:t>
            </a:r>
            <a:r>
              <a:rPr lang="en-US" dirty="0" smtClean="0">
                <a:sym typeface="Wingdings" pitchFamily="2" charset="2"/>
              </a:rPr>
              <a:t> decomposition)</a:t>
            </a:r>
          </a:p>
          <a:p>
            <a:r>
              <a:rPr lang="en-US" dirty="0" smtClean="0">
                <a:sym typeface="Wingdings" pitchFamily="2" charset="2"/>
              </a:rPr>
              <a:t>many test particles in </a:t>
            </a:r>
            <a:r>
              <a:rPr lang="en-US" dirty="0" err="1" smtClean="0">
                <a:sym typeface="Wingdings" pitchFamily="2" charset="2"/>
              </a:rPr>
              <a:t>boltzmann</a:t>
            </a:r>
            <a:r>
              <a:rPr lang="en-US" dirty="0" smtClean="0">
                <a:sym typeface="Wingdings" pitchFamily="2" charset="2"/>
              </a:rPr>
              <a:t>  smooth out fluctuations</a:t>
            </a:r>
          </a:p>
          <a:p>
            <a:r>
              <a:rPr lang="en-US" dirty="0" smtClean="0">
                <a:sym typeface="Wingdings" pitchFamily="2" charset="2"/>
              </a:rPr>
              <a:t>mean field not adequate in MD? (Bill)</a:t>
            </a:r>
          </a:p>
          <a:p>
            <a:r>
              <a:rPr lang="en-US" dirty="0" smtClean="0"/>
              <a:t>MD Pauli blocking of whole nucleons </a:t>
            </a:r>
            <a:r>
              <a:rPr lang="en-US" dirty="0" smtClean="0">
                <a:sym typeface="Wingdings" pitchFamily="2" charset="2"/>
              </a:rPr>
              <a:t> more restrictive, fewer collisions</a:t>
            </a:r>
            <a:endParaRPr lang="en-US" dirty="0" smtClean="0"/>
          </a:p>
        </p:txBody>
      </p:sp>
      <p:sp>
        <p:nvSpPr>
          <p:cNvPr id="4" name="Slide Number Placeholder 3"/>
          <p:cNvSpPr>
            <a:spLocks noGrp="1"/>
          </p:cNvSpPr>
          <p:nvPr>
            <p:ph type="sldNum" sz="quarter" idx="10"/>
          </p:nvPr>
        </p:nvSpPr>
        <p:spPr/>
        <p:txBody>
          <a:bodyPr/>
          <a:lstStyle/>
          <a:p>
            <a:pPr>
              <a:defRPr/>
            </a:pPr>
            <a:fld id="{37EF1C7B-221F-4E7B-BAB3-06BDEFCC0910}"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smtClean="0"/>
              <a:t>But, problem!  Neutrons are very hard to detect.  Take ratio of two ratios, cancel out experimental errors due to differences in efficiency.</a:t>
            </a:r>
          </a:p>
        </p:txBody>
      </p:sp>
      <p:sp>
        <p:nvSpPr>
          <p:cNvPr id="24580"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FDFA43E1-75AE-42CD-927D-1D42080A4A20}" type="slidenum">
              <a:rPr lang="en-US" sz="1300" b="0"/>
              <a:pPr algn="r" defTabSz="966788"/>
              <a:t>19</a:t>
            </a:fld>
            <a:endParaRPr lang="en-US" sz="13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Predictions don’t agree.  Data needs more statistics.  How much can we trust results even if data is precise?  What other knob can we turn to check?  Beam energy dependence.” As the importance</a:t>
            </a:r>
          </a:p>
          <a:p>
            <a:r>
              <a:rPr lang="en-US" smtClean="0"/>
              <a:t>of collisions and the mean field momentum dependence</a:t>
            </a:r>
          </a:p>
          <a:p>
            <a:r>
              <a:rPr lang="en-US" smtClean="0"/>
              <a:t>increases with incident energy, the incident energy dependence of</a:t>
            </a:r>
          </a:p>
          <a:p>
            <a:r>
              <a:rPr lang="en-US" i="1" smtClean="0"/>
              <a:t>DR(n/p) could provide a useful test of the description of other</a:t>
            </a:r>
          </a:p>
          <a:p>
            <a:r>
              <a:rPr lang="en-US" smtClean="0"/>
              <a:t>transport quantities such as effective masses of neutron and protons</a:t>
            </a:r>
          </a:p>
          <a:p>
            <a:r>
              <a:rPr lang="en-US" smtClean="0"/>
              <a:t>and the isospin dependence of the in-medium cross sections.”</a:t>
            </a:r>
          </a:p>
        </p:txBody>
      </p:sp>
      <p:sp>
        <p:nvSpPr>
          <p:cNvPr id="25604" name="Slide Number Placeholder 3"/>
          <p:cNvSpPr>
            <a:spLocks noGrp="1"/>
          </p:cNvSpPr>
          <p:nvPr>
            <p:ph type="sldNum" sz="quarter" idx="5"/>
          </p:nvPr>
        </p:nvSpPr>
        <p:spPr>
          <a:noFill/>
        </p:spPr>
        <p:txBody>
          <a:bodyPr/>
          <a:lstStyle/>
          <a:p>
            <a:fld id="{C49D73F8-D20A-4B99-ADF6-B299C1C79B8B}" type="slidenum">
              <a:rPr lang="en-US" smtClean="0"/>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a:t>
            </a:r>
            <a:r>
              <a:rPr lang="en-US" dirty="0" err="1" smtClean="0"/>
              <a:t>systematics</a:t>
            </a:r>
            <a:r>
              <a:rPr lang="en-US" dirty="0" smtClean="0"/>
              <a:t> – but does it fit in story?</a:t>
            </a:r>
            <a:endParaRPr lang="en-US" dirty="0"/>
          </a:p>
        </p:txBody>
      </p:sp>
      <p:sp>
        <p:nvSpPr>
          <p:cNvPr id="4" name="Slide Number Placeholder 3"/>
          <p:cNvSpPr>
            <a:spLocks noGrp="1"/>
          </p:cNvSpPr>
          <p:nvPr>
            <p:ph type="sldNum" sz="quarter" idx="10"/>
          </p:nvPr>
        </p:nvSpPr>
        <p:spPr/>
        <p:txBody>
          <a:bodyPr/>
          <a:lstStyle/>
          <a:p>
            <a:pPr>
              <a:defRPr/>
            </a:pPr>
            <a:fld id="{37EF1C7B-221F-4E7B-BAB3-06BDEFCC0910}"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a:defRPr/>
            </a:pPr>
            <a:endParaRPr kumimoji="1" lang="en-US" b="0"/>
          </a:p>
        </p:txBody>
      </p:sp>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b="0"/>
          </a:p>
        </p:txBody>
      </p:sp>
      <p:grpSp>
        <p:nvGrpSpPr>
          <p:cNvPr id="6" name="Group 1029"/>
          <p:cNvGrpSpPr>
            <a:grpSpLocks/>
          </p:cNvGrpSpPr>
          <p:nvPr/>
        </p:nvGrpSpPr>
        <p:grpSpPr bwMode="auto">
          <a:xfrm>
            <a:off x="3632200" y="4889500"/>
            <a:ext cx="4876800" cy="319088"/>
            <a:chOff x="2288" y="3080"/>
            <a:chExt cx="3072" cy="201"/>
          </a:xfrm>
        </p:grpSpPr>
        <p:sp>
          <p:nvSpPr>
            <p:cNvPr id="7" name="AutoShape 1030"/>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pPr>
                <a:defRPr/>
              </a:pPr>
              <a:endParaRPr lang="en-US"/>
            </a:p>
          </p:txBody>
        </p:sp>
        <p:sp>
          <p:nvSpPr>
            <p:cNvPr id="8" name="AutoShape 1031"/>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pPr>
                <a:defRPr/>
              </a:pPr>
              <a:endParaRPr lang="en-US"/>
            </a:p>
          </p:txBody>
        </p:sp>
      </p:grpSp>
      <p:pic>
        <p:nvPicPr>
          <p:cNvPr id="9" name="Picture 1036" descr="nscl_logo_nbg150"/>
          <p:cNvPicPr>
            <a:picLocks noChangeAspect="1" noChangeArrowheads="1"/>
          </p:cNvPicPr>
          <p:nvPr userDrawn="1"/>
        </p:nvPicPr>
        <p:blipFill>
          <a:blip r:embed="rId2" cstate="print"/>
          <a:srcRect/>
          <a:stretch>
            <a:fillRect/>
          </a:stretch>
        </p:blipFill>
        <p:spPr bwMode="auto">
          <a:xfrm>
            <a:off x="0" y="5943600"/>
            <a:ext cx="728663" cy="914400"/>
          </a:xfrm>
          <a:prstGeom prst="rect">
            <a:avLst/>
          </a:prstGeom>
          <a:noFill/>
          <a:ln w="9525">
            <a:noFill/>
            <a:miter lim="800000"/>
            <a:headEnd/>
            <a:tailEnd/>
          </a:ln>
        </p:spPr>
      </p:pic>
      <p:sp>
        <p:nvSpPr>
          <p:cNvPr id="16388" name="Rectangle 1028"/>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smtClean="0"/>
              <a:t>Click to edit Master subtitle style</a:t>
            </a:r>
            <a:endParaRPr lang="en-US"/>
          </a:p>
        </p:txBody>
      </p:sp>
      <p:sp>
        <p:nvSpPr>
          <p:cNvPr id="16395" name="Rectangle 1035"/>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smtClean="0"/>
              <a:t>Click to edit Master title style</a:t>
            </a:r>
            <a:endParaRPr lang="en-US"/>
          </a:p>
        </p:txBody>
      </p:sp>
      <p:sp>
        <p:nvSpPr>
          <p:cNvPr id="10" name="Rectangle 1032"/>
          <p:cNvSpPr>
            <a:spLocks noGrp="1" noChangeArrowheads="1"/>
          </p:cNvSpPr>
          <p:nvPr>
            <p:ph type="dt" sz="quarter" idx="10"/>
          </p:nvPr>
        </p:nvSpPr>
        <p:spPr>
          <a:xfrm>
            <a:off x="2667000" y="6553200"/>
            <a:ext cx="1905000" cy="304800"/>
          </a:xfrm>
          <a:prstGeom prst="rect">
            <a:avLst/>
          </a:prstGeom>
        </p:spPr>
        <p:txBody>
          <a:bodyPr vert="horz" wrap="square" lIns="91440" tIns="45720" rIns="91440" bIns="45720" numCol="1" anchor="ctr" anchorCtr="0" compatLnSpc="1">
            <a:prstTxWarp prst="textNoShape">
              <a:avLst/>
            </a:prstTxWarp>
          </a:bodyPr>
          <a:lstStyle>
            <a:lvl1pPr algn="r">
              <a:defRPr sz="1400" b="0">
                <a:solidFill>
                  <a:schemeClr val="bg1"/>
                </a:solidFill>
                <a:latin typeface="Arial" charset="0"/>
              </a:defRPr>
            </a:lvl1pPr>
          </a:lstStyle>
          <a:p>
            <a:pPr>
              <a:defRPr/>
            </a:pPr>
            <a:endParaRPr lang="en-US"/>
          </a:p>
        </p:txBody>
      </p:sp>
      <p:sp>
        <p:nvSpPr>
          <p:cNvPr id="11" name="Rectangle 1033"/>
          <p:cNvSpPr>
            <a:spLocks noGrp="1" noChangeArrowheads="1"/>
          </p:cNvSpPr>
          <p:nvPr>
            <p:ph type="ftr" sz="quarter" idx="11"/>
          </p:nvPr>
        </p:nvSpPr>
        <p:spPr>
          <a:xfrm>
            <a:off x="5195888" y="6553200"/>
            <a:ext cx="3279775" cy="304800"/>
          </a:xfrm>
        </p:spPr>
        <p:txBody>
          <a:bodyPr/>
          <a:lstStyle>
            <a:lvl1pPr algn="r">
              <a:defRPr>
                <a:latin typeface="Arial" charset="0"/>
              </a:defRPr>
            </a:lvl1pPr>
          </a:lstStyle>
          <a:p>
            <a:pPr>
              <a:defRPr/>
            </a:pPr>
            <a:r>
              <a:rPr lang="en-US" smtClean="0"/>
              <a:t>Daniel D.S. Coupland                 NuSym11 </a:t>
            </a:r>
            <a:endParaRPr lang="en-US"/>
          </a:p>
        </p:txBody>
      </p:sp>
      <p:sp>
        <p:nvSpPr>
          <p:cNvPr id="12" name="Rectangle 1034"/>
          <p:cNvSpPr>
            <a:spLocks noGrp="1" noChangeArrowheads="1"/>
          </p:cNvSpPr>
          <p:nvPr>
            <p:ph type="sldNum" sz="quarter" idx="12"/>
          </p:nvPr>
        </p:nvSpPr>
        <p:spPr bwMode="auto">
          <a:xfrm>
            <a:off x="9525" y="6359525"/>
            <a:ext cx="587375" cy="48895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defRPr sz="2600">
                <a:solidFill>
                  <a:schemeClr val="bg1"/>
                </a:solidFill>
                <a:latin typeface="Arial" charset="0"/>
              </a:defRPr>
            </a:lvl1pPr>
          </a:lstStyle>
          <a:p>
            <a:pPr>
              <a:defRPr/>
            </a:pPr>
            <a:fld id="{3161CEEF-07E3-4F48-9697-8DB430F429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762000" cy="68580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5" name="Rectangle 4"/>
          <p:cNvSpPr>
            <a:spLocks noChangeArrowheads="1"/>
          </p:cNvSpPr>
          <p:nvPr/>
        </p:nvSpPr>
        <p:spPr bwMode="auto">
          <a:xfrm>
            <a:off x="762000" y="0"/>
            <a:ext cx="2362200" cy="6096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 name="AutoShape 5"/>
          <p:cNvSpPr>
            <a:spLocks noChangeArrowheads="1"/>
          </p:cNvSpPr>
          <p:nvPr/>
        </p:nvSpPr>
        <p:spPr bwMode="auto">
          <a:xfrm>
            <a:off x="762000" y="3048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b="0"/>
          </a:p>
        </p:txBody>
      </p:sp>
      <p:grpSp>
        <p:nvGrpSpPr>
          <p:cNvPr id="7" name="Group 11"/>
          <p:cNvGrpSpPr>
            <a:grpSpLocks/>
          </p:cNvGrpSpPr>
          <p:nvPr/>
        </p:nvGrpSpPr>
        <p:grpSpPr bwMode="auto">
          <a:xfrm>
            <a:off x="228600" y="990600"/>
            <a:ext cx="7391400" cy="319088"/>
            <a:chOff x="144" y="1248"/>
            <a:chExt cx="4656" cy="201"/>
          </a:xfrm>
        </p:grpSpPr>
        <p:sp>
          <p:nvSpPr>
            <p:cNvPr id="8"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US"/>
            </a:p>
          </p:txBody>
        </p:sp>
        <p:sp>
          <p:nvSpPr>
            <p:cNvPr id="9"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US"/>
            </a:p>
          </p:txBody>
        </p:sp>
      </p:grpSp>
      <p:pic>
        <p:nvPicPr>
          <p:cNvPr id="10" name="Picture 1036" descr="nscl_logo_nbg150"/>
          <p:cNvPicPr>
            <a:picLocks noChangeAspect="1" noChangeArrowheads="1"/>
          </p:cNvPicPr>
          <p:nvPr userDrawn="1"/>
        </p:nvPicPr>
        <p:blipFill>
          <a:blip r:embed="rId2" cstate="print"/>
          <a:srcRect/>
          <a:stretch>
            <a:fillRect/>
          </a:stretch>
        </p:blipFill>
        <p:spPr bwMode="auto">
          <a:xfrm>
            <a:off x="0" y="5943600"/>
            <a:ext cx="728663"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15"/>
          <p:cNvSpPr>
            <a:spLocks noGrp="1"/>
          </p:cNvSpPr>
          <p:nvPr>
            <p:ph type="ftr" sz="quarter" idx="10"/>
          </p:nvPr>
        </p:nvSpPr>
        <p:spPr>
          <a:xfrm>
            <a:off x="2865438" y="6492875"/>
            <a:ext cx="3576637" cy="365125"/>
          </a:xfrm>
        </p:spPr>
        <p:txBody>
          <a:bodyPr/>
          <a:lstStyle>
            <a:lvl1pPr>
              <a:defRPr dirty="0" smtClean="0"/>
            </a:lvl1pPr>
          </a:lstStyle>
          <a:p>
            <a:pPr>
              <a:defRPr/>
            </a:pPr>
            <a:r>
              <a:rPr lang="en-US" dirty="0" smtClean="0"/>
              <a:t>Daniel D.S. </a:t>
            </a:r>
            <a:r>
              <a:rPr lang="en-US" dirty="0" err="1" smtClean="0"/>
              <a:t>Coupland</a:t>
            </a:r>
            <a:r>
              <a:rPr lang="en-US" dirty="0" smtClean="0"/>
              <a:t>                 NuSym11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762000" cy="68580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 name="Rectangle 4"/>
          <p:cNvSpPr>
            <a:spLocks noChangeArrowheads="1"/>
          </p:cNvSpPr>
          <p:nvPr/>
        </p:nvSpPr>
        <p:spPr bwMode="auto">
          <a:xfrm>
            <a:off x="762000" y="0"/>
            <a:ext cx="2362200" cy="6096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4" name="AutoShape 5"/>
          <p:cNvSpPr>
            <a:spLocks noChangeArrowheads="1"/>
          </p:cNvSpPr>
          <p:nvPr/>
        </p:nvSpPr>
        <p:spPr bwMode="auto">
          <a:xfrm>
            <a:off x="762000" y="3048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b="0"/>
          </a:p>
        </p:txBody>
      </p:sp>
      <p:grpSp>
        <p:nvGrpSpPr>
          <p:cNvPr id="5" name="Group 11"/>
          <p:cNvGrpSpPr>
            <a:grpSpLocks/>
          </p:cNvGrpSpPr>
          <p:nvPr/>
        </p:nvGrpSpPr>
        <p:grpSpPr bwMode="auto">
          <a:xfrm>
            <a:off x="228600" y="990600"/>
            <a:ext cx="7391400" cy="319088"/>
            <a:chOff x="144" y="1248"/>
            <a:chExt cx="4656" cy="201"/>
          </a:xfrm>
        </p:grpSpPr>
        <p:sp>
          <p:nvSpPr>
            <p:cNvPr id="6"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pPr>
                <a:defRPr/>
              </a:pPr>
              <a:endParaRPr lang="en-US"/>
            </a:p>
          </p:txBody>
        </p:sp>
        <p:sp>
          <p:nvSpPr>
            <p:cNvPr id="7"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pPr>
                <a:defRPr/>
              </a:pPr>
              <a:endParaRPr lang="en-US"/>
            </a:p>
          </p:txBody>
        </p:sp>
      </p:grpSp>
      <p:pic>
        <p:nvPicPr>
          <p:cNvPr id="8" name="Picture 1036" descr="nscl_logo_nbg150"/>
          <p:cNvPicPr>
            <a:picLocks noChangeAspect="1" noChangeArrowheads="1"/>
          </p:cNvPicPr>
          <p:nvPr/>
        </p:nvPicPr>
        <p:blipFill>
          <a:blip r:embed="rId2" cstate="print"/>
          <a:srcRect/>
          <a:stretch>
            <a:fillRect/>
          </a:stretch>
        </p:blipFill>
        <p:spPr bwMode="auto">
          <a:xfrm>
            <a:off x="0" y="5943600"/>
            <a:ext cx="728663" cy="914400"/>
          </a:xfrm>
          <a:prstGeom prst="rect">
            <a:avLst/>
          </a:prstGeom>
          <a:noFill/>
          <a:ln w="9525">
            <a:noFill/>
            <a:miter lim="800000"/>
            <a:headEnd/>
            <a:tailEnd/>
          </a:ln>
        </p:spPr>
      </p:pic>
      <p:sp>
        <p:nvSpPr>
          <p:cNvPr id="9" name="Rectangle 9"/>
          <p:cNvSpPr>
            <a:spLocks noGrp="1" noChangeArrowheads="1"/>
          </p:cNvSpPr>
          <p:nvPr>
            <p:ph type="ftr" sz="quarter" idx="10"/>
          </p:nvPr>
        </p:nvSpPr>
        <p:spPr/>
        <p:txBody>
          <a:bodyPr/>
          <a:lstStyle>
            <a:lvl1pPr>
              <a:defRPr/>
            </a:lvl1pPr>
          </a:lstStyle>
          <a:p>
            <a:pPr>
              <a:defRPr/>
            </a:pPr>
            <a:r>
              <a:rPr lang="en-US" smtClean="0"/>
              <a:t>Daniel D.S. Coupland                 NuSym11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bwMode="auto">
          <a:xfrm>
            <a:off x="914400" y="0"/>
            <a:ext cx="82296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7"/>
          <p:cNvSpPr>
            <a:spLocks noGrp="1" noChangeArrowheads="1"/>
          </p:cNvSpPr>
          <p:nvPr>
            <p:ph type="body" idx="1"/>
          </p:nvPr>
        </p:nvSpPr>
        <p:spPr bwMode="auto">
          <a:xfrm>
            <a:off x="914400" y="15240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9"/>
          <p:cNvSpPr>
            <a:spLocks noGrp="1" noChangeArrowheads="1"/>
          </p:cNvSpPr>
          <p:nvPr>
            <p:ph type="ftr" sz="quarter" idx="3"/>
          </p:nvPr>
        </p:nvSpPr>
        <p:spPr>
          <a:xfrm>
            <a:off x="744538" y="6553200"/>
            <a:ext cx="1852612" cy="304800"/>
          </a:xfrm>
          <a:prstGeom prst="rect">
            <a:avLst/>
          </a:prstGeom>
        </p:spPr>
        <p:txBody>
          <a:bodyPr vert="horz" wrap="square" lIns="91440" tIns="45720" rIns="91440" bIns="45720" numCol="1" anchor="ctr" anchorCtr="0" compatLnSpc="1">
            <a:prstTxWarp prst="textNoShape">
              <a:avLst/>
            </a:prstTxWarp>
          </a:bodyPr>
          <a:lstStyle>
            <a:lvl1pPr algn="ctr">
              <a:defRPr sz="1400" b="0">
                <a:solidFill>
                  <a:srgbClr val="002060"/>
                </a:solidFill>
              </a:defRPr>
            </a:lvl1pPr>
          </a:lstStyle>
          <a:p>
            <a:pPr>
              <a:defRPr/>
            </a:pPr>
            <a:r>
              <a:rPr lang="en-US" smtClean="0"/>
              <a:t>Daniel D.S. Coupland                 NuSym11 </a:t>
            </a:r>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hf sldNum="0" hdr="0" dt="0"/>
  <p:txStyles>
    <p:title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Times New Roman" pitchFamily="18" charset="0"/>
        </a:defRPr>
      </a:lvl6pPr>
      <a:lvl7pPr marL="914400" algn="l" rtl="0" eaLnBrk="1" fontAlgn="base" hangingPunct="1">
        <a:lnSpc>
          <a:spcPct val="90000"/>
        </a:lnSpc>
        <a:spcBef>
          <a:spcPct val="0"/>
        </a:spcBef>
        <a:spcAft>
          <a:spcPct val="0"/>
        </a:spcAft>
        <a:defRPr sz="3600" b="1">
          <a:solidFill>
            <a:schemeClr val="tx2"/>
          </a:solidFill>
          <a:latin typeface="Times New Roman" pitchFamily="18" charset="0"/>
        </a:defRPr>
      </a:lvl7pPr>
      <a:lvl8pPr marL="1371600" algn="l" rtl="0" eaLnBrk="1" fontAlgn="base" hangingPunct="1">
        <a:lnSpc>
          <a:spcPct val="90000"/>
        </a:lnSpc>
        <a:spcBef>
          <a:spcPct val="0"/>
        </a:spcBef>
        <a:spcAft>
          <a:spcPct val="0"/>
        </a:spcAft>
        <a:defRPr sz="3600" b="1">
          <a:solidFill>
            <a:schemeClr val="tx2"/>
          </a:solidFill>
          <a:latin typeface="Times New Roman" pitchFamily="18" charset="0"/>
        </a:defRPr>
      </a:lvl8pPr>
      <a:lvl9pPr marL="1828800" algn="l" rtl="0" eaLnBrk="1" fontAlgn="base" hangingPunct="1">
        <a:lnSpc>
          <a:spcPct val="90000"/>
        </a:lnSpc>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charset="0"/>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p:txBody>
          <a:bodyPr/>
          <a:lstStyle/>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r>
              <a:rPr lang="en-US" smtClean="0">
                <a:latin typeface="Times New Roman" pitchFamily="18" charset="0"/>
              </a:rPr>
              <a:t>Daniel Coupland</a:t>
            </a:r>
          </a:p>
          <a:p>
            <a:pPr eaLnBrk="1" hangingPunct="1"/>
            <a:r>
              <a:rPr lang="en-US" sz="2000" smtClean="0">
                <a:latin typeface="Times New Roman" pitchFamily="18" charset="0"/>
              </a:rPr>
              <a:t>Michigan State University</a:t>
            </a:r>
          </a:p>
          <a:p>
            <a:pPr eaLnBrk="1" hangingPunct="1"/>
            <a:r>
              <a:rPr lang="en-US" sz="2000" smtClean="0">
                <a:latin typeface="Times New Roman" pitchFamily="18" charset="0"/>
              </a:rPr>
              <a:t>National Superconducting Cyclotron Laboratory</a:t>
            </a:r>
          </a:p>
        </p:txBody>
      </p:sp>
      <p:sp>
        <p:nvSpPr>
          <p:cNvPr id="6147" name="Rectangle 2"/>
          <p:cNvSpPr>
            <a:spLocks noGrp="1" noChangeArrowheads="1"/>
          </p:cNvSpPr>
          <p:nvPr>
            <p:ph type="ctrTitle" sz="quarter"/>
          </p:nvPr>
        </p:nvSpPr>
        <p:spPr/>
        <p:txBody>
          <a:bodyPr/>
          <a:lstStyle/>
          <a:p>
            <a:pPr eaLnBrk="1" hangingPunct="1"/>
            <a:r>
              <a:rPr lang="en-US" dirty="0" smtClean="0">
                <a:solidFill>
                  <a:schemeClr val="tx2"/>
                </a:solidFill>
                <a:latin typeface="Times New Roman" pitchFamily="18" charset="0"/>
              </a:rPr>
              <a:t>Constraints on the nuclear symmetry energy from transport equations</a:t>
            </a:r>
          </a:p>
        </p:txBody>
      </p:sp>
      <p:sp>
        <p:nvSpPr>
          <p:cNvPr id="4" name="Rectangle 3"/>
          <p:cNvSpPr txBox="1">
            <a:spLocks noChangeArrowheads="1"/>
          </p:cNvSpPr>
          <p:nvPr/>
        </p:nvSpPr>
        <p:spPr bwMode="auto">
          <a:xfrm>
            <a:off x="4621213" y="5376863"/>
            <a:ext cx="3657600" cy="1095375"/>
          </a:xfrm>
          <a:prstGeom prst="rect">
            <a:avLst/>
          </a:prstGeom>
          <a:noFill/>
          <a:ln w="9525">
            <a:noFill/>
            <a:miter lim="800000"/>
            <a:headEnd/>
            <a:tailEnd/>
          </a:ln>
        </p:spPr>
        <p:txBody>
          <a:bodyPr anchor="b"/>
          <a:lstStyle/>
          <a:p>
            <a:pPr>
              <a:spcBef>
                <a:spcPct val="20000"/>
              </a:spcBef>
              <a:buClr>
                <a:schemeClr val="tx1"/>
              </a:buClr>
              <a:buSzPct val="75000"/>
              <a:buFont typeface="Wingdings" pitchFamily="2" charset="2"/>
              <a:buNone/>
              <a:defRPr/>
            </a:pPr>
            <a:endParaRPr lang="en-US" sz="2800" b="0" kern="0" dirty="0">
              <a:solidFill>
                <a:schemeClr val="tx2"/>
              </a:solidFill>
            </a:endParaRPr>
          </a:p>
          <a:p>
            <a:pPr>
              <a:spcBef>
                <a:spcPct val="20000"/>
              </a:spcBef>
              <a:buClr>
                <a:schemeClr val="tx1"/>
              </a:buClr>
              <a:buSzPct val="75000"/>
              <a:buFont typeface="Wingdings" pitchFamily="2" charset="2"/>
              <a:buNone/>
              <a:defRPr/>
            </a:pPr>
            <a:endParaRPr lang="en-US" sz="2800" b="0" kern="0" dirty="0">
              <a:solidFill>
                <a:schemeClr val="tx2"/>
              </a:solidFill>
            </a:endParaRPr>
          </a:p>
          <a:p>
            <a:pPr>
              <a:spcBef>
                <a:spcPct val="20000"/>
              </a:spcBef>
              <a:buClr>
                <a:schemeClr val="tx1"/>
              </a:buClr>
              <a:buSzPct val="75000"/>
              <a:buFont typeface="Wingdings" pitchFamily="2" charset="2"/>
              <a:buNone/>
              <a:defRPr/>
            </a:pPr>
            <a:r>
              <a:rPr lang="en-US" sz="2000" b="0" kern="0" dirty="0" smtClean="0">
                <a:solidFill>
                  <a:schemeClr val="tx2"/>
                </a:solidFill>
              </a:rPr>
              <a:t>NuSym11</a:t>
            </a:r>
            <a:endParaRPr lang="en-US" sz="2000" b="0" kern="0" dirty="0">
              <a:solidFill>
                <a:schemeClr val="tx2"/>
              </a:solidFill>
            </a:endParaRPr>
          </a:p>
          <a:p>
            <a:pPr>
              <a:spcBef>
                <a:spcPct val="20000"/>
              </a:spcBef>
              <a:buClr>
                <a:schemeClr val="tx1"/>
              </a:buClr>
              <a:buSzPct val="75000"/>
              <a:buFont typeface="Wingdings" pitchFamily="2" charset="2"/>
              <a:buNone/>
              <a:defRPr/>
            </a:pPr>
            <a:r>
              <a:rPr lang="en-US" sz="2000" b="0" kern="0" dirty="0">
                <a:solidFill>
                  <a:schemeClr val="tx2"/>
                </a:solidFill>
              </a:rPr>
              <a:t>June </a:t>
            </a:r>
            <a:r>
              <a:rPr lang="en-US" sz="2000" b="0" kern="0" dirty="0" smtClean="0">
                <a:solidFill>
                  <a:schemeClr val="tx2"/>
                </a:solidFill>
              </a:rPr>
              <a:t>20, </a:t>
            </a:r>
            <a:r>
              <a:rPr lang="en-US" sz="2000" b="0" kern="0" dirty="0">
                <a:solidFill>
                  <a:schemeClr val="tx2"/>
                </a:solidFill>
              </a:rPr>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pic>
        <p:nvPicPr>
          <p:cNvPr id="22531" name="Picture 4" descr="Y:\plots\allpart\Feb2011\Feb28\prof_Md_t162.png"/>
          <p:cNvPicPr>
            <a:picLocks noChangeAspect="1" noChangeArrowheads="1"/>
          </p:cNvPicPr>
          <p:nvPr/>
        </p:nvPicPr>
        <p:blipFill>
          <a:blip r:embed="rId2" cstate="print"/>
          <a:srcRect/>
          <a:stretch>
            <a:fillRect/>
          </a:stretch>
        </p:blipFill>
        <p:spPr bwMode="auto">
          <a:xfrm>
            <a:off x="6447455" y="4130171"/>
            <a:ext cx="2751137" cy="2332037"/>
          </a:xfrm>
          <a:prstGeom prst="rect">
            <a:avLst/>
          </a:prstGeom>
          <a:noFill/>
          <a:ln w="9525">
            <a:noFill/>
            <a:miter lim="800000"/>
            <a:headEnd/>
            <a:tailEnd/>
          </a:ln>
        </p:spPr>
      </p:pic>
      <p:pic>
        <p:nvPicPr>
          <p:cNvPr id="22532" name="Picture 5" descr="Y:\plots\allpart\Feb2011\Feb28\prof_Mi_t162.png"/>
          <p:cNvPicPr>
            <a:picLocks noChangeAspect="1" noChangeArrowheads="1"/>
          </p:cNvPicPr>
          <p:nvPr/>
        </p:nvPicPr>
        <p:blipFill>
          <a:blip r:embed="rId3" cstate="print"/>
          <a:srcRect/>
          <a:stretch>
            <a:fillRect/>
          </a:stretch>
        </p:blipFill>
        <p:spPr bwMode="auto">
          <a:xfrm>
            <a:off x="3758230" y="4130171"/>
            <a:ext cx="2739976" cy="2322576"/>
          </a:xfrm>
          <a:prstGeom prst="rect">
            <a:avLst/>
          </a:prstGeom>
          <a:noFill/>
          <a:ln w="9525">
            <a:noFill/>
            <a:miter lim="800000"/>
            <a:headEnd/>
            <a:tailEnd/>
          </a:ln>
        </p:spPr>
      </p:pic>
      <p:sp>
        <p:nvSpPr>
          <p:cNvPr id="22533" name="Rectangle 2"/>
          <p:cNvSpPr>
            <a:spLocks noGrp="1" noChangeArrowheads="1"/>
          </p:cNvSpPr>
          <p:nvPr>
            <p:ph type="title" idx="4294967295"/>
          </p:nvPr>
        </p:nvSpPr>
        <p:spPr/>
        <p:txBody>
          <a:bodyPr/>
          <a:lstStyle/>
          <a:p>
            <a:r>
              <a:rPr lang="en-US" dirty="0" smtClean="0">
                <a:latin typeface="Times New Roman" pitchFamily="18" charset="0"/>
              </a:rPr>
              <a:t>Simulation Results - Symmetric </a:t>
            </a:r>
            <a:r>
              <a:rPr lang="en-US" dirty="0" err="1" smtClean="0">
                <a:latin typeface="Times New Roman" pitchFamily="18" charset="0"/>
              </a:rPr>
              <a:t>EoS</a:t>
            </a:r>
            <a:endParaRPr lang="en-US" dirty="0" smtClean="0">
              <a:latin typeface="Times New Roman" pitchFamily="18" charset="0"/>
            </a:endParaRPr>
          </a:p>
        </p:txBody>
      </p:sp>
      <p:pic>
        <p:nvPicPr>
          <p:cNvPr id="22534" name="Picture 4" descr="Mi_vs_Md_for_mix"/>
          <p:cNvPicPr>
            <a:picLocks noChangeAspect="1" noChangeArrowheads="1"/>
          </p:cNvPicPr>
          <p:nvPr/>
        </p:nvPicPr>
        <p:blipFill>
          <a:blip r:embed="rId4" cstate="print"/>
          <a:srcRect/>
          <a:stretch>
            <a:fillRect/>
          </a:stretch>
        </p:blipFill>
        <p:spPr bwMode="auto">
          <a:xfrm>
            <a:off x="6523038" y="1473200"/>
            <a:ext cx="2620962" cy="2622550"/>
          </a:xfrm>
          <a:prstGeom prst="rect">
            <a:avLst/>
          </a:prstGeom>
          <a:noFill/>
          <a:ln w="9525">
            <a:noFill/>
            <a:miter lim="800000"/>
            <a:headEnd/>
            <a:tailEnd/>
          </a:ln>
        </p:spPr>
      </p:pic>
      <p:pic>
        <p:nvPicPr>
          <p:cNvPr id="22535" name="Picture 5" descr="Mi_vs_Md_mix"/>
          <p:cNvPicPr>
            <a:picLocks noChangeAspect="1" noChangeArrowheads="1"/>
          </p:cNvPicPr>
          <p:nvPr/>
        </p:nvPicPr>
        <p:blipFill>
          <a:blip r:embed="rId5" cstate="print"/>
          <a:srcRect/>
          <a:stretch>
            <a:fillRect/>
          </a:stretch>
        </p:blipFill>
        <p:spPr bwMode="auto">
          <a:xfrm>
            <a:off x="3835400" y="1419225"/>
            <a:ext cx="2687638" cy="2686050"/>
          </a:xfrm>
          <a:prstGeom prst="rect">
            <a:avLst/>
          </a:prstGeom>
          <a:noFill/>
          <a:ln w="9525">
            <a:noFill/>
            <a:miter lim="800000"/>
            <a:headEnd/>
            <a:tailEnd/>
          </a:ln>
        </p:spPr>
      </p:pic>
      <p:sp>
        <p:nvSpPr>
          <p:cNvPr id="22536" name="TextBox 6"/>
          <p:cNvSpPr txBox="1">
            <a:spLocks noChangeArrowheads="1"/>
          </p:cNvSpPr>
          <p:nvPr/>
        </p:nvSpPr>
        <p:spPr bwMode="auto">
          <a:xfrm>
            <a:off x="982663" y="1638300"/>
            <a:ext cx="2825750" cy="4524375"/>
          </a:xfrm>
          <a:prstGeom prst="rect">
            <a:avLst/>
          </a:prstGeom>
          <a:noFill/>
          <a:ln w="9525">
            <a:noFill/>
            <a:miter lim="800000"/>
            <a:headEnd/>
            <a:tailEnd/>
          </a:ln>
        </p:spPr>
        <p:txBody>
          <a:bodyPr>
            <a:spAutoFit/>
          </a:bodyPr>
          <a:lstStyle/>
          <a:p>
            <a:pPr>
              <a:buFont typeface="Arial" charset="0"/>
              <a:buChar char="•"/>
            </a:pPr>
            <a:r>
              <a:rPr lang="en-US" b="0"/>
              <a:t>Compressibility (K)</a:t>
            </a:r>
          </a:p>
          <a:p>
            <a:pPr>
              <a:buFont typeface="Arial" charset="0"/>
              <a:buChar char="•"/>
            </a:pPr>
            <a:r>
              <a:rPr lang="en-US" b="0"/>
              <a:t>Momentum dependence</a:t>
            </a:r>
          </a:p>
          <a:p>
            <a:pPr>
              <a:buFont typeface="Arial" charset="0"/>
              <a:buChar char="•"/>
            </a:pPr>
            <a:endParaRPr lang="en-US" b="0"/>
          </a:p>
          <a:p>
            <a:pPr>
              <a:buFont typeface="Arial" charset="0"/>
              <a:buChar char="•"/>
            </a:pPr>
            <a:endParaRPr lang="en-US" b="0"/>
          </a:p>
          <a:p>
            <a:endParaRPr lang="en-US" b="0"/>
          </a:p>
          <a:p>
            <a:endParaRPr lang="en-US" b="0"/>
          </a:p>
          <a:p>
            <a:endParaRPr lang="en-US" b="0"/>
          </a:p>
          <a:p>
            <a:r>
              <a:rPr lang="en-US" b="0"/>
              <a:t>Momentum dependence increases duration of neck</a:t>
            </a:r>
          </a:p>
          <a:p>
            <a:endParaRPr lang="en-US" b="0"/>
          </a:p>
        </p:txBody>
      </p:sp>
      <p:sp>
        <p:nvSpPr>
          <p:cNvPr id="22537" name="TextBox 7"/>
          <p:cNvSpPr txBox="1">
            <a:spLocks noChangeArrowheads="1"/>
          </p:cNvSpPr>
          <p:nvPr/>
        </p:nvSpPr>
        <p:spPr bwMode="auto">
          <a:xfrm>
            <a:off x="4352925" y="1665288"/>
            <a:ext cx="1255713" cy="708025"/>
          </a:xfrm>
          <a:prstGeom prst="rect">
            <a:avLst/>
          </a:prstGeom>
          <a:noFill/>
          <a:ln w="9525">
            <a:noFill/>
            <a:miter lim="800000"/>
            <a:headEnd/>
            <a:tailEnd/>
          </a:ln>
        </p:spPr>
        <p:txBody>
          <a:bodyPr>
            <a:spAutoFit/>
          </a:bodyPr>
          <a:lstStyle/>
          <a:p>
            <a:r>
              <a:rPr lang="en-US" sz="2000"/>
              <a:t>heaviest fragment</a:t>
            </a:r>
          </a:p>
        </p:txBody>
      </p:sp>
      <p:sp>
        <p:nvSpPr>
          <p:cNvPr id="22538" name="TextBox 8"/>
          <p:cNvSpPr txBox="1">
            <a:spLocks noChangeArrowheads="1"/>
          </p:cNvSpPr>
          <p:nvPr/>
        </p:nvSpPr>
        <p:spPr bwMode="auto">
          <a:xfrm>
            <a:off x="7016750" y="1557338"/>
            <a:ext cx="1500188" cy="1016000"/>
          </a:xfrm>
          <a:prstGeom prst="rect">
            <a:avLst/>
          </a:prstGeom>
          <a:noFill/>
          <a:ln w="9525">
            <a:noFill/>
            <a:miter lim="800000"/>
            <a:headEnd/>
            <a:tailEnd/>
          </a:ln>
        </p:spPr>
        <p:txBody>
          <a:bodyPr>
            <a:spAutoFit/>
          </a:bodyPr>
          <a:lstStyle/>
          <a:p>
            <a:r>
              <a:rPr lang="en-US" sz="2000"/>
              <a:t>all forward-moving fragments</a:t>
            </a:r>
          </a:p>
        </p:txBody>
      </p:sp>
      <p:sp>
        <p:nvSpPr>
          <p:cNvPr id="22539" name="TextBox 9"/>
          <p:cNvSpPr txBox="1">
            <a:spLocks noChangeArrowheads="1"/>
          </p:cNvSpPr>
          <p:nvPr/>
        </p:nvSpPr>
        <p:spPr bwMode="auto">
          <a:xfrm>
            <a:off x="4202730" y="4233358"/>
            <a:ext cx="1801812" cy="400050"/>
          </a:xfrm>
          <a:prstGeom prst="rect">
            <a:avLst/>
          </a:prstGeom>
          <a:noFill/>
          <a:ln w="9525">
            <a:noFill/>
            <a:miter lim="800000"/>
            <a:headEnd/>
            <a:tailEnd/>
          </a:ln>
        </p:spPr>
        <p:txBody>
          <a:bodyPr>
            <a:spAutoFit/>
          </a:bodyPr>
          <a:lstStyle/>
          <a:p>
            <a:r>
              <a:rPr lang="en-US" sz="2000" dirty="0"/>
              <a:t>MI, t=162 fm/c</a:t>
            </a:r>
          </a:p>
        </p:txBody>
      </p:sp>
      <p:sp>
        <p:nvSpPr>
          <p:cNvPr id="22540" name="TextBox 10"/>
          <p:cNvSpPr txBox="1">
            <a:spLocks noChangeArrowheads="1"/>
          </p:cNvSpPr>
          <p:nvPr/>
        </p:nvSpPr>
        <p:spPr bwMode="auto">
          <a:xfrm>
            <a:off x="6837980" y="4234946"/>
            <a:ext cx="1965325" cy="400050"/>
          </a:xfrm>
          <a:prstGeom prst="rect">
            <a:avLst/>
          </a:prstGeom>
          <a:noFill/>
          <a:ln w="9525">
            <a:noFill/>
            <a:miter lim="800000"/>
            <a:headEnd/>
            <a:tailEnd/>
          </a:ln>
        </p:spPr>
        <p:txBody>
          <a:bodyPr>
            <a:spAutoFit/>
          </a:bodyPr>
          <a:lstStyle/>
          <a:p>
            <a:r>
              <a:rPr lang="en-US" sz="2000"/>
              <a:t>MD, t=162 fm/c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Fragments </a:t>
            </a:r>
            <a:r>
              <a:rPr lang="en-US" dirty="0" err="1" smtClean="0"/>
              <a:t>vs</a:t>
            </a:r>
            <a:r>
              <a:rPr lang="en-US" dirty="0" smtClean="0"/>
              <a:t> Residue</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4435522" y="1755128"/>
            <a:ext cx="4708478" cy="3762791"/>
          </a:xfrm>
          <a:prstGeom prst="rect">
            <a:avLst/>
          </a:prstGeom>
          <a:noFill/>
          <a:ln w="9525">
            <a:noFill/>
            <a:miter lim="800000"/>
            <a:headEnd/>
            <a:tailEnd/>
          </a:ln>
        </p:spPr>
      </p:pic>
      <p:pic>
        <p:nvPicPr>
          <p:cNvPr id="6" name="Picture 5" descr="tracer_mix"/>
          <p:cNvPicPr>
            <a:picLocks noChangeAspect="1" noChangeArrowheads="1"/>
          </p:cNvPicPr>
          <p:nvPr/>
        </p:nvPicPr>
        <p:blipFill>
          <a:blip r:embed="rId3" cstate="print"/>
          <a:srcRect/>
          <a:stretch>
            <a:fillRect/>
          </a:stretch>
        </p:blipFill>
        <p:spPr bwMode="auto">
          <a:xfrm>
            <a:off x="996974" y="1837131"/>
            <a:ext cx="3506787" cy="3508516"/>
          </a:xfrm>
          <a:prstGeom prst="rect">
            <a:avLst/>
          </a:prstGeom>
          <a:noFill/>
          <a:ln w="9525">
            <a:noFill/>
            <a:miter lim="800000"/>
            <a:headEnd/>
            <a:tailEnd/>
          </a:ln>
        </p:spPr>
      </p:pic>
      <p:sp>
        <p:nvSpPr>
          <p:cNvPr id="7" name="TextBox 6"/>
          <p:cNvSpPr txBox="1"/>
          <p:nvPr/>
        </p:nvSpPr>
        <p:spPr>
          <a:xfrm>
            <a:off x="1201003" y="1347398"/>
            <a:ext cx="2879678" cy="461665"/>
          </a:xfrm>
          <a:prstGeom prst="rect">
            <a:avLst/>
          </a:prstGeom>
          <a:noFill/>
        </p:spPr>
        <p:txBody>
          <a:bodyPr wrap="square" rtlCol="0">
            <a:spAutoFit/>
          </a:bodyPr>
          <a:lstStyle/>
          <a:p>
            <a:r>
              <a:rPr lang="en-US" b="0" dirty="0" err="1" smtClean="0"/>
              <a:t>pBUU</a:t>
            </a:r>
            <a:endParaRPr lang="en-US" b="0" dirty="0"/>
          </a:p>
        </p:txBody>
      </p:sp>
      <p:sp>
        <p:nvSpPr>
          <p:cNvPr id="8" name="TextBox 7"/>
          <p:cNvSpPr txBox="1"/>
          <p:nvPr/>
        </p:nvSpPr>
        <p:spPr>
          <a:xfrm>
            <a:off x="5022376" y="1320103"/>
            <a:ext cx="3248167" cy="461665"/>
          </a:xfrm>
          <a:prstGeom prst="rect">
            <a:avLst/>
          </a:prstGeom>
          <a:noFill/>
        </p:spPr>
        <p:txBody>
          <a:bodyPr wrap="square" rtlCol="0">
            <a:spAutoFit/>
          </a:bodyPr>
          <a:lstStyle/>
          <a:p>
            <a:r>
              <a:rPr lang="en-US" b="0" dirty="0" err="1" smtClean="0"/>
              <a:t>ImQMD</a:t>
            </a:r>
            <a:endParaRPr lang="en-US" b="0" dirty="0"/>
          </a:p>
        </p:txBody>
      </p:sp>
      <p:sp>
        <p:nvSpPr>
          <p:cNvPr id="9" name="TextBox 8"/>
          <p:cNvSpPr txBox="1"/>
          <p:nvPr/>
        </p:nvSpPr>
        <p:spPr>
          <a:xfrm>
            <a:off x="1524000" y="5347846"/>
            <a:ext cx="6941127" cy="1200329"/>
          </a:xfrm>
          <a:prstGeom prst="rect">
            <a:avLst/>
          </a:prstGeom>
          <a:noFill/>
        </p:spPr>
        <p:txBody>
          <a:bodyPr wrap="square" rtlCol="0">
            <a:spAutoFit/>
          </a:bodyPr>
          <a:lstStyle/>
          <a:p>
            <a:r>
              <a:rPr lang="en-US" b="0" dirty="0" smtClean="0"/>
              <a:t>Previous BUU constraints from residue</a:t>
            </a:r>
          </a:p>
          <a:p>
            <a:r>
              <a:rPr lang="en-US" b="0" dirty="0" smtClean="0"/>
              <a:t>               </a:t>
            </a:r>
            <a:r>
              <a:rPr lang="en-US" b="0" dirty="0" err="1" smtClean="0"/>
              <a:t>ImQMD</a:t>
            </a:r>
            <a:r>
              <a:rPr lang="en-US" b="0" dirty="0" smtClean="0"/>
              <a:t> constraints from all fragments</a:t>
            </a:r>
          </a:p>
          <a:p>
            <a:r>
              <a:rPr lang="en-US" b="0" dirty="0" smtClean="0"/>
              <a:t>               experiment ??? </a:t>
            </a:r>
            <a:endParaRPr lang="en-US"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3555" name="Title 1"/>
          <p:cNvSpPr>
            <a:spLocks noGrp="1"/>
          </p:cNvSpPr>
          <p:nvPr>
            <p:ph type="title" idx="4294967295"/>
          </p:nvPr>
        </p:nvSpPr>
        <p:spPr/>
        <p:txBody>
          <a:bodyPr/>
          <a:lstStyle/>
          <a:p>
            <a:r>
              <a:rPr lang="en-US" smtClean="0">
                <a:latin typeface="Times New Roman" pitchFamily="18" charset="0"/>
              </a:rPr>
              <a:t>In-Medium NN Cross Sections</a:t>
            </a:r>
          </a:p>
        </p:txBody>
      </p:sp>
      <p:pic>
        <p:nvPicPr>
          <p:cNvPr id="23557" name="Picture 5"/>
          <p:cNvPicPr>
            <a:picLocks noChangeAspect="1" noChangeArrowheads="1"/>
          </p:cNvPicPr>
          <p:nvPr/>
        </p:nvPicPr>
        <p:blipFill>
          <a:blip r:embed="rId2" cstate="print"/>
          <a:srcRect/>
          <a:stretch>
            <a:fillRect/>
          </a:stretch>
        </p:blipFill>
        <p:spPr bwMode="auto">
          <a:xfrm>
            <a:off x="977899" y="1808162"/>
            <a:ext cx="2868528" cy="1339993"/>
          </a:xfrm>
          <a:prstGeom prst="rect">
            <a:avLst/>
          </a:prstGeom>
          <a:noFill/>
          <a:ln w="9525">
            <a:noFill/>
            <a:miter lim="800000"/>
            <a:headEnd/>
            <a:tailEnd/>
          </a:ln>
        </p:spPr>
      </p:pic>
      <p:pic>
        <p:nvPicPr>
          <p:cNvPr id="23558" name="Picture 6"/>
          <p:cNvPicPr>
            <a:picLocks noChangeAspect="1" noChangeArrowheads="1"/>
          </p:cNvPicPr>
          <p:nvPr/>
        </p:nvPicPr>
        <p:blipFill>
          <a:blip r:embed="rId3" cstate="print"/>
          <a:srcRect/>
          <a:stretch>
            <a:fillRect/>
          </a:stretch>
        </p:blipFill>
        <p:spPr bwMode="auto">
          <a:xfrm>
            <a:off x="857250" y="4189413"/>
            <a:ext cx="4989368" cy="767002"/>
          </a:xfrm>
          <a:prstGeom prst="rect">
            <a:avLst/>
          </a:prstGeom>
          <a:noFill/>
          <a:ln w="9525">
            <a:noFill/>
            <a:miter lim="800000"/>
            <a:headEnd/>
            <a:tailEnd/>
          </a:ln>
        </p:spPr>
      </p:pic>
      <p:sp>
        <p:nvSpPr>
          <p:cNvPr id="23559" name="TextBox 9"/>
          <p:cNvSpPr txBox="1">
            <a:spLocks noChangeArrowheads="1"/>
          </p:cNvSpPr>
          <p:nvPr/>
        </p:nvSpPr>
        <p:spPr bwMode="auto">
          <a:xfrm>
            <a:off x="777875" y="3343275"/>
            <a:ext cx="4654550" cy="831850"/>
          </a:xfrm>
          <a:prstGeom prst="rect">
            <a:avLst/>
          </a:prstGeom>
          <a:noFill/>
          <a:ln w="9525">
            <a:noFill/>
            <a:miter lim="800000"/>
            <a:headEnd/>
            <a:tailEnd/>
          </a:ln>
        </p:spPr>
        <p:txBody>
          <a:bodyPr>
            <a:spAutoFit/>
          </a:bodyPr>
          <a:lstStyle/>
          <a:p>
            <a:r>
              <a:rPr lang="en-US"/>
              <a:t>Rostock: parameterized BHF calculations</a:t>
            </a:r>
          </a:p>
        </p:txBody>
      </p:sp>
      <p:sp>
        <p:nvSpPr>
          <p:cNvPr id="23560" name="TextBox 10"/>
          <p:cNvSpPr txBox="1">
            <a:spLocks noChangeArrowheads="1"/>
          </p:cNvSpPr>
          <p:nvPr/>
        </p:nvSpPr>
        <p:spPr bwMode="auto">
          <a:xfrm>
            <a:off x="808038" y="1354138"/>
            <a:ext cx="4527550" cy="460375"/>
          </a:xfrm>
          <a:prstGeom prst="rect">
            <a:avLst/>
          </a:prstGeom>
          <a:noFill/>
          <a:ln w="9525">
            <a:noFill/>
            <a:miter lim="800000"/>
            <a:headEnd/>
            <a:tailEnd/>
          </a:ln>
        </p:spPr>
        <p:txBody>
          <a:bodyPr>
            <a:spAutoFit/>
          </a:bodyPr>
          <a:lstStyle/>
          <a:p>
            <a:r>
              <a:rPr lang="en-US"/>
              <a:t>Screened: geometric arguments </a:t>
            </a:r>
          </a:p>
        </p:txBody>
      </p:sp>
      <p:sp>
        <p:nvSpPr>
          <p:cNvPr id="9" name="TextBox 8"/>
          <p:cNvSpPr txBox="1"/>
          <p:nvPr/>
        </p:nvSpPr>
        <p:spPr>
          <a:xfrm>
            <a:off x="858981" y="5569527"/>
            <a:ext cx="4876800" cy="830997"/>
          </a:xfrm>
          <a:prstGeom prst="rect">
            <a:avLst/>
          </a:prstGeom>
          <a:noFill/>
        </p:spPr>
        <p:txBody>
          <a:bodyPr wrap="square" rtlCol="0">
            <a:spAutoFit/>
          </a:bodyPr>
          <a:lstStyle/>
          <a:p>
            <a:r>
              <a:rPr lang="en-US" b="0" dirty="0" smtClean="0"/>
              <a:t>Rostock similar in reduction used in </a:t>
            </a:r>
            <a:r>
              <a:rPr lang="en-US" b="0" dirty="0" smtClean="0"/>
              <a:t>IBUU04, </a:t>
            </a:r>
            <a:r>
              <a:rPr lang="en-US" b="0" dirty="0" smtClean="0"/>
              <a:t>ImQMD05 constraints </a:t>
            </a:r>
            <a:endParaRPr lang="en-US" b="0" dirty="0"/>
          </a:p>
        </p:txBody>
      </p:sp>
      <p:grpSp>
        <p:nvGrpSpPr>
          <p:cNvPr id="14" name="Group 13"/>
          <p:cNvGrpSpPr/>
          <p:nvPr/>
        </p:nvGrpSpPr>
        <p:grpSpPr>
          <a:xfrm>
            <a:off x="6379074" y="1501667"/>
            <a:ext cx="2389596" cy="4749421"/>
            <a:chOff x="4009947" y="1473958"/>
            <a:chExt cx="2389596" cy="4749421"/>
          </a:xfrm>
        </p:grpSpPr>
        <p:pic>
          <p:nvPicPr>
            <p:cNvPr id="15" name="Picture 2" descr="C:\Users\Administrator.LAPLOAN8\Dropbox\NSCL\NuSym11\pBUUdepend_figures\figures_Jan4\coll_vs_time.png"/>
            <p:cNvPicPr>
              <a:picLocks noChangeAspect="1" noChangeArrowheads="1"/>
            </p:cNvPicPr>
            <p:nvPr/>
          </p:nvPicPr>
          <p:blipFill>
            <a:blip r:embed="rId4" cstate="print"/>
            <a:srcRect r="49049"/>
            <a:stretch>
              <a:fillRect/>
            </a:stretch>
          </p:blipFill>
          <p:spPr bwMode="auto">
            <a:xfrm>
              <a:off x="4009947" y="1473958"/>
              <a:ext cx="2389596" cy="4749421"/>
            </a:xfrm>
            <a:prstGeom prst="rect">
              <a:avLst/>
            </a:prstGeom>
            <a:noFill/>
          </p:spPr>
        </p:pic>
        <p:pic>
          <p:nvPicPr>
            <p:cNvPr id="16" name="Picture 2" descr="C:\Users\Administrator.LAPLOAN8\Dropbox\NSCL\NuSym11\pBUUdepend_figures\figures_Jan4\coll_vs_time.png"/>
            <p:cNvPicPr>
              <a:picLocks noChangeAspect="1" noChangeArrowheads="1"/>
            </p:cNvPicPr>
            <p:nvPr/>
          </p:nvPicPr>
          <p:blipFill>
            <a:blip r:embed="rId4" cstate="print"/>
            <a:srcRect l="59769" t="59994" r="22519" b="29916"/>
            <a:stretch>
              <a:fillRect/>
            </a:stretch>
          </p:blipFill>
          <p:spPr bwMode="auto">
            <a:xfrm>
              <a:off x="4462817" y="2006221"/>
              <a:ext cx="830341" cy="479018"/>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5603" name="Title 1"/>
          <p:cNvSpPr>
            <a:spLocks noGrp="1"/>
          </p:cNvSpPr>
          <p:nvPr>
            <p:ph type="title" idx="4294967295"/>
          </p:nvPr>
        </p:nvSpPr>
        <p:spPr/>
        <p:txBody>
          <a:bodyPr/>
          <a:lstStyle/>
          <a:p>
            <a:r>
              <a:rPr lang="en-US" dirty="0" smtClean="0">
                <a:latin typeface="Times New Roman" pitchFamily="18" charset="0"/>
              </a:rPr>
              <a:t>Cross section comparison</a:t>
            </a:r>
          </a:p>
        </p:txBody>
      </p:sp>
      <p:pic>
        <p:nvPicPr>
          <p:cNvPr id="25605" name="Picture 2" descr="H:\My Documents\Daniel\latex\pBUUdepend\figures\Md_xs_for_mix.png"/>
          <p:cNvPicPr>
            <a:picLocks noChangeAspect="1" noChangeArrowheads="1"/>
          </p:cNvPicPr>
          <p:nvPr/>
        </p:nvPicPr>
        <p:blipFill>
          <a:blip r:embed="rId2" cstate="print"/>
          <a:srcRect/>
          <a:stretch>
            <a:fillRect/>
          </a:stretch>
        </p:blipFill>
        <p:spPr bwMode="auto">
          <a:xfrm>
            <a:off x="4097613" y="1440219"/>
            <a:ext cx="2476500" cy="2476500"/>
          </a:xfrm>
          <a:prstGeom prst="rect">
            <a:avLst/>
          </a:prstGeom>
          <a:noFill/>
          <a:ln w="9525">
            <a:noFill/>
            <a:miter lim="800000"/>
            <a:headEnd/>
            <a:tailEnd/>
          </a:ln>
        </p:spPr>
      </p:pic>
      <p:pic>
        <p:nvPicPr>
          <p:cNvPr id="25606" name="Picture 2" descr="H:\My Documents\Daniel\latex\pBUUdepend\figures\Mi_xs_mix.png"/>
          <p:cNvPicPr>
            <a:picLocks noChangeAspect="1" noChangeArrowheads="1"/>
          </p:cNvPicPr>
          <p:nvPr/>
        </p:nvPicPr>
        <p:blipFill>
          <a:blip r:embed="rId3" cstate="print"/>
          <a:srcRect/>
          <a:stretch>
            <a:fillRect/>
          </a:stretch>
        </p:blipFill>
        <p:spPr bwMode="auto">
          <a:xfrm>
            <a:off x="1323671" y="1432615"/>
            <a:ext cx="2484056" cy="248405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984925" y="3902228"/>
            <a:ext cx="2702470" cy="2605361"/>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935369" y="3903260"/>
            <a:ext cx="3082621" cy="2561396"/>
          </a:xfrm>
          <a:prstGeom prst="rect">
            <a:avLst/>
          </a:prstGeom>
          <a:noFill/>
          <a:ln w="9525">
            <a:noFill/>
            <a:miter lim="800000"/>
            <a:headEnd/>
            <a:tailEnd/>
          </a:ln>
        </p:spPr>
      </p:pic>
      <p:sp>
        <p:nvSpPr>
          <p:cNvPr id="10" name="TextBox 9"/>
          <p:cNvSpPr txBox="1"/>
          <p:nvPr/>
        </p:nvSpPr>
        <p:spPr>
          <a:xfrm>
            <a:off x="6851176" y="1528549"/>
            <a:ext cx="2115403" cy="5262979"/>
          </a:xfrm>
          <a:prstGeom prst="rect">
            <a:avLst/>
          </a:prstGeom>
          <a:noFill/>
        </p:spPr>
        <p:txBody>
          <a:bodyPr wrap="square" rtlCol="0">
            <a:spAutoFit/>
          </a:bodyPr>
          <a:lstStyle/>
          <a:p>
            <a:r>
              <a:rPr lang="en-US" b="0" dirty="0" err="1" smtClean="0"/>
              <a:t>pBUU</a:t>
            </a:r>
            <a:r>
              <a:rPr lang="en-US" b="0" dirty="0" smtClean="0"/>
              <a:t> – </a:t>
            </a:r>
          </a:p>
          <a:p>
            <a:r>
              <a:rPr lang="en-US" b="0" dirty="0" smtClean="0"/>
              <a:t>Strong dependence on cross section, reduced by mom-</a:t>
            </a:r>
            <a:r>
              <a:rPr lang="en-US" b="0" dirty="0" err="1" smtClean="0"/>
              <a:t>dep</a:t>
            </a:r>
            <a:endParaRPr lang="en-US" b="0" dirty="0" smtClean="0"/>
          </a:p>
          <a:p>
            <a:endParaRPr lang="en-US" b="0" dirty="0" smtClean="0"/>
          </a:p>
          <a:p>
            <a:r>
              <a:rPr lang="en-US" b="0" dirty="0" err="1" smtClean="0"/>
              <a:t>ImQMD</a:t>
            </a:r>
            <a:r>
              <a:rPr lang="en-US" b="0" dirty="0" smtClean="0"/>
              <a:t> – almost no dependence</a:t>
            </a:r>
          </a:p>
          <a:p>
            <a:endParaRPr lang="en-US" b="0" dirty="0" smtClean="0"/>
          </a:p>
          <a:p>
            <a:r>
              <a:rPr lang="en-US" b="0" dirty="0" smtClean="0"/>
              <a:t>IBUU04 – </a:t>
            </a:r>
          </a:p>
          <a:p>
            <a:r>
              <a:rPr lang="en-US" b="0" dirty="0" smtClean="0"/>
              <a:t>Similar to </a:t>
            </a:r>
            <a:r>
              <a:rPr lang="en-US" b="0" dirty="0" err="1" smtClean="0"/>
              <a:t>pBUU</a:t>
            </a:r>
            <a:r>
              <a:rPr lang="en-US" b="0" dirty="0" smtClean="0"/>
              <a:t> Rostock</a:t>
            </a:r>
            <a:endParaRPr lang="en-US" b="0" dirty="0"/>
          </a:p>
        </p:txBody>
      </p:sp>
      <p:sp>
        <p:nvSpPr>
          <p:cNvPr id="11" name="TextBox 10"/>
          <p:cNvSpPr txBox="1"/>
          <p:nvPr/>
        </p:nvSpPr>
        <p:spPr>
          <a:xfrm>
            <a:off x="1814945" y="1607127"/>
            <a:ext cx="1524000" cy="400110"/>
          </a:xfrm>
          <a:prstGeom prst="rect">
            <a:avLst/>
          </a:prstGeom>
          <a:noFill/>
        </p:spPr>
        <p:txBody>
          <a:bodyPr wrap="square" rtlCol="0">
            <a:spAutoFit/>
          </a:bodyPr>
          <a:lstStyle/>
          <a:p>
            <a:r>
              <a:rPr lang="en-US" sz="2000" dirty="0" err="1" smtClean="0"/>
              <a:t>pBUU</a:t>
            </a:r>
            <a:r>
              <a:rPr lang="en-US" sz="2000" dirty="0" smtClean="0"/>
              <a:t> MI</a:t>
            </a:r>
            <a:endParaRPr lang="en-US" sz="2000" dirty="0"/>
          </a:p>
        </p:txBody>
      </p:sp>
      <p:sp>
        <p:nvSpPr>
          <p:cNvPr id="12" name="TextBox 11"/>
          <p:cNvSpPr txBox="1"/>
          <p:nvPr/>
        </p:nvSpPr>
        <p:spPr>
          <a:xfrm>
            <a:off x="4627418" y="1690255"/>
            <a:ext cx="1524000" cy="400110"/>
          </a:xfrm>
          <a:prstGeom prst="rect">
            <a:avLst/>
          </a:prstGeom>
          <a:noFill/>
        </p:spPr>
        <p:txBody>
          <a:bodyPr wrap="square" rtlCol="0">
            <a:spAutoFit/>
          </a:bodyPr>
          <a:lstStyle/>
          <a:p>
            <a:r>
              <a:rPr lang="en-US" sz="2000" dirty="0" err="1" smtClean="0"/>
              <a:t>pBUU</a:t>
            </a:r>
            <a:r>
              <a:rPr lang="en-US" sz="2000" dirty="0" smtClean="0"/>
              <a:t> MD</a:t>
            </a:r>
            <a:endParaRPr lang="en-US" sz="2000" dirty="0"/>
          </a:p>
        </p:txBody>
      </p:sp>
      <p:sp>
        <p:nvSpPr>
          <p:cNvPr id="13" name="TextBox 12"/>
          <p:cNvSpPr txBox="1"/>
          <p:nvPr/>
        </p:nvSpPr>
        <p:spPr>
          <a:xfrm>
            <a:off x="1510145" y="4100945"/>
            <a:ext cx="1524000" cy="400110"/>
          </a:xfrm>
          <a:prstGeom prst="rect">
            <a:avLst/>
          </a:prstGeom>
          <a:noFill/>
        </p:spPr>
        <p:txBody>
          <a:bodyPr wrap="square" rtlCol="0">
            <a:spAutoFit/>
          </a:bodyPr>
          <a:lstStyle/>
          <a:p>
            <a:r>
              <a:rPr lang="en-US" sz="2000" dirty="0" smtClean="0"/>
              <a:t>ImQMD05</a:t>
            </a:r>
            <a:endParaRPr lang="en-US" sz="2000" dirty="0"/>
          </a:p>
        </p:txBody>
      </p:sp>
      <p:sp>
        <p:nvSpPr>
          <p:cNvPr id="14" name="TextBox 13"/>
          <p:cNvSpPr txBox="1"/>
          <p:nvPr/>
        </p:nvSpPr>
        <p:spPr>
          <a:xfrm>
            <a:off x="5444836" y="5389418"/>
            <a:ext cx="1357745" cy="400110"/>
          </a:xfrm>
          <a:prstGeom prst="rect">
            <a:avLst/>
          </a:prstGeom>
          <a:noFill/>
        </p:spPr>
        <p:txBody>
          <a:bodyPr wrap="square" rtlCol="0">
            <a:spAutoFit/>
          </a:bodyPr>
          <a:lstStyle/>
          <a:p>
            <a:r>
              <a:rPr lang="en-US" sz="2000" dirty="0" smtClean="0"/>
              <a:t>IBUU04</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4579" name="Title 1"/>
          <p:cNvSpPr>
            <a:spLocks noGrp="1"/>
          </p:cNvSpPr>
          <p:nvPr>
            <p:ph type="title" idx="4294967295"/>
          </p:nvPr>
        </p:nvSpPr>
        <p:spPr/>
        <p:txBody>
          <a:bodyPr/>
          <a:lstStyle/>
          <a:p>
            <a:r>
              <a:rPr lang="en-US" smtClean="0">
                <a:latin typeface="Times New Roman" pitchFamily="18" charset="0"/>
              </a:rPr>
              <a:t>Collisions vs Mean Field</a:t>
            </a:r>
          </a:p>
        </p:txBody>
      </p:sp>
      <p:pic>
        <p:nvPicPr>
          <p:cNvPr id="24580" name="Picture 2" descr="H:\My Documents\Daniel\latex\pBUUdepend\figures\npmult_mix.png"/>
          <p:cNvPicPr>
            <a:picLocks noChangeAspect="1" noChangeArrowheads="1"/>
          </p:cNvPicPr>
          <p:nvPr/>
        </p:nvPicPr>
        <p:blipFill>
          <a:blip r:embed="rId2" cstate="print"/>
          <a:srcRect/>
          <a:stretch>
            <a:fillRect/>
          </a:stretch>
        </p:blipFill>
        <p:spPr bwMode="auto">
          <a:xfrm>
            <a:off x="5302250" y="1446213"/>
            <a:ext cx="2968625" cy="2968625"/>
          </a:xfrm>
          <a:prstGeom prst="rect">
            <a:avLst/>
          </a:prstGeom>
          <a:noFill/>
          <a:ln w="9525">
            <a:noFill/>
            <a:miter lim="800000"/>
            <a:headEnd/>
            <a:tailEnd/>
          </a:ln>
        </p:spPr>
      </p:pic>
      <p:pic>
        <p:nvPicPr>
          <p:cNvPr id="24581" name="Picture 3" descr="Y:\plots\allpart\Feb2011\Feb14\Mdg03density_delta_vs_coll.png"/>
          <p:cNvPicPr>
            <a:picLocks noChangeAspect="1" noChangeArrowheads="1"/>
          </p:cNvPicPr>
          <p:nvPr/>
        </p:nvPicPr>
        <p:blipFill>
          <a:blip r:embed="rId3" cstate="print"/>
          <a:srcRect t="9879"/>
          <a:stretch>
            <a:fillRect/>
          </a:stretch>
        </p:blipFill>
        <p:spPr bwMode="auto">
          <a:xfrm>
            <a:off x="5426075" y="4586288"/>
            <a:ext cx="3717925" cy="2271712"/>
          </a:xfrm>
          <a:prstGeom prst="rect">
            <a:avLst/>
          </a:prstGeom>
          <a:noFill/>
          <a:ln w="9525">
            <a:noFill/>
            <a:miter lim="800000"/>
            <a:headEnd/>
            <a:tailEnd/>
          </a:ln>
        </p:spPr>
      </p:pic>
      <p:sp>
        <p:nvSpPr>
          <p:cNvPr id="24582" name="TextBox 6"/>
          <p:cNvSpPr txBox="1">
            <a:spLocks noChangeArrowheads="1"/>
          </p:cNvSpPr>
          <p:nvPr/>
        </p:nvSpPr>
        <p:spPr bwMode="auto">
          <a:xfrm>
            <a:off x="831850" y="1570038"/>
            <a:ext cx="4298950" cy="3046412"/>
          </a:xfrm>
          <a:prstGeom prst="rect">
            <a:avLst/>
          </a:prstGeom>
          <a:noFill/>
          <a:ln w="9525">
            <a:noFill/>
            <a:miter lim="800000"/>
            <a:headEnd/>
            <a:tailEnd/>
          </a:ln>
        </p:spPr>
        <p:txBody>
          <a:bodyPr>
            <a:spAutoFit/>
          </a:bodyPr>
          <a:lstStyle/>
          <a:p>
            <a:r>
              <a:rPr lang="en-US" b="0"/>
              <a:t>Collisions slow diffusion due to symmetry energy</a:t>
            </a:r>
          </a:p>
          <a:p>
            <a:endParaRPr lang="en-US" b="0"/>
          </a:p>
          <a:p>
            <a:r>
              <a:rPr lang="en-US" b="0"/>
              <a:t>Collisions cause largely isospin-independent nucleon transport</a:t>
            </a:r>
          </a:p>
          <a:p>
            <a:endParaRPr lang="en-US" b="0"/>
          </a:p>
          <a:p>
            <a:r>
              <a:rPr lang="en-US" b="0"/>
              <a:t>Only np cross section is significant</a:t>
            </a:r>
          </a:p>
        </p:txBody>
      </p:sp>
      <p:sp>
        <p:nvSpPr>
          <p:cNvPr id="24583" name="TextBox 7"/>
          <p:cNvSpPr txBox="1">
            <a:spLocks noChangeArrowheads="1"/>
          </p:cNvSpPr>
          <p:nvPr/>
        </p:nvSpPr>
        <p:spPr bwMode="auto">
          <a:xfrm>
            <a:off x="3548063" y="5159375"/>
            <a:ext cx="2170112" cy="830263"/>
          </a:xfrm>
          <a:prstGeom prst="rect">
            <a:avLst/>
          </a:prstGeom>
          <a:noFill/>
          <a:ln w="9525">
            <a:noFill/>
            <a:miter lim="800000"/>
            <a:headEnd/>
            <a:tailEnd/>
          </a:ln>
        </p:spPr>
        <p:txBody>
          <a:bodyPr>
            <a:spAutoFit/>
          </a:bodyPr>
          <a:lstStyle/>
          <a:p>
            <a:r>
              <a:rPr lang="en-US" sz="1600"/>
              <a:t>nucleons transferred from projectile to target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6627" name="Title 1"/>
          <p:cNvSpPr>
            <a:spLocks noGrp="1"/>
          </p:cNvSpPr>
          <p:nvPr>
            <p:ph type="title" idx="4294967295"/>
          </p:nvPr>
        </p:nvSpPr>
        <p:spPr/>
        <p:txBody>
          <a:bodyPr/>
          <a:lstStyle/>
          <a:p>
            <a:r>
              <a:rPr lang="en-US" smtClean="0">
                <a:latin typeface="Times New Roman" pitchFamily="18" charset="0"/>
              </a:rPr>
              <a:t>Cluster production</a:t>
            </a:r>
          </a:p>
        </p:txBody>
      </p:sp>
      <p:pic>
        <p:nvPicPr>
          <p:cNvPr id="26628" name="Picture 2" descr="H:\My Documents\Daniel\latex\pBUUdepend\figures\clus_for_mix.png"/>
          <p:cNvPicPr>
            <a:picLocks noChangeAspect="1" noChangeArrowheads="1"/>
          </p:cNvPicPr>
          <p:nvPr/>
        </p:nvPicPr>
        <p:blipFill>
          <a:blip r:embed="rId2" cstate="print"/>
          <a:srcRect/>
          <a:stretch>
            <a:fillRect/>
          </a:stretch>
        </p:blipFill>
        <p:spPr bwMode="auto">
          <a:xfrm>
            <a:off x="1063625" y="3206750"/>
            <a:ext cx="3390900" cy="3390900"/>
          </a:xfrm>
          <a:prstGeom prst="rect">
            <a:avLst/>
          </a:prstGeom>
          <a:noFill/>
          <a:ln w="9525">
            <a:noFill/>
            <a:miter lim="800000"/>
            <a:headEnd/>
            <a:tailEnd/>
          </a:ln>
        </p:spPr>
      </p:pic>
      <p:pic>
        <p:nvPicPr>
          <p:cNvPr id="26629" name="Picture 3" descr="H:\My Documents\Daniel\latex\pBUUdepend\figures\Md_xs_clus_for_mix.png"/>
          <p:cNvPicPr>
            <a:picLocks noChangeAspect="1" noChangeArrowheads="1"/>
          </p:cNvPicPr>
          <p:nvPr/>
        </p:nvPicPr>
        <p:blipFill>
          <a:blip r:embed="rId3" cstate="print"/>
          <a:srcRect/>
          <a:stretch>
            <a:fillRect/>
          </a:stretch>
        </p:blipFill>
        <p:spPr bwMode="auto">
          <a:xfrm>
            <a:off x="4762500" y="3221038"/>
            <a:ext cx="3384550" cy="3384550"/>
          </a:xfrm>
          <a:prstGeom prst="rect">
            <a:avLst/>
          </a:prstGeom>
          <a:noFill/>
          <a:ln w="9525">
            <a:noFill/>
            <a:miter lim="800000"/>
            <a:headEnd/>
            <a:tailEnd/>
          </a:ln>
        </p:spPr>
      </p:pic>
      <p:sp>
        <p:nvSpPr>
          <p:cNvPr id="26630" name="TextBox 6"/>
          <p:cNvSpPr txBox="1">
            <a:spLocks noChangeArrowheads="1"/>
          </p:cNvSpPr>
          <p:nvPr/>
        </p:nvSpPr>
        <p:spPr bwMode="auto">
          <a:xfrm>
            <a:off x="1228725" y="1514475"/>
            <a:ext cx="7915275" cy="1939925"/>
          </a:xfrm>
          <a:prstGeom prst="rect">
            <a:avLst/>
          </a:prstGeom>
          <a:noFill/>
          <a:ln w="9525">
            <a:noFill/>
            <a:miter lim="800000"/>
            <a:headEnd/>
            <a:tailEnd/>
          </a:ln>
        </p:spPr>
        <p:txBody>
          <a:bodyPr>
            <a:spAutoFit/>
          </a:bodyPr>
          <a:lstStyle/>
          <a:p>
            <a:pPr>
              <a:buFont typeface="Arial" charset="0"/>
              <a:buChar char="•"/>
            </a:pPr>
            <a:r>
              <a:rPr lang="en-US" b="0"/>
              <a:t>test particles can undergo inelastic collisions and “clump” into clusters </a:t>
            </a:r>
          </a:p>
          <a:p>
            <a:pPr>
              <a:buFont typeface="Arial" charset="0"/>
              <a:buChar char="•"/>
            </a:pPr>
            <a:r>
              <a:rPr lang="en-US" b="0"/>
              <a:t>Not a native feature of BUU models</a:t>
            </a:r>
          </a:p>
          <a:p>
            <a:pPr>
              <a:buFont typeface="Arial" charset="0"/>
              <a:buChar char="•"/>
            </a:pPr>
            <a:r>
              <a:rPr lang="en-US" b="0"/>
              <a:t>carefully included in the pBUU code up through mass 3</a:t>
            </a:r>
          </a:p>
          <a:p>
            <a:endParaRPr lang="en-US" b="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7651" name="Title 1"/>
          <p:cNvSpPr>
            <a:spLocks noGrp="1"/>
          </p:cNvSpPr>
          <p:nvPr>
            <p:ph type="title" idx="4294967295"/>
          </p:nvPr>
        </p:nvSpPr>
        <p:spPr/>
        <p:txBody>
          <a:bodyPr/>
          <a:lstStyle/>
          <a:p>
            <a:r>
              <a:rPr lang="en-US" smtClean="0">
                <a:latin typeface="Times New Roman" pitchFamily="18" charset="0"/>
              </a:rPr>
              <a:t>Clustering effects on dynamics</a:t>
            </a:r>
          </a:p>
        </p:txBody>
      </p:sp>
      <p:pic>
        <p:nvPicPr>
          <p:cNvPr id="27652" name="Picture 2" descr="H:\My Documents\Daniel\latex\pBUUdepend\figures\prof_Md_clus.png"/>
          <p:cNvPicPr>
            <a:picLocks noChangeAspect="1" noChangeArrowheads="1"/>
          </p:cNvPicPr>
          <p:nvPr/>
        </p:nvPicPr>
        <p:blipFill>
          <a:blip r:embed="rId2" cstate="print"/>
          <a:srcRect/>
          <a:stretch>
            <a:fillRect/>
          </a:stretch>
        </p:blipFill>
        <p:spPr bwMode="auto">
          <a:xfrm>
            <a:off x="827521" y="3900776"/>
            <a:ext cx="2513066" cy="2236787"/>
          </a:xfrm>
          <a:prstGeom prst="rect">
            <a:avLst/>
          </a:prstGeom>
          <a:noFill/>
          <a:ln w="9525">
            <a:noFill/>
            <a:miter lim="800000"/>
            <a:headEnd/>
            <a:tailEnd/>
          </a:ln>
        </p:spPr>
      </p:pic>
      <p:grpSp>
        <p:nvGrpSpPr>
          <p:cNvPr id="10" name="Group 9"/>
          <p:cNvGrpSpPr/>
          <p:nvPr/>
        </p:nvGrpSpPr>
        <p:grpSpPr>
          <a:xfrm>
            <a:off x="3593378" y="3871050"/>
            <a:ext cx="2606040" cy="2266950"/>
            <a:chOff x="6863052" y="1501922"/>
            <a:chExt cx="2606040" cy="2266950"/>
          </a:xfrm>
        </p:grpSpPr>
        <p:pic>
          <p:nvPicPr>
            <p:cNvPr id="27654" name="Picture 3" descr="H:\My Documents\Daniel\latex\pBUUdepend\figures\fragrap_Mds.png"/>
            <p:cNvPicPr>
              <a:picLocks noChangeAspect="1" noChangeArrowheads="1"/>
            </p:cNvPicPr>
            <p:nvPr/>
          </p:nvPicPr>
          <p:blipFill>
            <a:blip r:embed="rId3" cstate="print"/>
            <a:srcRect/>
            <a:stretch>
              <a:fillRect/>
            </a:stretch>
          </p:blipFill>
          <p:spPr bwMode="auto">
            <a:xfrm>
              <a:off x="6863052" y="1501922"/>
              <a:ext cx="2606040" cy="2266950"/>
            </a:xfrm>
            <a:prstGeom prst="rect">
              <a:avLst/>
            </a:prstGeom>
            <a:noFill/>
            <a:ln w="9525">
              <a:noFill/>
              <a:miter lim="800000"/>
              <a:headEnd/>
              <a:tailEnd/>
            </a:ln>
          </p:spPr>
        </p:pic>
        <p:sp>
          <p:nvSpPr>
            <p:cNvPr id="27655" name="TextBox 7"/>
            <p:cNvSpPr txBox="1">
              <a:spLocks noChangeArrowheads="1"/>
            </p:cNvSpPr>
            <p:nvPr/>
          </p:nvSpPr>
          <p:spPr bwMode="auto">
            <a:xfrm>
              <a:off x="7365279" y="1637435"/>
              <a:ext cx="1392237" cy="339725"/>
            </a:xfrm>
            <a:prstGeom prst="rect">
              <a:avLst/>
            </a:prstGeom>
            <a:noFill/>
            <a:ln w="9525">
              <a:noFill/>
              <a:miter lim="800000"/>
              <a:headEnd/>
              <a:tailEnd/>
            </a:ln>
          </p:spPr>
          <p:txBody>
            <a:bodyPr>
              <a:spAutoFit/>
            </a:bodyPr>
            <a:lstStyle/>
            <a:p>
              <a:r>
                <a:rPr lang="en-US" sz="1600" dirty="0"/>
                <a:t>no clustering</a:t>
              </a:r>
            </a:p>
          </p:txBody>
        </p:sp>
      </p:grpSp>
      <p:grpSp>
        <p:nvGrpSpPr>
          <p:cNvPr id="11" name="Group 10"/>
          <p:cNvGrpSpPr/>
          <p:nvPr/>
        </p:nvGrpSpPr>
        <p:grpSpPr>
          <a:xfrm>
            <a:off x="6211888" y="3895724"/>
            <a:ext cx="2606040" cy="2266950"/>
            <a:chOff x="6211888" y="4048125"/>
            <a:chExt cx="2606040" cy="2266950"/>
          </a:xfrm>
        </p:grpSpPr>
        <p:pic>
          <p:nvPicPr>
            <p:cNvPr id="27653" name="Picture 3" descr="H:\My Documents\Daniel\latex\pBUUdepend\figures\fragrap_Mdsc.png"/>
            <p:cNvPicPr>
              <a:picLocks noChangeAspect="1" noChangeArrowheads="1"/>
            </p:cNvPicPr>
            <p:nvPr/>
          </p:nvPicPr>
          <p:blipFill>
            <a:blip r:embed="rId4" cstate="print"/>
            <a:srcRect/>
            <a:stretch>
              <a:fillRect/>
            </a:stretch>
          </p:blipFill>
          <p:spPr bwMode="auto">
            <a:xfrm>
              <a:off x="6211888" y="4048125"/>
              <a:ext cx="2606040" cy="2266950"/>
            </a:xfrm>
            <a:prstGeom prst="rect">
              <a:avLst/>
            </a:prstGeom>
            <a:noFill/>
            <a:ln w="9525">
              <a:noFill/>
              <a:miter lim="800000"/>
              <a:headEnd/>
              <a:tailEnd/>
            </a:ln>
          </p:spPr>
        </p:pic>
        <p:sp>
          <p:nvSpPr>
            <p:cNvPr id="27656" name="TextBox 8"/>
            <p:cNvSpPr txBox="1">
              <a:spLocks noChangeArrowheads="1"/>
            </p:cNvSpPr>
            <p:nvPr/>
          </p:nvSpPr>
          <p:spPr bwMode="auto">
            <a:xfrm>
              <a:off x="6742835" y="4217122"/>
              <a:ext cx="1392238" cy="339725"/>
            </a:xfrm>
            <a:prstGeom prst="rect">
              <a:avLst/>
            </a:prstGeom>
            <a:noFill/>
            <a:ln w="9525">
              <a:noFill/>
              <a:miter lim="800000"/>
              <a:headEnd/>
              <a:tailEnd/>
            </a:ln>
          </p:spPr>
          <p:txBody>
            <a:bodyPr>
              <a:spAutoFit/>
            </a:bodyPr>
            <a:lstStyle/>
            <a:p>
              <a:r>
                <a:rPr lang="en-US" sz="1600" dirty="0"/>
                <a:t>clustering</a:t>
              </a:r>
            </a:p>
          </p:txBody>
        </p:sp>
      </p:grpSp>
      <p:sp>
        <p:nvSpPr>
          <p:cNvPr id="27657" name="TextBox 9"/>
          <p:cNvSpPr txBox="1">
            <a:spLocks noChangeArrowheads="1"/>
          </p:cNvSpPr>
          <p:nvPr/>
        </p:nvSpPr>
        <p:spPr bwMode="auto">
          <a:xfrm>
            <a:off x="803564" y="1433513"/>
            <a:ext cx="8063345" cy="2308324"/>
          </a:xfrm>
          <a:prstGeom prst="rect">
            <a:avLst/>
          </a:prstGeom>
          <a:noFill/>
          <a:ln w="9525">
            <a:noFill/>
            <a:miter lim="800000"/>
            <a:headEnd/>
            <a:tailEnd/>
          </a:ln>
        </p:spPr>
        <p:txBody>
          <a:bodyPr wrap="square">
            <a:spAutoFit/>
          </a:bodyPr>
          <a:lstStyle/>
          <a:p>
            <a:r>
              <a:rPr lang="en-US" b="0" dirty="0" smtClean="0"/>
              <a:t>Increases mean field instabilities </a:t>
            </a:r>
            <a:r>
              <a:rPr lang="en-US" b="0" dirty="0" smtClean="0">
                <a:sym typeface="Wingdings" pitchFamily="2" charset="2"/>
              </a:rPr>
              <a:t> more violent neck breakup</a:t>
            </a:r>
            <a:endParaRPr lang="en-US" b="0" dirty="0" smtClean="0"/>
          </a:p>
          <a:p>
            <a:endParaRPr lang="en-US" b="0" dirty="0" smtClean="0"/>
          </a:p>
          <a:p>
            <a:r>
              <a:rPr lang="en-US" b="0" dirty="0" smtClean="0"/>
              <a:t>Additional </a:t>
            </a:r>
            <a:r>
              <a:rPr lang="en-US" b="0" dirty="0"/>
              <a:t>NN collision channel – larger cross section</a:t>
            </a:r>
          </a:p>
          <a:p>
            <a:endParaRPr lang="en-US" b="0" dirty="0"/>
          </a:p>
          <a:p>
            <a:r>
              <a:rPr lang="en-US" b="0" dirty="0"/>
              <a:t>Without clusters, neck tends to be much more asymmetric than large </a:t>
            </a:r>
            <a:r>
              <a:rPr lang="en-US" b="0" dirty="0" smtClean="0"/>
              <a:t>residues.  With clusters, not the case</a:t>
            </a:r>
            <a:endParaRPr lang="en-US" b="0" dirty="0"/>
          </a:p>
        </p:txBody>
      </p:sp>
      <p:sp>
        <p:nvSpPr>
          <p:cNvPr id="12" name="TextBox 10"/>
          <p:cNvSpPr txBox="1">
            <a:spLocks noChangeArrowheads="1"/>
          </p:cNvSpPr>
          <p:nvPr/>
        </p:nvSpPr>
        <p:spPr bwMode="auto">
          <a:xfrm>
            <a:off x="1294923" y="4040569"/>
            <a:ext cx="1936750" cy="707886"/>
          </a:xfrm>
          <a:prstGeom prst="rect">
            <a:avLst/>
          </a:prstGeom>
          <a:noFill/>
          <a:ln w="9525">
            <a:noFill/>
            <a:miter lim="800000"/>
            <a:headEnd/>
            <a:tailEnd/>
          </a:ln>
        </p:spPr>
        <p:txBody>
          <a:bodyPr>
            <a:spAutoFit/>
          </a:bodyPr>
          <a:lstStyle/>
          <a:p>
            <a:r>
              <a:rPr lang="en-US" sz="2000" dirty="0" smtClean="0"/>
              <a:t>clusters, </a:t>
            </a:r>
            <a:r>
              <a:rPr lang="en-US" sz="2000" dirty="0"/>
              <a:t>t=270 fm/c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8675" name="Title 1"/>
          <p:cNvSpPr>
            <a:spLocks noGrp="1"/>
          </p:cNvSpPr>
          <p:nvPr>
            <p:ph type="title" idx="4294967295"/>
          </p:nvPr>
        </p:nvSpPr>
        <p:spPr/>
        <p:txBody>
          <a:bodyPr/>
          <a:lstStyle/>
          <a:p>
            <a:r>
              <a:rPr lang="en-US" dirty="0" smtClean="0">
                <a:latin typeface="Times New Roman" pitchFamily="18" charset="0"/>
              </a:rPr>
              <a:t>Simulation conclusions</a:t>
            </a:r>
          </a:p>
        </p:txBody>
      </p:sp>
      <p:sp>
        <p:nvSpPr>
          <p:cNvPr id="28676" name="Content Placeholder 2"/>
          <p:cNvSpPr>
            <a:spLocks noGrp="1"/>
          </p:cNvSpPr>
          <p:nvPr>
            <p:ph idx="4294967295"/>
          </p:nvPr>
        </p:nvSpPr>
        <p:spPr>
          <a:xfrm>
            <a:off x="914400" y="1524000"/>
            <a:ext cx="4598988" cy="4572000"/>
          </a:xfrm>
        </p:spPr>
        <p:txBody>
          <a:bodyPr/>
          <a:lstStyle/>
          <a:p>
            <a:pPr>
              <a:buNone/>
            </a:pPr>
            <a:r>
              <a:rPr lang="en-US" sz="2400" dirty="0" smtClean="0">
                <a:latin typeface="Times New Roman" pitchFamily="18" charset="0"/>
              </a:rPr>
              <a:t>Theoretically</a:t>
            </a:r>
            <a:endParaRPr lang="en-US" sz="2400" dirty="0" smtClean="0">
              <a:latin typeface="Times New Roman" pitchFamily="18" charset="0"/>
            </a:endParaRPr>
          </a:p>
          <a:p>
            <a:r>
              <a:rPr lang="en-US" sz="2400" dirty="0" smtClean="0">
                <a:latin typeface="Times New Roman" pitchFamily="18" charset="0"/>
              </a:rPr>
              <a:t>Can we determine duration of neck?</a:t>
            </a:r>
          </a:p>
          <a:p>
            <a:r>
              <a:rPr lang="en-US" sz="2400" dirty="0" smtClean="0">
                <a:latin typeface="Times New Roman" pitchFamily="18" charset="0"/>
              </a:rPr>
              <a:t>Cross sections</a:t>
            </a:r>
          </a:p>
          <a:p>
            <a:r>
              <a:rPr lang="en-US" sz="2400" dirty="0" smtClean="0">
                <a:latin typeface="Times New Roman" pitchFamily="18" charset="0"/>
              </a:rPr>
              <a:t>Cluster production</a:t>
            </a:r>
          </a:p>
          <a:p>
            <a:pPr>
              <a:buFont typeface="Wingdings" pitchFamily="2" charset="2"/>
              <a:buNone/>
            </a:pPr>
            <a:r>
              <a:rPr lang="en-US" sz="2400" dirty="0" smtClean="0">
                <a:latin typeface="Times New Roman" pitchFamily="18" charset="0"/>
              </a:rPr>
              <a:t>Experimentally</a:t>
            </a:r>
            <a:endParaRPr lang="en-US" sz="2400" dirty="0" smtClean="0">
              <a:latin typeface="Times New Roman" pitchFamily="18" charset="0"/>
            </a:endParaRPr>
          </a:p>
          <a:p>
            <a:r>
              <a:rPr lang="en-US" sz="2400" dirty="0" smtClean="0">
                <a:latin typeface="Times New Roman" pitchFamily="18" charset="0"/>
              </a:rPr>
              <a:t>Better impact parameter selection</a:t>
            </a:r>
          </a:p>
          <a:p>
            <a:r>
              <a:rPr lang="en-US" sz="2400" dirty="0" smtClean="0">
                <a:latin typeface="Times New Roman" pitchFamily="18" charset="0"/>
              </a:rPr>
              <a:t>diffusion measured in IMFs </a:t>
            </a:r>
            <a:r>
              <a:rPr lang="en-US" sz="2400" dirty="0" err="1" smtClean="0">
                <a:latin typeface="Times New Roman" pitchFamily="18" charset="0"/>
              </a:rPr>
              <a:t>vs</a:t>
            </a:r>
            <a:r>
              <a:rPr lang="en-US" sz="2400" dirty="0" smtClean="0">
                <a:latin typeface="Times New Roman" pitchFamily="18" charset="0"/>
              </a:rPr>
              <a:t> residues</a:t>
            </a:r>
          </a:p>
          <a:p>
            <a:r>
              <a:rPr lang="en-US" sz="2400" dirty="0" smtClean="0">
                <a:latin typeface="Times New Roman" pitchFamily="18" charset="0"/>
              </a:rPr>
              <a:t>smaller </a:t>
            </a:r>
            <a:r>
              <a:rPr lang="en-US" sz="2400" dirty="0" smtClean="0">
                <a:latin typeface="Times New Roman" pitchFamily="18" charset="0"/>
              </a:rPr>
              <a:t>uncertainties</a:t>
            </a:r>
            <a:endParaRPr lang="en-US" sz="2400" dirty="0" smtClean="0">
              <a:latin typeface="Times New Roman" pitchFamily="18" charset="0"/>
            </a:endParaRPr>
          </a:p>
          <a:p>
            <a:pPr>
              <a:buFont typeface="Wingdings" pitchFamily="2" charset="2"/>
              <a:buNone/>
            </a:pPr>
            <a:endParaRPr lang="en-US" sz="2400" dirty="0" smtClean="0">
              <a:latin typeface="Times New Roman" pitchFamily="18" charset="0"/>
            </a:endParaRPr>
          </a:p>
        </p:txBody>
      </p:sp>
      <p:pic>
        <p:nvPicPr>
          <p:cNvPr id="28677" name="Picture 2" descr="H:\My Documents\Daniel\latex\pBUUdepend\figures\Md_xs_clus_b_for_mix.png"/>
          <p:cNvPicPr>
            <a:picLocks noChangeAspect="1" noChangeArrowheads="1"/>
          </p:cNvPicPr>
          <p:nvPr/>
        </p:nvPicPr>
        <p:blipFill>
          <a:blip r:embed="rId2" cstate="print"/>
          <a:srcRect/>
          <a:stretch>
            <a:fillRect/>
          </a:stretch>
        </p:blipFill>
        <p:spPr bwMode="auto">
          <a:xfrm>
            <a:off x="5546725" y="1616075"/>
            <a:ext cx="3597275" cy="3597275"/>
          </a:xfrm>
          <a:prstGeom prst="rect">
            <a:avLst/>
          </a:prstGeom>
          <a:noFill/>
          <a:ln w="9525">
            <a:noFill/>
            <a:miter lim="800000"/>
            <a:headEnd/>
            <a:tailEnd/>
          </a:ln>
        </p:spPr>
      </p:pic>
      <p:sp>
        <p:nvSpPr>
          <p:cNvPr id="6" name="TextBox 5"/>
          <p:cNvSpPr txBox="1"/>
          <p:nvPr/>
        </p:nvSpPr>
        <p:spPr>
          <a:xfrm>
            <a:off x="5832764" y="5278582"/>
            <a:ext cx="3311236" cy="830997"/>
          </a:xfrm>
          <a:prstGeom prst="rect">
            <a:avLst/>
          </a:prstGeom>
          <a:noFill/>
        </p:spPr>
        <p:txBody>
          <a:bodyPr wrap="square" rtlCol="0">
            <a:spAutoFit/>
          </a:bodyPr>
          <a:lstStyle/>
          <a:p>
            <a:r>
              <a:rPr lang="en-US" b="0" dirty="0" smtClean="0"/>
              <a:t>Shifts closer to </a:t>
            </a:r>
            <a:r>
              <a:rPr lang="en-US" b="0" dirty="0" err="1" smtClean="0"/>
              <a:t>ImQMD</a:t>
            </a:r>
            <a:r>
              <a:rPr lang="en-US" b="0" dirty="0" smtClean="0"/>
              <a:t> results</a:t>
            </a:r>
            <a:endParaRPr lang="en-US"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S800"/>
          <p:cNvPicPr>
            <a:picLocks noChangeAspect="1" noChangeArrowheads="1"/>
          </p:cNvPicPr>
          <p:nvPr/>
        </p:nvPicPr>
        <p:blipFill>
          <a:blip r:embed="rId2" cstate="print"/>
          <a:srcRect/>
          <a:stretch>
            <a:fillRect/>
          </a:stretch>
        </p:blipFill>
        <p:spPr bwMode="auto">
          <a:xfrm>
            <a:off x="4310063" y="3725863"/>
            <a:ext cx="4833937" cy="2627312"/>
          </a:xfrm>
          <a:prstGeom prst="rect">
            <a:avLst/>
          </a:prstGeom>
          <a:noFill/>
          <a:ln w="9525">
            <a:noFill/>
            <a:miter lim="800000"/>
            <a:headEnd/>
            <a:tailEnd/>
          </a:ln>
        </p:spPr>
      </p:pic>
      <p:sp>
        <p:nvSpPr>
          <p:cNvPr id="17411"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7412" name="Rectangle 2"/>
          <p:cNvSpPr>
            <a:spLocks noGrp="1" noChangeArrowheads="1"/>
          </p:cNvSpPr>
          <p:nvPr>
            <p:ph type="title" idx="4294967295"/>
          </p:nvPr>
        </p:nvSpPr>
        <p:spPr/>
        <p:txBody>
          <a:bodyPr/>
          <a:lstStyle/>
          <a:p>
            <a:r>
              <a:rPr lang="en-US" smtClean="0">
                <a:latin typeface="Times New Roman" pitchFamily="18" charset="0"/>
              </a:rPr>
              <a:t>New Isospin Diffusion Experiment</a:t>
            </a:r>
          </a:p>
        </p:txBody>
      </p:sp>
      <p:pic>
        <p:nvPicPr>
          <p:cNvPr id="17413" name="Picture 4" descr="DSC02855"/>
          <p:cNvPicPr>
            <a:picLocks noChangeAspect="1" noChangeArrowheads="1"/>
          </p:cNvPicPr>
          <p:nvPr/>
        </p:nvPicPr>
        <p:blipFill>
          <a:blip r:embed="rId3" cstate="print"/>
          <a:srcRect l="7338" t="14020" r="10852" b="10452"/>
          <a:stretch>
            <a:fillRect/>
          </a:stretch>
        </p:blipFill>
        <p:spPr bwMode="auto">
          <a:xfrm>
            <a:off x="3019425" y="1377950"/>
            <a:ext cx="4064000" cy="2814638"/>
          </a:xfrm>
          <a:prstGeom prst="rect">
            <a:avLst/>
          </a:prstGeom>
          <a:noFill/>
          <a:ln w="9525">
            <a:noFill/>
            <a:miter lim="800000"/>
            <a:headEnd/>
            <a:tailEnd/>
          </a:ln>
        </p:spPr>
      </p:pic>
      <p:cxnSp>
        <p:nvCxnSpPr>
          <p:cNvPr id="17414" name="Straight Arrow Connector 6"/>
          <p:cNvCxnSpPr>
            <a:cxnSpLocks noChangeShapeType="1"/>
          </p:cNvCxnSpPr>
          <p:nvPr/>
        </p:nvCxnSpPr>
        <p:spPr bwMode="auto">
          <a:xfrm>
            <a:off x="5391150" y="4271963"/>
            <a:ext cx="1938338" cy="900112"/>
          </a:xfrm>
          <a:prstGeom prst="straightConnector1">
            <a:avLst/>
          </a:prstGeom>
          <a:noFill/>
          <a:ln w="34925" algn="ctr">
            <a:solidFill>
              <a:schemeClr val="tx1"/>
            </a:solidFill>
            <a:miter lim="800000"/>
            <a:headEnd/>
            <a:tailEnd type="arrow" w="med" len="med"/>
          </a:ln>
        </p:spPr>
      </p:cxnSp>
      <p:sp>
        <p:nvSpPr>
          <p:cNvPr id="17415" name="TextBox 9"/>
          <p:cNvSpPr txBox="1">
            <a:spLocks noChangeArrowheads="1"/>
          </p:cNvSpPr>
          <p:nvPr/>
        </p:nvSpPr>
        <p:spPr bwMode="auto">
          <a:xfrm>
            <a:off x="900113" y="4476750"/>
            <a:ext cx="3452812" cy="1938338"/>
          </a:xfrm>
          <a:prstGeom prst="rect">
            <a:avLst/>
          </a:prstGeom>
          <a:noFill/>
          <a:ln w="9525">
            <a:noFill/>
            <a:miter lim="800000"/>
            <a:headEnd/>
            <a:tailEnd/>
          </a:ln>
        </p:spPr>
        <p:txBody>
          <a:bodyPr>
            <a:spAutoFit/>
          </a:bodyPr>
          <a:lstStyle/>
          <a:p>
            <a:r>
              <a:rPr lang="en-US" b="0"/>
              <a:t>Measure isospin diffusion with both intermediate mass fragments (LASSA) and heavy residues (S800) </a:t>
            </a:r>
          </a:p>
          <a:p>
            <a:endParaRPr lang="en-US" b="0"/>
          </a:p>
        </p:txBody>
      </p:sp>
      <p:sp>
        <p:nvSpPr>
          <p:cNvPr id="17416" name="TextBox 15"/>
          <p:cNvSpPr txBox="1">
            <a:spLocks noChangeArrowheads="1"/>
          </p:cNvSpPr>
          <p:nvPr/>
        </p:nvSpPr>
        <p:spPr bwMode="auto">
          <a:xfrm>
            <a:off x="7164388" y="1446213"/>
            <a:ext cx="1774825" cy="1939925"/>
          </a:xfrm>
          <a:prstGeom prst="rect">
            <a:avLst/>
          </a:prstGeom>
          <a:noFill/>
          <a:ln w="9525">
            <a:noFill/>
            <a:miter lim="800000"/>
            <a:headEnd/>
            <a:tailEnd/>
          </a:ln>
        </p:spPr>
        <p:txBody>
          <a:bodyPr>
            <a:spAutoFit/>
          </a:bodyPr>
          <a:lstStyle/>
          <a:p>
            <a:r>
              <a:rPr lang="en-US" b="0"/>
              <a:t>Impact parameter selection – Miniball/</a:t>
            </a:r>
          </a:p>
          <a:p>
            <a:r>
              <a:rPr lang="en-US" b="0"/>
              <a:t>Miniwall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52902" name="Line 678"/>
          <p:cNvSpPr>
            <a:spLocks noChangeShapeType="1"/>
          </p:cNvSpPr>
          <p:nvPr/>
        </p:nvSpPr>
        <p:spPr bwMode="auto">
          <a:xfrm rot="3184231">
            <a:off x="2867819" y="5442744"/>
            <a:ext cx="661988" cy="1073150"/>
          </a:xfrm>
          <a:prstGeom prst="line">
            <a:avLst/>
          </a:prstGeom>
          <a:noFill/>
          <a:ln w="76200">
            <a:solidFill>
              <a:schemeClr val="tx1"/>
            </a:solidFill>
            <a:miter lim="800000"/>
            <a:headEnd/>
            <a:tailEnd type="triangle" w="med" len="med"/>
          </a:ln>
        </p:spPr>
        <p:txBody>
          <a:bodyPr wrap="none"/>
          <a:lstStyle/>
          <a:p>
            <a:endParaRPr lang="en-US"/>
          </a:p>
        </p:txBody>
      </p:sp>
      <p:sp>
        <p:nvSpPr>
          <p:cNvPr id="10244" name="Rectangle 2"/>
          <p:cNvSpPr>
            <a:spLocks noGrp="1" noChangeArrowheads="1"/>
          </p:cNvSpPr>
          <p:nvPr>
            <p:ph type="title" idx="4294967295"/>
          </p:nvPr>
        </p:nvSpPr>
        <p:spPr/>
        <p:txBody>
          <a:bodyPr/>
          <a:lstStyle/>
          <a:p>
            <a:pPr eaLnBrk="1" hangingPunct="1"/>
            <a:r>
              <a:rPr lang="en-US" sz="3200" dirty="0" smtClean="0">
                <a:latin typeface="Times New Roman" pitchFamily="18" charset="0"/>
              </a:rPr>
              <a:t>Neutron/Proton Ratio</a:t>
            </a:r>
          </a:p>
        </p:txBody>
      </p:sp>
      <p:grpSp>
        <p:nvGrpSpPr>
          <p:cNvPr id="2" name="Group 570"/>
          <p:cNvGrpSpPr>
            <a:grpSpLocks/>
          </p:cNvGrpSpPr>
          <p:nvPr/>
        </p:nvGrpSpPr>
        <p:grpSpPr bwMode="auto">
          <a:xfrm>
            <a:off x="2403475" y="1538288"/>
            <a:ext cx="4521200" cy="4125912"/>
            <a:chOff x="1351" y="835"/>
            <a:chExt cx="2848" cy="2599"/>
          </a:xfrm>
        </p:grpSpPr>
        <p:sp>
          <p:nvSpPr>
            <p:cNvPr id="10252" name="Oval 571"/>
            <p:cNvSpPr>
              <a:spLocks noChangeArrowheads="1"/>
            </p:cNvSpPr>
            <p:nvPr/>
          </p:nvSpPr>
          <p:spPr bwMode="auto">
            <a:xfrm>
              <a:off x="2549" y="1783"/>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53" name="Oval 572"/>
            <p:cNvSpPr>
              <a:spLocks noChangeArrowheads="1"/>
            </p:cNvSpPr>
            <p:nvPr/>
          </p:nvSpPr>
          <p:spPr bwMode="auto">
            <a:xfrm>
              <a:off x="1351" y="220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54" name="Oval 573"/>
            <p:cNvSpPr>
              <a:spLocks noChangeArrowheads="1"/>
            </p:cNvSpPr>
            <p:nvPr/>
          </p:nvSpPr>
          <p:spPr bwMode="auto">
            <a:xfrm>
              <a:off x="2628" y="1857"/>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55" name="Oval 574"/>
            <p:cNvSpPr>
              <a:spLocks noChangeArrowheads="1"/>
            </p:cNvSpPr>
            <p:nvPr/>
          </p:nvSpPr>
          <p:spPr bwMode="auto">
            <a:xfrm>
              <a:off x="2432" y="178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56" name="Oval 575"/>
            <p:cNvSpPr>
              <a:spLocks noChangeArrowheads="1"/>
            </p:cNvSpPr>
            <p:nvPr/>
          </p:nvSpPr>
          <p:spPr bwMode="auto">
            <a:xfrm>
              <a:off x="2738" y="1844"/>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57" name="Oval 576"/>
            <p:cNvSpPr>
              <a:spLocks noChangeArrowheads="1"/>
            </p:cNvSpPr>
            <p:nvPr/>
          </p:nvSpPr>
          <p:spPr bwMode="auto">
            <a:xfrm>
              <a:off x="2804" y="1679"/>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58" name="Oval 577"/>
            <p:cNvSpPr>
              <a:spLocks noChangeArrowheads="1"/>
            </p:cNvSpPr>
            <p:nvPr/>
          </p:nvSpPr>
          <p:spPr bwMode="auto">
            <a:xfrm>
              <a:off x="1449" y="2803"/>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59" name="Oval 578"/>
            <p:cNvSpPr>
              <a:spLocks noChangeArrowheads="1"/>
            </p:cNvSpPr>
            <p:nvPr/>
          </p:nvSpPr>
          <p:spPr bwMode="auto">
            <a:xfrm>
              <a:off x="2464" y="1917"/>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60" name="Oval 579"/>
            <p:cNvSpPr>
              <a:spLocks noChangeArrowheads="1"/>
            </p:cNvSpPr>
            <p:nvPr/>
          </p:nvSpPr>
          <p:spPr bwMode="auto">
            <a:xfrm>
              <a:off x="2375" y="2188"/>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61" name="Oval 580"/>
            <p:cNvSpPr>
              <a:spLocks noChangeArrowheads="1"/>
            </p:cNvSpPr>
            <p:nvPr/>
          </p:nvSpPr>
          <p:spPr bwMode="auto">
            <a:xfrm>
              <a:off x="2450" y="1540"/>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62" name="Oval 581"/>
            <p:cNvSpPr>
              <a:spLocks noChangeArrowheads="1"/>
            </p:cNvSpPr>
            <p:nvPr/>
          </p:nvSpPr>
          <p:spPr bwMode="auto">
            <a:xfrm>
              <a:off x="2556" y="1518"/>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63" name="Oval 582"/>
            <p:cNvSpPr>
              <a:spLocks noChangeArrowheads="1"/>
            </p:cNvSpPr>
            <p:nvPr/>
          </p:nvSpPr>
          <p:spPr bwMode="auto">
            <a:xfrm>
              <a:off x="2255" y="1598"/>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64" name="Oval 583"/>
            <p:cNvSpPr>
              <a:spLocks noChangeArrowheads="1"/>
            </p:cNvSpPr>
            <p:nvPr/>
          </p:nvSpPr>
          <p:spPr bwMode="auto">
            <a:xfrm>
              <a:off x="1960" y="2646"/>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65" name="Oval 584"/>
            <p:cNvSpPr>
              <a:spLocks noChangeArrowheads="1"/>
            </p:cNvSpPr>
            <p:nvPr/>
          </p:nvSpPr>
          <p:spPr bwMode="auto">
            <a:xfrm>
              <a:off x="1359" y="1325"/>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66" name="Oval 585"/>
            <p:cNvSpPr>
              <a:spLocks noChangeArrowheads="1"/>
            </p:cNvSpPr>
            <p:nvPr/>
          </p:nvSpPr>
          <p:spPr bwMode="auto">
            <a:xfrm>
              <a:off x="2310" y="1467"/>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67" name="Oval 586"/>
            <p:cNvSpPr>
              <a:spLocks noChangeArrowheads="1"/>
            </p:cNvSpPr>
            <p:nvPr/>
          </p:nvSpPr>
          <p:spPr bwMode="auto">
            <a:xfrm>
              <a:off x="2177" y="2007"/>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68" name="Oval 587"/>
            <p:cNvSpPr>
              <a:spLocks noChangeArrowheads="1"/>
            </p:cNvSpPr>
            <p:nvPr/>
          </p:nvSpPr>
          <p:spPr bwMode="auto">
            <a:xfrm>
              <a:off x="2959" y="1828"/>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69" name="Oval 588"/>
            <p:cNvSpPr>
              <a:spLocks noChangeArrowheads="1"/>
            </p:cNvSpPr>
            <p:nvPr/>
          </p:nvSpPr>
          <p:spPr bwMode="auto">
            <a:xfrm>
              <a:off x="2859" y="1568"/>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0" name="Oval 589"/>
            <p:cNvSpPr>
              <a:spLocks noChangeArrowheads="1"/>
            </p:cNvSpPr>
            <p:nvPr/>
          </p:nvSpPr>
          <p:spPr bwMode="auto">
            <a:xfrm>
              <a:off x="2345" y="1951"/>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1" name="Oval 590"/>
            <p:cNvSpPr>
              <a:spLocks noChangeArrowheads="1"/>
            </p:cNvSpPr>
            <p:nvPr/>
          </p:nvSpPr>
          <p:spPr bwMode="auto">
            <a:xfrm>
              <a:off x="2153" y="201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2" name="Oval 591"/>
            <p:cNvSpPr>
              <a:spLocks noChangeArrowheads="1"/>
            </p:cNvSpPr>
            <p:nvPr/>
          </p:nvSpPr>
          <p:spPr bwMode="auto">
            <a:xfrm>
              <a:off x="2749" y="2066"/>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3" name="Oval 592"/>
            <p:cNvSpPr>
              <a:spLocks noChangeArrowheads="1"/>
            </p:cNvSpPr>
            <p:nvPr/>
          </p:nvSpPr>
          <p:spPr bwMode="auto">
            <a:xfrm>
              <a:off x="2357" y="246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4" name="Oval 593"/>
            <p:cNvSpPr>
              <a:spLocks noChangeArrowheads="1"/>
            </p:cNvSpPr>
            <p:nvPr/>
          </p:nvSpPr>
          <p:spPr bwMode="auto">
            <a:xfrm>
              <a:off x="2397" y="1868"/>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5" name="Oval 594"/>
            <p:cNvSpPr>
              <a:spLocks noChangeArrowheads="1"/>
            </p:cNvSpPr>
            <p:nvPr/>
          </p:nvSpPr>
          <p:spPr bwMode="auto">
            <a:xfrm>
              <a:off x="2684" y="237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76" name="Oval 595"/>
            <p:cNvSpPr>
              <a:spLocks noChangeArrowheads="1"/>
            </p:cNvSpPr>
            <p:nvPr/>
          </p:nvSpPr>
          <p:spPr bwMode="auto">
            <a:xfrm>
              <a:off x="2369" y="1795"/>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77" name="Oval 596"/>
            <p:cNvSpPr>
              <a:spLocks noChangeArrowheads="1"/>
            </p:cNvSpPr>
            <p:nvPr/>
          </p:nvSpPr>
          <p:spPr bwMode="auto">
            <a:xfrm>
              <a:off x="2391" y="2088"/>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78" name="Oval 597"/>
            <p:cNvSpPr>
              <a:spLocks noChangeArrowheads="1"/>
            </p:cNvSpPr>
            <p:nvPr/>
          </p:nvSpPr>
          <p:spPr bwMode="auto">
            <a:xfrm>
              <a:off x="3249" y="2676"/>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79" name="Oval 598"/>
            <p:cNvSpPr>
              <a:spLocks noChangeArrowheads="1"/>
            </p:cNvSpPr>
            <p:nvPr/>
          </p:nvSpPr>
          <p:spPr bwMode="auto">
            <a:xfrm>
              <a:off x="2043" y="2097"/>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grpSp>
          <p:nvGrpSpPr>
            <p:cNvPr id="3" name="Group 599"/>
            <p:cNvGrpSpPr>
              <a:grpSpLocks/>
            </p:cNvGrpSpPr>
            <p:nvPr/>
          </p:nvGrpSpPr>
          <p:grpSpPr bwMode="auto">
            <a:xfrm>
              <a:off x="1451" y="1440"/>
              <a:ext cx="293" cy="247"/>
              <a:chOff x="779" y="2370"/>
              <a:chExt cx="293" cy="247"/>
            </a:xfrm>
          </p:grpSpPr>
          <p:sp>
            <p:nvSpPr>
              <p:cNvPr id="10354" name="Oval 600"/>
              <p:cNvSpPr>
                <a:spLocks noChangeArrowheads="1"/>
              </p:cNvSpPr>
              <p:nvPr/>
            </p:nvSpPr>
            <p:spPr bwMode="auto">
              <a:xfrm>
                <a:off x="779" y="2421"/>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55" name="Oval 601"/>
              <p:cNvSpPr>
                <a:spLocks noChangeArrowheads="1"/>
              </p:cNvSpPr>
              <p:nvPr/>
            </p:nvSpPr>
            <p:spPr bwMode="auto">
              <a:xfrm>
                <a:off x="874" y="2370"/>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grpSp>
        <p:sp>
          <p:nvSpPr>
            <p:cNvPr id="10281" name="Oval 602"/>
            <p:cNvSpPr>
              <a:spLocks noChangeArrowheads="1"/>
            </p:cNvSpPr>
            <p:nvPr/>
          </p:nvSpPr>
          <p:spPr bwMode="auto">
            <a:xfrm>
              <a:off x="2701" y="2125"/>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82" name="Oval 603"/>
            <p:cNvSpPr>
              <a:spLocks noChangeArrowheads="1"/>
            </p:cNvSpPr>
            <p:nvPr/>
          </p:nvSpPr>
          <p:spPr bwMode="auto">
            <a:xfrm rot="10800000">
              <a:off x="2528" y="2525"/>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83" name="Oval 604"/>
            <p:cNvSpPr>
              <a:spLocks noChangeArrowheads="1"/>
            </p:cNvSpPr>
            <p:nvPr/>
          </p:nvSpPr>
          <p:spPr bwMode="auto">
            <a:xfrm rot="10800000">
              <a:off x="3069" y="141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84" name="Oval 605"/>
            <p:cNvSpPr>
              <a:spLocks noChangeArrowheads="1"/>
            </p:cNvSpPr>
            <p:nvPr/>
          </p:nvSpPr>
          <p:spPr bwMode="auto">
            <a:xfrm rot="10800000">
              <a:off x="2473" y="194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85" name="Oval 606"/>
            <p:cNvSpPr>
              <a:spLocks noChangeArrowheads="1"/>
            </p:cNvSpPr>
            <p:nvPr/>
          </p:nvSpPr>
          <p:spPr bwMode="auto">
            <a:xfrm rot="10800000">
              <a:off x="2565" y="2176"/>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86" name="Oval 607"/>
            <p:cNvSpPr>
              <a:spLocks noChangeArrowheads="1"/>
            </p:cNvSpPr>
            <p:nvPr/>
          </p:nvSpPr>
          <p:spPr bwMode="auto">
            <a:xfrm rot="10800000">
              <a:off x="3533" y="178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87" name="Oval 608"/>
            <p:cNvSpPr>
              <a:spLocks noChangeArrowheads="1"/>
            </p:cNvSpPr>
            <p:nvPr/>
          </p:nvSpPr>
          <p:spPr bwMode="auto">
            <a:xfrm rot="10800000">
              <a:off x="2603" y="2201"/>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88" name="Oval 609"/>
            <p:cNvSpPr>
              <a:spLocks noChangeArrowheads="1"/>
            </p:cNvSpPr>
            <p:nvPr/>
          </p:nvSpPr>
          <p:spPr bwMode="auto">
            <a:xfrm rot="10800000">
              <a:off x="2945" y="1619"/>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89" name="Oval 610"/>
            <p:cNvSpPr>
              <a:spLocks noChangeArrowheads="1"/>
            </p:cNvSpPr>
            <p:nvPr/>
          </p:nvSpPr>
          <p:spPr bwMode="auto">
            <a:xfrm rot="10800000">
              <a:off x="2768" y="1955"/>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90" name="Oval 611"/>
            <p:cNvSpPr>
              <a:spLocks noChangeArrowheads="1"/>
            </p:cNvSpPr>
            <p:nvPr/>
          </p:nvSpPr>
          <p:spPr bwMode="auto">
            <a:xfrm rot="10800000">
              <a:off x="2119" y="2289"/>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91" name="Oval 612"/>
            <p:cNvSpPr>
              <a:spLocks noChangeArrowheads="1"/>
            </p:cNvSpPr>
            <p:nvPr/>
          </p:nvSpPr>
          <p:spPr bwMode="auto">
            <a:xfrm rot="10800000">
              <a:off x="1833" y="2021"/>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92" name="Oval 613"/>
            <p:cNvSpPr>
              <a:spLocks noChangeArrowheads="1"/>
            </p:cNvSpPr>
            <p:nvPr/>
          </p:nvSpPr>
          <p:spPr bwMode="auto">
            <a:xfrm rot="10800000">
              <a:off x="2851" y="1773"/>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293" name="Oval 614"/>
            <p:cNvSpPr>
              <a:spLocks noChangeArrowheads="1"/>
            </p:cNvSpPr>
            <p:nvPr/>
          </p:nvSpPr>
          <p:spPr bwMode="auto">
            <a:xfrm rot="10800000">
              <a:off x="3189" y="1989"/>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94" name="Oval 615"/>
            <p:cNvSpPr>
              <a:spLocks noChangeArrowheads="1"/>
            </p:cNvSpPr>
            <p:nvPr/>
          </p:nvSpPr>
          <p:spPr bwMode="auto">
            <a:xfrm rot="10800000">
              <a:off x="2629" y="2537"/>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95" name="Oval 616"/>
            <p:cNvSpPr>
              <a:spLocks noChangeArrowheads="1"/>
            </p:cNvSpPr>
            <p:nvPr/>
          </p:nvSpPr>
          <p:spPr bwMode="auto">
            <a:xfrm rot="10800000">
              <a:off x="3677" y="2369"/>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96" name="Oval 617"/>
            <p:cNvSpPr>
              <a:spLocks noChangeArrowheads="1"/>
            </p:cNvSpPr>
            <p:nvPr/>
          </p:nvSpPr>
          <p:spPr bwMode="auto">
            <a:xfrm rot="10800000">
              <a:off x="2481" y="2663"/>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297" name="Oval 618"/>
            <p:cNvSpPr>
              <a:spLocks noChangeArrowheads="1"/>
            </p:cNvSpPr>
            <p:nvPr/>
          </p:nvSpPr>
          <p:spPr bwMode="auto">
            <a:xfrm rot="10800000">
              <a:off x="2045" y="1637"/>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nvGrpSpPr>
            <p:cNvPr id="4" name="Group 619"/>
            <p:cNvGrpSpPr>
              <a:grpSpLocks/>
            </p:cNvGrpSpPr>
            <p:nvPr/>
          </p:nvGrpSpPr>
          <p:grpSpPr bwMode="auto">
            <a:xfrm>
              <a:off x="2485" y="2902"/>
              <a:ext cx="269" cy="281"/>
              <a:chOff x="3945" y="2422"/>
              <a:chExt cx="269" cy="281"/>
            </a:xfrm>
          </p:grpSpPr>
          <p:sp>
            <p:nvSpPr>
              <p:cNvPr id="10352" name="Oval 620"/>
              <p:cNvSpPr>
                <a:spLocks noChangeArrowheads="1"/>
              </p:cNvSpPr>
              <p:nvPr/>
            </p:nvSpPr>
            <p:spPr bwMode="auto">
              <a:xfrm rot="10800000">
                <a:off x="4016" y="2507"/>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53" name="Oval 621"/>
              <p:cNvSpPr>
                <a:spLocks noChangeArrowheads="1"/>
              </p:cNvSpPr>
              <p:nvPr/>
            </p:nvSpPr>
            <p:spPr bwMode="auto">
              <a:xfrm rot="10800000">
                <a:off x="3945" y="242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sp>
          <p:nvSpPr>
            <p:cNvPr id="10299" name="Oval 622"/>
            <p:cNvSpPr>
              <a:spLocks noChangeArrowheads="1"/>
            </p:cNvSpPr>
            <p:nvPr/>
          </p:nvSpPr>
          <p:spPr bwMode="auto">
            <a:xfrm rot="10800000">
              <a:off x="2618" y="1350"/>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00" name="Oval 623"/>
            <p:cNvSpPr>
              <a:spLocks noChangeArrowheads="1"/>
            </p:cNvSpPr>
            <p:nvPr/>
          </p:nvSpPr>
          <p:spPr bwMode="auto">
            <a:xfrm rot="10800000">
              <a:off x="3500" y="133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01" name="Oval 624"/>
            <p:cNvSpPr>
              <a:spLocks noChangeArrowheads="1"/>
            </p:cNvSpPr>
            <p:nvPr/>
          </p:nvSpPr>
          <p:spPr bwMode="auto">
            <a:xfrm rot="10800000">
              <a:off x="2823" y="2531"/>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nvGrpSpPr>
            <p:cNvPr id="5" name="Group 625"/>
            <p:cNvGrpSpPr>
              <a:grpSpLocks/>
            </p:cNvGrpSpPr>
            <p:nvPr/>
          </p:nvGrpSpPr>
          <p:grpSpPr bwMode="auto">
            <a:xfrm>
              <a:off x="2921" y="2413"/>
              <a:ext cx="354" cy="198"/>
              <a:chOff x="4409" y="3344"/>
              <a:chExt cx="354" cy="198"/>
            </a:xfrm>
          </p:grpSpPr>
          <p:sp>
            <p:nvSpPr>
              <p:cNvPr id="10350" name="Oval 626"/>
              <p:cNvSpPr>
                <a:spLocks noChangeArrowheads="1"/>
              </p:cNvSpPr>
              <p:nvPr/>
            </p:nvSpPr>
            <p:spPr bwMode="auto">
              <a:xfrm rot="10800000">
                <a:off x="4559" y="334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51" name="Oval 627"/>
              <p:cNvSpPr>
                <a:spLocks noChangeArrowheads="1"/>
              </p:cNvSpPr>
              <p:nvPr/>
            </p:nvSpPr>
            <p:spPr bwMode="auto">
              <a:xfrm rot="10800000">
                <a:off x="4409" y="3346"/>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grpSp>
        <p:grpSp>
          <p:nvGrpSpPr>
            <p:cNvPr id="6" name="Group 628"/>
            <p:cNvGrpSpPr>
              <a:grpSpLocks/>
            </p:cNvGrpSpPr>
            <p:nvPr/>
          </p:nvGrpSpPr>
          <p:grpSpPr bwMode="auto">
            <a:xfrm>
              <a:off x="2050" y="1049"/>
              <a:ext cx="309" cy="300"/>
              <a:chOff x="3604" y="2373"/>
              <a:chExt cx="309" cy="300"/>
            </a:xfrm>
          </p:grpSpPr>
          <p:sp>
            <p:nvSpPr>
              <p:cNvPr id="10347" name="Oval 629"/>
              <p:cNvSpPr>
                <a:spLocks noChangeArrowheads="1"/>
              </p:cNvSpPr>
              <p:nvPr/>
            </p:nvSpPr>
            <p:spPr bwMode="auto">
              <a:xfrm>
                <a:off x="3604" y="2477"/>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48" name="Oval 630"/>
              <p:cNvSpPr>
                <a:spLocks noChangeArrowheads="1"/>
              </p:cNvSpPr>
              <p:nvPr/>
            </p:nvSpPr>
            <p:spPr bwMode="auto">
              <a:xfrm rot="10800000">
                <a:off x="3709" y="2429"/>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49" name="Oval 631"/>
              <p:cNvSpPr>
                <a:spLocks noChangeArrowheads="1"/>
              </p:cNvSpPr>
              <p:nvPr/>
            </p:nvSpPr>
            <p:spPr bwMode="auto">
              <a:xfrm rot="10800000">
                <a:off x="3620" y="2373"/>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grpSp>
        <p:sp>
          <p:nvSpPr>
            <p:cNvPr id="10304" name="Oval 632"/>
            <p:cNvSpPr>
              <a:spLocks noChangeArrowheads="1"/>
            </p:cNvSpPr>
            <p:nvPr/>
          </p:nvSpPr>
          <p:spPr bwMode="auto">
            <a:xfrm rot="10800000">
              <a:off x="3323" y="1014"/>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05" name="Oval 633"/>
            <p:cNvSpPr>
              <a:spLocks noChangeArrowheads="1"/>
            </p:cNvSpPr>
            <p:nvPr/>
          </p:nvSpPr>
          <p:spPr bwMode="auto">
            <a:xfrm rot="10800000">
              <a:off x="2186" y="2939"/>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06" name="Oval 634"/>
            <p:cNvSpPr>
              <a:spLocks noChangeArrowheads="1"/>
            </p:cNvSpPr>
            <p:nvPr/>
          </p:nvSpPr>
          <p:spPr bwMode="auto">
            <a:xfrm rot="10800000">
              <a:off x="3188" y="1749"/>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07" name="Oval 635"/>
            <p:cNvSpPr>
              <a:spLocks noChangeArrowheads="1"/>
            </p:cNvSpPr>
            <p:nvPr/>
          </p:nvSpPr>
          <p:spPr bwMode="auto">
            <a:xfrm rot="10800000">
              <a:off x="3077" y="1571"/>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08" name="Oval 636"/>
            <p:cNvSpPr>
              <a:spLocks noChangeArrowheads="1"/>
            </p:cNvSpPr>
            <p:nvPr/>
          </p:nvSpPr>
          <p:spPr bwMode="auto">
            <a:xfrm rot="10800000">
              <a:off x="2322" y="2232"/>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09" name="Oval 637"/>
            <p:cNvSpPr>
              <a:spLocks noChangeArrowheads="1"/>
            </p:cNvSpPr>
            <p:nvPr/>
          </p:nvSpPr>
          <p:spPr bwMode="auto">
            <a:xfrm>
              <a:off x="2596" y="2005"/>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10" name="Oval 638"/>
            <p:cNvSpPr>
              <a:spLocks noChangeArrowheads="1"/>
            </p:cNvSpPr>
            <p:nvPr/>
          </p:nvSpPr>
          <p:spPr bwMode="auto">
            <a:xfrm>
              <a:off x="2134" y="1784"/>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11" name="Oval 639"/>
            <p:cNvSpPr>
              <a:spLocks noChangeArrowheads="1"/>
            </p:cNvSpPr>
            <p:nvPr/>
          </p:nvSpPr>
          <p:spPr bwMode="auto">
            <a:xfrm>
              <a:off x="3142" y="2168"/>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12" name="Oval 640"/>
            <p:cNvSpPr>
              <a:spLocks noChangeArrowheads="1"/>
            </p:cNvSpPr>
            <p:nvPr/>
          </p:nvSpPr>
          <p:spPr bwMode="auto">
            <a:xfrm>
              <a:off x="2488" y="835"/>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3" name="Oval 641"/>
            <p:cNvSpPr>
              <a:spLocks noChangeArrowheads="1"/>
            </p:cNvSpPr>
            <p:nvPr/>
          </p:nvSpPr>
          <p:spPr bwMode="auto">
            <a:xfrm>
              <a:off x="1728" y="1058"/>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4" name="Oval 642"/>
            <p:cNvSpPr>
              <a:spLocks noChangeArrowheads="1"/>
            </p:cNvSpPr>
            <p:nvPr/>
          </p:nvSpPr>
          <p:spPr bwMode="auto">
            <a:xfrm>
              <a:off x="2776" y="159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5" name="Oval 643"/>
            <p:cNvSpPr>
              <a:spLocks noChangeArrowheads="1"/>
            </p:cNvSpPr>
            <p:nvPr/>
          </p:nvSpPr>
          <p:spPr bwMode="auto">
            <a:xfrm>
              <a:off x="3218" y="238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6" name="Oval 644"/>
            <p:cNvSpPr>
              <a:spLocks noChangeArrowheads="1"/>
            </p:cNvSpPr>
            <p:nvPr/>
          </p:nvSpPr>
          <p:spPr bwMode="auto">
            <a:xfrm>
              <a:off x="1952" y="1930"/>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7" name="Oval 645"/>
            <p:cNvSpPr>
              <a:spLocks noChangeArrowheads="1"/>
            </p:cNvSpPr>
            <p:nvPr/>
          </p:nvSpPr>
          <p:spPr bwMode="auto">
            <a:xfrm>
              <a:off x="2527" y="2238"/>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8" name="Oval 646"/>
            <p:cNvSpPr>
              <a:spLocks noChangeArrowheads="1"/>
            </p:cNvSpPr>
            <p:nvPr/>
          </p:nvSpPr>
          <p:spPr bwMode="auto">
            <a:xfrm>
              <a:off x="2363" y="2103"/>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19" name="Oval 647"/>
            <p:cNvSpPr>
              <a:spLocks noChangeArrowheads="1"/>
            </p:cNvSpPr>
            <p:nvPr/>
          </p:nvSpPr>
          <p:spPr bwMode="auto">
            <a:xfrm>
              <a:off x="2998" y="1997"/>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nvGrpSpPr>
            <p:cNvPr id="7" name="Group 648"/>
            <p:cNvGrpSpPr>
              <a:grpSpLocks/>
            </p:cNvGrpSpPr>
            <p:nvPr/>
          </p:nvGrpSpPr>
          <p:grpSpPr bwMode="auto">
            <a:xfrm>
              <a:off x="3832" y="1912"/>
              <a:ext cx="367" cy="377"/>
              <a:chOff x="4523" y="3505"/>
              <a:chExt cx="367" cy="377"/>
            </a:xfrm>
          </p:grpSpPr>
          <p:sp>
            <p:nvSpPr>
              <p:cNvPr id="10343" name="Oval 649"/>
              <p:cNvSpPr>
                <a:spLocks noChangeArrowheads="1"/>
              </p:cNvSpPr>
              <p:nvPr/>
            </p:nvSpPr>
            <p:spPr bwMode="auto">
              <a:xfrm rot="10800000">
                <a:off x="4526" y="3686"/>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44" name="Oval 650"/>
              <p:cNvSpPr>
                <a:spLocks noChangeArrowheads="1"/>
              </p:cNvSpPr>
              <p:nvPr/>
            </p:nvSpPr>
            <p:spPr bwMode="auto">
              <a:xfrm rot="10800000">
                <a:off x="4681" y="3545"/>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45" name="Oval 651"/>
              <p:cNvSpPr>
                <a:spLocks noChangeArrowheads="1"/>
              </p:cNvSpPr>
              <p:nvPr/>
            </p:nvSpPr>
            <p:spPr bwMode="auto">
              <a:xfrm>
                <a:off x="4523" y="3505"/>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46" name="Oval 652"/>
              <p:cNvSpPr>
                <a:spLocks noChangeArrowheads="1"/>
              </p:cNvSpPr>
              <p:nvPr/>
            </p:nvSpPr>
            <p:spPr bwMode="auto">
              <a:xfrm>
                <a:off x="4686" y="3686"/>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sp>
          <p:nvSpPr>
            <p:cNvPr id="10321" name="Oval 653"/>
            <p:cNvSpPr>
              <a:spLocks noChangeArrowheads="1"/>
            </p:cNvSpPr>
            <p:nvPr/>
          </p:nvSpPr>
          <p:spPr bwMode="auto">
            <a:xfrm>
              <a:off x="1491" y="2545"/>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22" name="Oval 654"/>
            <p:cNvSpPr>
              <a:spLocks noChangeArrowheads="1"/>
            </p:cNvSpPr>
            <p:nvPr/>
          </p:nvSpPr>
          <p:spPr bwMode="auto">
            <a:xfrm>
              <a:off x="2019" y="2360"/>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23" name="Oval 655"/>
            <p:cNvSpPr>
              <a:spLocks noChangeArrowheads="1"/>
            </p:cNvSpPr>
            <p:nvPr/>
          </p:nvSpPr>
          <p:spPr bwMode="auto">
            <a:xfrm>
              <a:off x="2317" y="2418"/>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24" name="Oval 656"/>
            <p:cNvSpPr>
              <a:spLocks noChangeArrowheads="1"/>
            </p:cNvSpPr>
            <p:nvPr/>
          </p:nvSpPr>
          <p:spPr bwMode="auto">
            <a:xfrm>
              <a:off x="2978" y="2896"/>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nvGrpSpPr>
            <p:cNvPr id="8" name="Group 657"/>
            <p:cNvGrpSpPr>
              <a:grpSpLocks/>
            </p:cNvGrpSpPr>
            <p:nvPr/>
          </p:nvGrpSpPr>
          <p:grpSpPr bwMode="auto">
            <a:xfrm>
              <a:off x="3206" y="3049"/>
              <a:ext cx="270" cy="385"/>
              <a:chOff x="2938" y="2144"/>
              <a:chExt cx="270" cy="385"/>
            </a:xfrm>
          </p:grpSpPr>
          <p:sp>
            <p:nvSpPr>
              <p:cNvPr id="10340" name="Oval 658"/>
              <p:cNvSpPr>
                <a:spLocks noChangeArrowheads="1"/>
              </p:cNvSpPr>
              <p:nvPr/>
            </p:nvSpPr>
            <p:spPr bwMode="auto">
              <a:xfrm rot="10800000">
                <a:off x="3010" y="2233"/>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41" name="Oval 659"/>
              <p:cNvSpPr>
                <a:spLocks noChangeArrowheads="1"/>
              </p:cNvSpPr>
              <p:nvPr/>
            </p:nvSpPr>
            <p:spPr bwMode="auto">
              <a:xfrm rot="10800000">
                <a:off x="2968" y="214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42" name="Oval 660"/>
              <p:cNvSpPr>
                <a:spLocks noChangeArrowheads="1"/>
              </p:cNvSpPr>
              <p:nvPr/>
            </p:nvSpPr>
            <p:spPr bwMode="auto">
              <a:xfrm>
                <a:off x="2938" y="2333"/>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sp>
          <p:nvSpPr>
            <p:cNvPr id="10326" name="Oval 661"/>
            <p:cNvSpPr>
              <a:spLocks noChangeArrowheads="1"/>
            </p:cNvSpPr>
            <p:nvPr/>
          </p:nvSpPr>
          <p:spPr bwMode="auto">
            <a:xfrm>
              <a:off x="1959" y="301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27" name="Oval 662"/>
            <p:cNvSpPr>
              <a:spLocks noChangeArrowheads="1"/>
            </p:cNvSpPr>
            <p:nvPr/>
          </p:nvSpPr>
          <p:spPr bwMode="auto">
            <a:xfrm>
              <a:off x="2786" y="1085"/>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28" name="Oval 663"/>
            <p:cNvSpPr>
              <a:spLocks noChangeArrowheads="1"/>
            </p:cNvSpPr>
            <p:nvPr/>
          </p:nvSpPr>
          <p:spPr bwMode="auto">
            <a:xfrm>
              <a:off x="1691" y="1613"/>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29" name="Oval 664"/>
            <p:cNvSpPr>
              <a:spLocks noChangeArrowheads="1"/>
            </p:cNvSpPr>
            <p:nvPr/>
          </p:nvSpPr>
          <p:spPr bwMode="auto">
            <a:xfrm>
              <a:off x="2853" y="2093"/>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nvGrpSpPr>
            <p:cNvPr id="9" name="Group 665"/>
            <p:cNvGrpSpPr>
              <a:grpSpLocks/>
            </p:cNvGrpSpPr>
            <p:nvPr/>
          </p:nvGrpSpPr>
          <p:grpSpPr bwMode="auto">
            <a:xfrm>
              <a:off x="1604" y="2236"/>
              <a:ext cx="336" cy="368"/>
              <a:chOff x="1365" y="3532"/>
              <a:chExt cx="336" cy="368"/>
            </a:xfrm>
          </p:grpSpPr>
          <p:sp>
            <p:nvSpPr>
              <p:cNvPr id="10337" name="Oval 666"/>
              <p:cNvSpPr>
                <a:spLocks noChangeArrowheads="1"/>
              </p:cNvSpPr>
              <p:nvPr/>
            </p:nvSpPr>
            <p:spPr bwMode="auto">
              <a:xfrm>
                <a:off x="1425" y="3649"/>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38" name="Oval 667"/>
              <p:cNvSpPr>
                <a:spLocks noChangeArrowheads="1"/>
              </p:cNvSpPr>
              <p:nvPr/>
            </p:nvSpPr>
            <p:spPr bwMode="auto">
              <a:xfrm>
                <a:off x="1497" y="370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39" name="Oval 668"/>
              <p:cNvSpPr>
                <a:spLocks noChangeArrowheads="1"/>
              </p:cNvSpPr>
              <p:nvPr/>
            </p:nvSpPr>
            <p:spPr bwMode="auto">
              <a:xfrm>
                <a:off x="1365" y="3532"/>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sp>
          <p:nvSpPr>
            <p:cNvPr id="10331" name="Oval 669"/>
            <p:cNvSpPr>
              <a:spLocks noChangeArrowheads="1"/>
            </p:cNvSpPr>
            <p:nvPr/>
          </p:nvSpPr>
          <p:spPr bwMode="auto">
            <a:xfrm>
              <a:off x="2556" y="1660"/>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32" name="Oval 670"/>
            <p:cNvSpPr>
              <a:spLocks noChangeArrowheads="1"/>
            </p:cNvSpPr>
            <p:nvPr/>
          </p:nvSpPr>
          <p:spPr bwMode="auto">
            <a:xfrm>
              <a:off x="2940" y="2189"/>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nvGrpSpPr>
            <p:cNvPr id="10" name="Group 671"/>
            <p:cNvGrpSpPr>
              <a:grpSpLocks/>
            </p:cNvGrpSpPr>
            <p:nvPr/>
          </p:nvGrpSpPr>
          <p:grpSpPr bwMode="auto">
            <a:xfrm>
              <a:off x="3806" y="1067"/>
              <a:ext cx="354" cy="290"/>
              <a:chOff x="1647" y="2527"/>
              <a:chExt cx="354" cy="290"/>
            </a:xfrm>
          </p:grpSpPr>
          <p:sp>
            <p:nvSpPr>
              <p:cNvPr id="10334" name="Oval 672"/>
              <p:cNvSpPr>
                <a:spLocks noChangeArrowheads="1"/>
              </p:cNvSpPr>
              <p:nvPr/>
            </p:nvSpPr>
            <p:spPr bwMode="auto">
              <a:xfrm>
                <a:off x="1750" y="2527"/>
                <a:ext cx="198" cy="196"/>
              </a:xfrm>
              <a:prstGeom prst="ellipse">
                <a:avLst/>
              </a:prstGeom>
              <a:gradFill rotWithShape="1">
                <a:gsLst>
                  <a:gs pos="0">
                    <a:srgbClr val="EE4444"/>
                  </a:gs>
                  <a:gs pos="100000">
                    <a:srgbClr val="760000"/>
                  </a:gs>
                </a:gsLst>
                <a:path path="shape">
                  <a:fillToRect l="50000" t="50000" r="50000" b="50000"/>
                </a:path>
              </a:gradFill>
              <a:ln w="9525">
                <a:noFill/>
                <a:miter lim="800000"/>
                <a:headEnd/>
                <a:tailEnd/>
              </a:ln>
            </p:spPr>
            <p:txBody>
              <a:bodyPr wrap="none" anchor="ctr"/>
              <a:lstStyle/>
              <a:p>
                <a:endParaRPr lang="en-US"/>
              </a:p>
            </p:txBody>
          </p:sp>
          <p:sp>
            <p:nvSpPr>
              <p:cNvPr id="10335" name="Oval 673"/>
              <p:cNvSpPr>
                <a:spLocks noChangeArrowheads="1"/>
              </p:cNvSpPr>
              <p:nvPr/>
            </p:nvSpPr>
            <p:spPr bwMode="auto">
              <a:xfrm rot="10800000">
                <a:off x="1647" y="2544"/>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sp>
            <p:nvSpPr>
              <p:cNvPr id="10336" name="Oval 674"/>
              <p:cNvSpPr>
                <a:spLocks noChangeArrowheads="1"/>
              </p:cNvSpPr>
              <p:nvPr/>
            </p:nvSpPr>
            <p:spPr bwMode="auto">
              <a:xfrm>
                <a:off x="1797" y="2621"/>
                <a:ext cx="204" cy="196"/>
              </a:xfrm>
              <a:prstGeom prst="ellipse">
                <a:avLst/>
              </a:prstGeom>
              <a:gradFill rotWithShape="1">
                <a:gsLst>
                  <a:gs pos="0">
                    <a:srgbClr val="4444EC"/>
                  </a:gs>
                  <a:gs pos="100000">
                    <a:srgbClr val="000076"/>
                  </a:gs>
                </a:gsLst>
                <a:path path="shape">
                  <a:fillToRect l="50000" t="50000" r="50000" b="50000"/>
                </a:path>
              </a:gradFill>
              <a:ln w="9525">
                <a:noFill/>
                <a:miter lim="800000"/>
                <a:headEnd/>
                <a:tailEnd/>
              </a:ln>
            </p:spPr>
            <p:txBody>
              <a:bodyPr wrap="none" anchor="ctr"/>
              <a:lstStyle/>
              <a:p>
                <a:endParaRPr lang="en-US"/>
              </a:p>
            </p:txBody>
          </p:sp>
        </p:grpSp>
      </p:grpSp>
      <p:sp>
        <p:nvSpPr>
          <p:cNvPr id="52899" name="Line 675"/>
          <p:cNvSpPr>
            <a:spLocks noChangeShapeType="1"/>
          </p:cNvSpPr>
          <p:nvPr/>
        </p:nvSpPr>
        <p:spPr bwMode="auto">
          <a:xfrm rot="3184231">
            <a:off x="3156744" y="5395119"/>
            <a:ext cx="350837" cy="549275"/>
          </a:xfrm>
          <a:prstGeom prst="line">
            <a:avLst/>
          </a:prstGeom>
          <a:noFill/>
          <a:ln w="76200">
            <a:solidFill>
              <a:schemeClr val="tx1"/>
            </a:solidFill>
            <a:miter lim="800000"/>
            <a:headEnd/>
            <a:tailEnd type="triangle" w="med" len="med"/>
          </a:ln>
        </p:spPr>
        <p:txBody>
          <a:bodyPr wrap="none"/>
          <a:lstStyle/>
          <a:p>
            <a:endParaRPr lang="en-US"/>
          </a:p>
        </p:txBody>
      </p:sp>
      <p:sp>
        <p:nvSpPr>
          <p:cNvPr id="52900" name="Line 676"/>
          <p:cNvSpPr>
            <a:spLocks noChangeShapeType="1"/>
          </p:cNvSpPr>
          <p:nvPr/>
        </p:nvSpPr>
        <p:spPr bwMode="auto">
          <a:xfrm rot="2382455">
            <a:off x="3656013" y="5303838"/>
            <a:ext cx="350837" cy="549275"/>
          </a:xfrm>
          <a:prstGeom prst="line">
            <a:avLst/>
          </a:prstGeom>
          <a:noFill/>
          <a:ln w="76200">
            <a:solidFill>
              <a:schemeClr val="tx1"/>
            </a:solidFill>
            <a:miter lim="800000"/>
            <a:headEnd/>
            <a:tailEnd type="triangle" w="med" len="med"/>
          </a:ln>
        </p:spPr>
        <p:txBody>
          <a:bodyPr wrap="none"/>
          <a:lstStyle/>
          <a:p>
            <a:endParaRPr lang="en-US"/>
          </a:p>
        </p:txBody>
      </p:sp>
      <p:sp>
        <p:nvSpPr>
          <p:cNvPr id="52901" name="Text Box 677"/>
          <p:cNvSpPr txBox="1">
            <a:spLocks noChangeArrowheads="1"/>
          </p:cNvSpPr>
          <p:nvPr/>
        </p:nvSpPr>
        <p:spPr bwMode="auto">
          <a:xfrm>
            <a:off x="960438" y="5197475"/>
            <a:ext cx="2362200" cy="822325"/>
          </a:xfrm>
          <a:prstGeom prst="rect">
            <a:avLst/>
          </a:prstGeom>
          <a:noFill/>
          <a:ln w="9525">
            <a:noFill/>
            <a:miter lim="800000"/>
            <a:headEnd/>
            <a:tailEnd/>
          </a:ln>
        </p:spPr>
        <p:txBody>
          <a:bodyPr>
            <a:spAutoFit/>
          </a:bodyPr>
          <a:lstStyle/>
          <a:p>
            <a:pPr>
              <a:spcBef>
                <a:spcPct val="50000"/>
              </a:spcBef>
            </a:pPr>
            <a:r>
              <a:rPr lang="en-US"/>
              <a:t>Small symmetry energy</a:t>
            </a:r>
          </a:p>
        </p:txBody>
      </p:sp>
      <p:sp>
        <p:nvSpPr>
          <p:cNvPr id="52903" name="Text Box 679"/>
          <p:cNvSpPr txBox="1">
            <a:spLocks noChangeArrowheads="1"/>
          </p:cNvSpPr>
          <p:nvPr/>
        </p:nvSpPr>
        <p:spPr bwMode="auto">
          <a:xfrm>
            <a:off x="4130675" y="5638800"/>
            <a:ext cx="2362200" cy="822325"/>
          </a:xfrm>
          <a:prstGeom prst="rect">
            <a:avLst/>
          </a:prstGeom>
          <a:noFill/>
          <a:ln w="9525">
            <a:noFill/>
            <a:miter lim="800000"/>
            <a:headEnd/>
            <a:tailEnd/>
          </a:ln>
        </p:spPr>
        <p:txBody>
          <a:bodyPr>
            <a:spAutoFit/>
          </a:bodyPr>
          <a:lstStyle/>
          <a:p>
            <a:pPr>
              <a:spcBef>
                <a:spcPct val="50000"/>
              </a:spcBef>
            </a:pPr>
            <a:r>
              <a:rPr lang="en-US"/>
              <a:t>Large symmetry energy</a:t>
            </a:r>
          </a:p>
        </p:txBody>
      </p:sp>
      <p:sp>
        <p:nvSpPr>
          <p:cNvPr id="52904" name="Line 680"/>
          <p:cNvSpPr>
            <a:spLocks noChangeShapeType="1"/>
          </p:cNvSpPr>
          <p:nvPr/>
        </p:nvSpPr>
        <p:spPr bwMode="auto">
          <a:xfrm rot="2382455">
            <a:off x="3741738" y="5291138"/>
            <a:ext cx="196850" cy="339725"/>
          </a:xfrm>
          <a:prstGeom prst="line">
            <a:avLst/>
          </a:prstGeom>
          <a:noFill/>
          <a:ln w="76200">
            <a:solidFill>
              <a:schemeClr val="tx1"/>
            </a:solidFill>
            <a:miter lim="800000"/>
            <a:headEnd/>
            <a:tailEnd type="triangle" w="med" len="med"/>
          </a:ln>
        </p:spPr>
        <p:txBody>
          <a:bodyPr wrap="none"/>
          <a:lstStyle/>
          <a:p>
            <a:endParaRPr lang="en-US"/>
          </a:p>
        </p:txBody>
      </p:sp>
      <p:sp>
        <p:nvSpPr>
          <p:cNvPr id="10251" name="TextBox 114"/>
          <p:cNvSpPr txBox="1">
            <a:spLocks noChangeArrowheads="1"/>
          </p:cNvSpPr>
          <p:nvPr/>
        </p:nvSpPr>
        <p:spPr bwMode="auto">
          <a:xfrm>
            <a:off x="7261225" y="2279650"/>
            <a:ext cx="1882775" cy="3046413"/>
          </a:xfrm>
          <a:prstGeom prst="rect">
            <a:avLst/>
          </a:prstGeom>
          <a:noFill/>
          <a:ln w="9525">
            <a:noFill/>
            <a:miter lim="800000"/>
            <a:headEnd/>
            <a:tailEnd/>
          </a:ln>
        </p:spPr>
        <p:txBody>
          <a:bodyPr>
            <a:spAutoFit/>
          </a:bodyPr>
          <a:lstStyle/>
          <a:p>
            <a:r>
              <a:rPr lang="en-US" b="0"/>
              <a:t>Central (head-on) collision</a:t>
            </a:r>
          </a:p>
          <a:p>
            <a:endParaRPr lang="en-US" b="0"/>
          </a:p>
          <a:p>
            <a:endParaRPr lang="en-US" b="0"/>
          </a:p>
          <a:p>
            <a:r>
              <a:rPr lang="en-US" b="0"/>
              <a:t>Expanding neutron-rich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9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9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9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9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90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290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290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29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02" grpId="0" animBg="1"/>
      <p:bldP spid="52902" grpId="1" animBg="1"/>
      <p:bldP spid="52899" grpId="0" animBg="1"/>
      <p:bldP spid="52900" grpId="0" animBg="1"/>
      <p:bldP spid="52901" grpId="0"/>
      <p:bldP spid="52903" grpId="0"/>
      <p:bldP spid="52903" grpId="1"/>
      <p:bldP spid="52904" grpId="0" animBg="1"/>
      <p:bldP spid="52904"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2"/>
          <p:cNvSpPr>
            <a:spLocks noGrp="1" noChangeArrowheads="1"/>
          </p:cNvSpPr>
          <p:nvPr>
            <p:ph type="title" idx="4294967295"/>
          </p:nvPr>
        </p:nvSpPr>
        <p:spPr/>
        <p:txBody>
          <a:bodyPr/>
          <a:lstStyle/>
          <a:p>
            <a:pPr eaLnBrk="1" hangingPunct="1"/>
            <a:r>
              <a:rPr lang="en-US" dirty="0" err="1" smtClean="0">
                <a:latin typeface="Times New Roman" pitchFamily="18" charset="0"/>
              </a:rPr>
              <a:t>Subsaturation</a:t>
            </a:r>
            <a:r>
              <a:rPr lang="en-US" dirty="0" smtClean="0">
                <a:latin typeface="Times New Roman" pitchFamily="18" charset="0"/>
              </a:rPr>
              <a:t> Constraints</a:t>
            </a:r>
          </a:p>
        </p:txBody>
      </p:sp>
      <p:sp>
        <p:nvSpPr>
          <p:cNvPr id="8203" name="TextBox 15"/>
          <p:cNvSpPr txBox="1">
            <a:spLocks noChangeArrowheads="1"/>
          </p:cNvSpPr>
          <p:nvPr/>
        </p:nvSpPr>
        <p:spPr bwMode="auto">
          <a:xfrm>
            <a:off x="887556" y="5583970"/>
            <a:ext cx="3752850" cy="277813"/>
          </a:xfrm>
          <a:prstGeom prst="rect">
            <a:avLst/>
          </a:prstGeom>
          <a:noFill/>
          <a:ln w="9525">
            <a:noFill/>
            <a:miter lim="800000"/>
            <a:headEnd/>
            <a:tailEnd/>
          </a:ln>
        </p:spPr>
        <p:txBody>
          <a:bodyPr>
            <a:spAutoFit/>
          </a:bodyPr>
          <a:lstStyle/>
          <a:p>
            <a:r>
              <a:rPr lang="en-US" sz="1200" b="0" dirty="0"/>
              <a:t>M.B. Tsang, </a:t>
            </a:r>
            <a:r>
              <a:rPr lang="en-US" sz="1200" b="0" dirty="0" err="1"/>
              <a:t>Prog</a:t>
            </a:r>
            <a:r>
              <a:rPr lang="en-US" sz="1200" b="0" dirty="0"/>
              <a:t>. Part. </a:t>
            </a:r>
            <a:r>
              <a:rPr lang="en-US" sz="1200" b="0" dirty="0" err="1"/>
              <a:t>Nucl</a:t>
            </a:r>
            <a:r>
              <a:rPr lang="en-US" sz="1200" b="0" dirty="0"/>
              <a:t>. Phys 66, 400 (2011)</a:t>
            </a:r>
          </a:p>
        </p:txBody>
      </p:sp>
      <p:sp>
        <p:nvSpPr>
          <p:cNvPr id="8204" name="TextBox 16"/>
          <p:cNvSpPr txBox="1">
            <a:spLocks noChangeArrowheads="1"/>
          </p:cNvSpPr>
          <p:nvPr/>
        </p:nvSpPr>
        <p:spPr bwMode="auto">
          <a:xfrm>
            <a:off x="5759356" y="2224727"/>
            <a:ext cx="3384644" cy="3785652"/>
          </a:xfrm>
          <a:prstGeom prst="rect">
            <a:avLst/>
          </a:prstGeom>
          <a:noFill/>
          <a:ln w="9525">
            <a:noFill/>
            <a:miter lim="800000"/>
            <a:headEnd/>
            <a:tailEnd/>
          </a:ln>
        </p:spPr>
        <p:txBody>
          <a:bodyPr wrap="square">
            <a:spAutoFit/>
          </a:bodyPr>
          <a:lstStyle/>
          <a:p>
            <a:r>
              <a:rPr lang="en-US" b="0" dirty="0"/>
              <a:t>To improve these constraints</a:t>
            </a:r>
            <a:r>
              <a:rPr lang="en-US" b="0" dirty="0" smtClean="0"/>
              <a:t>:</a:t>
            </a:r>
          </a:p>
          <a:p>
            <a:endParaRPr lang="en-US" b="0" dirty="0"/>
          </a:p>
          <a:p>
            <a:pPr>
              <a:buFont typeface="Arial" charset="0"/>
              <a:buChar char="•"/>
            </a:pPr>
            <a:r>
              <a:rPr lang="en-US" b="0" dirty="0"/>
              <a:t>Can we understand the model dependencies</a:t>
            </a:r>
            <a:r>
              <a:rPr lang="en-US" b="0" dirty="0" smtClean="0"/>
              <a:t>?</a:t>
            </a:r>
          </a:p>
          <a:p>
            <a:pPr>
              <a:buFont typeface="Arial" charset="0"/>
              <a:buChar char="•"/>
            </a:pPr>
            <a:endParaRPr lang="en-US" b="0" dirty="0" smtClean="0"/>
          </a:p>
          <a:p>
            <a:pPr>
              <a:buFont typeface="Arial" charset="0"/>
              <a:buChar char="•"/>
            </a:pPr>
            <a:r>
              <a:rPr lang="en-US" b="0" dirty="0" smtClean="0"/>
              <a:t>Can we understand the parameter dependencies?</a:t>
            </a:r>
          </a:p>
          <a:p>
            <a:pPr>
              <a:buFont typeface="Arial" charset="0"/>
              <a:buChar char="•"/>
            </a:pPr>
            <a:endParaRPr lang="en-US" b="0" dirty="0"/>
          </a:p>
          <a:p>
            <a:pPr>
              <a:buFont typeface="Arial" charset="0"/>
              <a:buChar char="•"/>
            </a:pPr>
            <a:r>
              <a:rPr lang="en-US" b="0" dirty="0"/>
              <a:t>What can we measure? </a:t>
            </a:r>
          </a:p>
        </p:txBody>
      </p:sp>
      <p:sp>
        <p:nvSpPr>
          <p:cNvPr id="7" name="Footer Placeholder 6"/>
          <p:cNvSpPr>
            <a:spLocks noGrp="1"/>
          </p:cNvSpPr>
          <p:nvPr>
            <p:ph type="ftr" sz="quarter" idx="10"/>
          </p:nvPr>
        </p:nvSpPr>
        <p:spPr/>
        <p:txBody>
          <a:bodyPr/>
          <a:lstStyle/>
          <a:p>
            <a:pPr>
              <a:defRPr/>
            </a:pPr>
            <a:r>
              <a:rPr lang="en-US" smtClean="0"/>
              <a:t>Daniel D.S. Coupland                 NuSym11 </a:t>
            </a:r>
            <a:endParaRPr lang="en-US" dirty="0"/>
          </a:p>
        </p:txBody>
      </p:sp>
      <p:grpSp>
        <p:nvGrpSpPr>
          <p:cNvPr id="13" name="Group 12"/>
          <p:cNvGrpSpPr/>
          <p:nvPr/>
        </p:nvGrpSpPr>
        <p:grpSpPr>
          <a:xfrm>
            <a:off x="784297" y="1975946"/>
            <a:ext cx="5067355" cy="3657386"/>
            <a:chOff x="784297" y="2391596"/>
            <a:chExt cx="5067355" cy="3657386"/>
          </a:xfrm>
        </p:grpSpPr>
        <p:pic>
          <p:nvPicPr>
            <p:cNvPr id="8194" name="Picture 2"/>
            <p:cNvPicPr>
              <a:picLocks noChangeAspect="1" noChangeArrowheads="1"/>
            </p:cNvPicPr>
            <p:nvPr/>
          </p:nvPicPr>
          <p:blipFill>
            <a:blip r:embed="rId3" cstate="print"/>
            <a:srcRect/>
            <a:stretch>
              <a:fillRect/>
            </a:stretch>
          </p:blipFill>
          <p:spPr bwMode="auto">
            <a:xfrm>
              <a:off x="784297" y="2391596"/>
              <a:ext cx="5067355" cy="3657386"/>
            </a:xfrm>
            <a:prstGeom prst="rect">
              <a:avLst/>
            </a:prstGeom>
            <a:noFill/>
            <a:ln w="9525">
              <a:noFill/>
              <a:miter lim="800000"/>
              <a:headEnd/>
              <a:tailEnd/>
            </a:ln>
          </p:spPr>
        </p:pic>
        <p:cxnSp>
          <p:nvCxnSpPr>
            <p:cNvPr id="11" name="Straight Connector 10"/>
            <p:cNvCxnSpPr/>
            <p:nvPr/>
          </p:nvCxnSpPr>
          <p:spPr bwMode="auto">
            <a:xfrm rot="5400000">
              <a:off x="3445669" y="3993356"/>
              <a:ext cx="747713" cy="0"/>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028" name="Rectangle 2"/>
          <p:cNvSpPr>
            <a:spLocks noGrp="1" noChangeArrowheads="1"/>
          </p:cNvSpPr>
          <p:nvPr>
            <p:ph type="title" idx="4294967295"/>
          </p:nvPr>
        </p:nvSpPr>
        <p:spPr/>
        <p:txBody>
          <a:bodyPr/>
          <a:lstStyle/>
          <a:p>
            <a:pPr eaLnBrk="1" hangingPunct="1"/>
            <a:r>
              <a:rPr lang="en-US" smtClean="0">
                <a:latin typeface="Times New Roman" pitchFamily="18" charset="0"/>
              </a:rPr>
              <a:t>Neutron/Proton Double Ratios</a:t>
            </a:r>
          </a:p>
        </p:txBody>
      </p:sp>
      <p:graphicFrame>
        <p:nvGraphicFramePr>
          <p:cNvPr id="1026" name="Object 6"/>
          <p:cNvGraphicFramePr>
            <a:graphicFrameLocks noChangeAspect="1"/>
          </p:cNvGraphicFramePr>
          <p:nvPr/>
        </p:nvGraphicFramePr>
        <p:xfrm>
          <a:off x="4514850" y="3321050"/>
          <a:ext cx="114300" cy="215900"/>
        </p:xfrm>
        <a:graphic>
          <a:graphicData uri="http://schemas.openxmlformats.org/presentationml/2006/ole">
            <p:oleObj spid="_x0000_s15362" name="Equation" r:id="rId4" imgW="114120" imgH="215640" progId="Equation.3">
              <p:embed/>
            </p:oleObj>
          </a:graphicData>
        </a:graphic>
      </p:graphicFrame>
      <p:pic>
        <p:nvPicPr>
          <p:cNvPr id="1029" name="Picture 7" descr="DR_eqn.png"/>
          <p:cNvPicPr>
            <a:picLocks noChangeAspect="1"/>
          </p:cNvPicPr>
          <p:nvPr/>
        </p:nvPicPr>
        <p:blipFill>
          <a:blip r:embed="rId5" cstate="print"/>
          <a:srcRect/>
          <a:stretch>
            <a:fillRect/>
          </a:stretch>
        </p:blipFill>
        <p:spPr bwMode="auto">
          <a:xfrm>
            <a:off x="911225" y="1962941"/>
            <a:ext cx="2739883" cy="779462"/>
          </a:xfrm>
          <a:prstGeom prst="rect">
            <a:avLst/>
          </a:prstGeom>
          <a:noFill/>
          <a:ln w="9525">
            <a:noFill/>
            <a:miter lim="800000"/>
            <a:headEnd/>
            <a:tailEnd/>
          </a:ln>
        </p:spPr>
      </p:pic>
      <p:pic>
        <p:nvPicPr>
          <p:cNvPr id="1030" name="Picture 7" descr="sym_05_2.png"/>
          <p:cNvPicPr>
            <a:picLocks noChangeAspect="1"/>
          </p:cNvPicPr>
          <p:nvPr/>
        </p:nvPicPr>
        <p:blipFill>
          <a:blip r:embed="rId6" cstate="print"/>
          <a:srcRect t="2611" r="3917"/>
          <a:stretch>
            <a:fillRect/>
          </a:stretch>
        </p:blipFill>
        <p:spPr bwMode="auto">
          <a:xfrm>
            <a:off x="7751763" y="1256092"/>
            <a:ext cx="1392237" cy="1058862"/>
          </a:xfrm>
          <a:prstGeom prst="rect">
            <a:avLst/>
          </a:prstGeom>
          <a:noFill/>
          <a:ln w="9525">
            <a:noFill/>
            <a:miter lim="800000"/>
            <a:headEnd/>
            <a:tailEnd/>
          </a:ln>
        </p:spPr>
      </p:pic>
      <p:sp>
        <p:nvSpPr>
          <p:cNvPr id="1031" name="TextBox 10"/>
          <p:cNvSpPr txBox="1">
            <a:spLocks noChangeArrowheads="1"/>
          </p:cNvSpPr>
          <p:nvPr/>
        </p:nvSpPr>
        <p:spPr bwMode="auto">
          <a:xfrm>
            <a:off x="817563" y="3029741"/>
            <a:ext cx="4000097" cy="2246769"/>
          </a:xfrm>
          <a:prstGeom prst="rect">
            <a:avLst/>
          </a:prstGeom>
          <a:noFill/>
          <a:ln w="9525">
            <a:noFill/>
            <a:miter lim="800000"/>
            <a:headEnd/>
            <a:tailEnd/>
          </a:ln>
        </p:spPr>
        <p:txBody>
          <a:bodyPr wrap="square">
            <a:spAutoFit/>
          </a:bodyPr>
          <a:lstStyle/>
          <a:p>
            <a:r>
              <a:rPr lang="en-US" sz="2000" b="0" dirty="0"/>
              <a:t>Previous data has large uncertainties</a:t>
            </a:r>
          </a:p>
          <a:p>
            <a:endParaRPr lang="en-US" sz="2000" b="0" dirty="0"/>
          </a:p>
          <a:p>
            <a:r>
              <a:rPr lang="en-US" sz="2000" b="0" dirty="0"/>
              <a:t>Theoretical  calculations from  different models don’t </a:t>
            </a:r>
            <a:r>
              <a:rPr lang="en-US" sz="2000" b="0" dirty="0" smtClean="0"/>
              <a:t>agree</a:t>
            </a:r>
          </a:p>
          <a:p>
            <a:endParaRPr lang="en-US" sz="2000" b="0" dirty="0" smtClean="0"/>
          </a:p>
          <a:p>
            <a:r>
              <a:rPr lang="en-US" sz="2000" b="0" dirty="0" smtClean="0"/>
              <a:t>Study input physics dependencies within ImQMD05</a:t>
            </a:r>
            <a:endParaRPr lang="en-US" sz="2000" b="0" dirty="0"/>
          </a:p>
        </p:txBody>
      </p:sp>
      <p:sp>
        <p:nvSpPr>
          <p:cNvPr id="1033" name="TextBox 12"/>
          <p:cNvSpPr txBox="1">
            <a:spLocks noChangeArrowheads="1"/>
          </p:cNvSpPr>
          <p:nvPr/>
        </p:nvSpPr>
        <p:spPr bwMode="auto">
          <a:xfrm>
            <a:off x="6167817" y="6031149"/>
            <a:ext cx="2798762" cy="277812"/>
          </a:xfrm>
          <a:prstGeom prst="rect">
            <a:avLst/>
          </a:prstGeom>
          <a:noFill/>
          <a:ln w="9525">
            <a:noFill/>
            <a:miter lim="800000"/>
            <a:headEnd/>
            <a:tailEnd/>
          </a:ln>
        </p:spPr>
        <p:txBody>
          <a:bodyPr>
            <a:spAutoFit/>
          </a:bodyPr>
          <a:lstStyle/>
          <a:p>
            <a:r>
              <a:rPr lang="en-US" sz="1200" b="0" dirty="0"/>
              <a:t>Y. Zhang, Phys. </a:t>
            </a:r>
            <a:r>
              <a:rPr lang="en-US" sz="1200" b="0" dirty="0" err="1"/>
              <a:t>Lett</a:t>
            </a:r>
            <a:r>
              <a:rPr lang="en-US" sz="1200" b="0" dirty="0"/>
              <a:t>. B 664, 145 (2008)</a:t>
            </a:r>
          </a:p>
        </p:txBody>
      </p:sp>
      <p:pic>
        <p:nvPicPr>
          <p:cNvPr id="1034" name="Picture 13" descr="n_p_DR_DOE.eps"/>
          <p:cNvPicPr>
            <a:picLocks noChangeAspect="1"/>
          </p:cNvPicPr>
          <p:nvPr/>
        </p:nvPicPr>
        <p:blipFill>
          <a:blip r:embed="rId7" cstate="print"/>
          <a:srcRect/>
          <a:stretch>
            <a:fillRect/>
          </a:stretch>
        </p:blipFill>
        <p:spPr bwMode="auto">
          <a:xfrm>
            <a:off x="4701444" y="2402882"/>
            <a:ext cx="4274281" cy="3656723"/>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ImQMD</a:t>
            </a:r>
            <a:r>
              <a:rPr lang="en-US" dirty="0" smtClean="0"/>
              <a:t> DR symmetry energy effects</a:t>
            </a:r>
            <a:endParaRPr lang="en-US" dirty="0"/>
          </a:p>
        </p:txBody>
      </p:sp>
      <p:sp>
        <p:nvSpPr>
          <p:cNvPr id="3" name="Content Placeholder 2"/>
          <p:cNvSpPr>
            <a:spLocks noGrp="1"/>
          </p:cNvSpPr>
          <p:nvPr>
            <p:ph idx="1"/>
          </p:nvPr>
        </p:nvSpPr>
        <p:spPr>
          <a:xfrm>
            <a:off x="914400" y="1524000"/>
            <a:ext cx="4244454" cy="4572000"/>
          </a:xfrm>
        </p:spPr>
        <p:txBody>
          <a:bodyPr/>
          <a:lstStyle/>
          <a:p>
            <a:pPr>
              <a:buNone/>
            </a:pPr>
            <a:r>
              <a:rPr lang="en-US" dirty="0" smtClean="0"/>
              <a:t>two competing effects</a:t>
            </a:r>
          </a:p>
          <a:p>
            <a:r>
              <a:rPr lang="en-US" dirty="0" smtClean="0"/>
              <a:t>Stronger </a:t>
            </a:r>
            <a:r>
              <a:rPr lang="en-US" dirty="0" err="1" smtClean="0"/>
              <a:t>subsaturation</a:t>
            </a:r>
            <a:r>
              <a:rPr lang="en-US" dirty="0" smtClean="0"/>
              <a:t> symmetry energy </a:t>
            </a:r>
            <a:r>
              <a:rPr lang="en-US" dirty="0" smtClean="0">
                <a:sym typeface="Wingdings" pitchFamily="2" charset="2"/>
              </a:rPr>
              <a:t> more neutron emission</a:t>
            </a:r>
          </a:p>
          <a:p>
            <a:r>
              <a:rPr lang="en-US" dirty="0" smtClean="0">
                <a:sym typeface="Wingdings" pitchFamily="2" charset="2"/>
              </a:rPr>
              <a:t>Too strong symmetry energy  complete breakup of low density region</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a:p>
        </p:txBody>
      </p:sp>
      <p:pic>
        <p:nvPicPr>
          <p:cNvPr id="6" name="Picture 2"/>
          <p:cNvPicPr>
            <a:picLocks noChangeAspect="1" noChangeArrowheads="1"/>
          </p:cNvPicPr>
          <p:nvPr/>
        </p:nvPicPr>
        <p:blipFill>
          <a:blip r:embed="rId3" cstate="print"/>
          <a:srcRect r="50608"/>
          <a:stretch>
            <a:fillRect/>
          </a:stretch>
        </p:blipFill>
        <p:spPr bwMode="auto">
          <a:xfrm>
            <a:off x="5199797" y="1629166"/>
            <a:ext cx="3207224" cy="4853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non-effects</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a:p>
        </p:txBody>
      </p:sp>
      <p:pic>
        <p:nvPicPr>
          <p:cNvPr id="6" name="Picture 4"/>
          <p:cNvPicPr>
            <a:picLocks noChangeAspect="1" noChangeArrowheads="1"/>
          </p:cNvPicPr>
          <p:nvPr/>
        </p:nvPicPr>
        <p:blipFill>
          <a:blip r:embed="rId2" cstate="print"/>
          <a:srcRect/>
          <a:stretch>
            <a:fillRect/>
          </a:stretch>
        </p:blipFill>
        <p:spPr bwMode="auto">
          <a:xfrm>
            <a:off x="990624" y="1410198"/>
            <a:ext cx="4291060" cy="3992141"/>
          </a:xfrm>
          <a:prstGeom prst="rect">
            <a:avLst/>
          </a:prstGeom>
          <a:noFill/>
          <a:ln w="9525">
            <a:noFill/>
            <a:miter lim="800000"/>
            <a:headEnd/>
            <a:tailEnd/>
          </a:ln>
        </p:spPr>
      </p:pic>
      <p:grpSp>
        <p:nvGrpSpPr>
          <p:cNvPr id="3" name="Group 7"/>
          <p:cNvGrpSpPr/>
          <p:nvPr/>
        </p:nvGrpSpPr>
        <p:grpSpPr>
          <a:xfrm>
            <a:off x="6059606" y="1303763"/>
            <a:ext cx="3084394" cy="4734917"/>
            <a:chOff x="6059606" y="1508483"/>
            <a:chExt cx="3084394" cy="4734917"/>
          </a:xfrm>
        </p:grpSpPr>
        <p:pic>
          <p:nvPicPr>
            <p:cNvPr id="5" name="Picture 4"/>
            <p:cNvPicPr>
              <a:picLocks noChangeAspect="1" noChangeArrowheads="1"/>
            </p:cNvPicPr>
            <p:nvPr/>
          </p:nvPicPr>
          <p:blipFill>
            <a:blip r:embed="rId3" cstate="print"/>
            <a:srcRect l="50232"/>
            <a:stretch>
              <a:fillRect/>
            </a:stretch>
          </p:blipFill>
          <p:spPr bwMode="auto">
            <a:xfrm>
              <a:off x="6155140" y="1508483"/>
              <a:ext cx="2988860" cy="4734917"/>
            </a:xfrm>
            <a:prstGeom prst="rect">
              <a:avLst/>
            </a:prstGeom>
            <a:noFill/>
            <a:ln w="9525">
              <a:noFill/>
              <a:miter lim="800000"/>
              <a:headEnd/>
              <a:tailEnd/>
            </a:ln>
          </p:spPr>
        </p:pic>
        <p:sp>
          <p:nvSpPr>
            <p:cNvPr id="7" name="Rectangle 6"/>
            <p:cNvSpPr/>
            <p:nvPr/>
          </p:nvSpPr>
          <p:spPr bwMode="auto">
            <a:xfrm>
              <a:off x="6059606" y="1555845"/>
              <a:ext cx="327546" cy="394420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
        <p:nvSpPr>
          <p:cNvPr id="9" name="TextBox 8"/>
          <p:cNvSpPr txBox="1"/>
          <p:nvPr/>
        </p:nvSpPr>
        <p:spPr>
          <a:xfrm>
            <a:off x="1460310" y="5049672"/>
            <a:ext cx="3957851" cy="1200329"/>
          </a:xfrm>
          <a:prstGeom prst="rect">
            <a:avLst/>
          </a:prstGeom>
          <a:noFill/>
        </p:spPr>
        <p:txBody>
          <a:bodyPr wrap="square" rtlCol="0">
            <a:spAutoFit/>
          </a:bodyPr>
          <a:lstStyle/>
          <a:p>
            <a:r>
              <a:rPr lang="en-US" b="0" dirty="0" smtClean="0"/>
              <a:t>Only minor effects from </a:t>
            </a:r>
          </a:p>
          <a:p>
            <a:pPr>
              <a:buFont typeface="Arial" pitchFamily="34" charset="0"/>
              <a:buChar char="•"/>
            </a:pPr>
            <a:r>
              <a:rPr lang="en-US" b="0" dirty="0" smtClean="0"/>
              <a:t>cross section </a:t>
            </a:r>
          </a:p>
          <a:p>
            <a:pPr>
              <a:buFont typeface="Arial" pitchFamily="34" charset="0"/>
              <a:buChar char="•"/>
            </a:pPr>
            <a:r>
              <a:rPr lang="en-US" b="0" dirty="0" smtClean="0"/>
              <a:t>impact parameter</a:t>
            </a:r>
            <a:endParaRPr lang="en-US"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splitting</a:t>
            </a:r>
            <a:endParaRPr lang="en-US" dirty="0"/>
          </a:p>
        </p:txBody>
      </p:sp>
      <p:sp>
        <p:nvSpPr>
          <p:cNvPr id="4" name="Footer Placeholder 3"/>
          <p:cNvSpPr>
            <a:spLocks noGrp="1"/>
          </p:cNvSpPr>
          <p:nvPr>
            <p:ph type="ftr" sz="quarter" idx="10"/>
          </p:nvPr>
        </p:nvSpPr>
        <p:spPr/>
        <p:txBody>
          <a:bodyPr/>
          <a:lstStyle/>
          <a:p>
            <a:pPr>
              <a:defRPr/>
            </a:pPr>
            <a:r>
              <a:rPr lang="en-US" dirty="0" smtClean="0"/>
              <a:t>Daniel D.S. </a:t>
            </a:r>
            <a:r>
              <a:rPr lang="en-US" dirty="0" err="1" smtClean="0"/>
              <a:t>Coupland</a:t>
            </a:r>
            <a:r>
              <a:rPr lang="en-US" dirty="0" smtClean="0"/>
              <a:t>                 NuSym11 </a:t>
            </a:r>
            <a:endParaRPr lang="en-US" dirty="0"/>
          </a:p>
        </p:txBody>
      </p:sp>
      <p:pic>
        <p:nvPicPr>
          <p:cNvPr id="5" name="Picture 12"/>
          <p:cNvPicPr>
            <a:picLocks noChangeAspect="1" noChangeArrowheads="1"/>
          </p:cNvPicPr>
          <p:nvPr/>
        </p:nvPicPr>
        <p:blipFill>
          <a:blip r:embed="rId2" cstate="print"/>
          <a:srcRect/>
          <a:stretch>
            <a:fillRect/>
          </a:stretch>
        </p:blipFill>
        <p:spPr bwMode="auto">
          <a:xfrm>
            <a:off x="4920674" y="1610650"/>
            <a:ext cx="3335511" cy="2879463"/>
          </a:xfrm>
          <a:prstGeom prst="rect">
            <a:avLst/>
          </a:prstGeom>
          <a:noFill/>
          <a:ln w="9525">
            <a:noFill/>
            <a:miter lim="800000"/>
            <a:headEnd/>
            <a:tailEnd/>
          </a:ln>
        </p:spPr>
      </p:pic>
      <p:pic>
        <p:nvPicPr>
          <p:cNvPr id="6" name="Picture 2" descr="H:\My Documents\Daniel\presentations\Albion presentation\images\inmedium_120.png"/>
          <p:cNvPicPr>
            <a:picLocks noChangeAspect="1" noChangeArrowheads="1"/>
          </p:cNvPicPr>
          <p:nvPr/>
        </p:nvPicPr>
        <p:blipFill>
          <a:blip r:embed="rId3" cstate="print"/>
          <a:srcRect/>
          <a:stretch>
            <a:fillRect/>
          </a:stretch>
        </p:blipFill>
        <p:spPr bwMode="auto">
          <a:xfrm>
            <a:off x="856942" y="3539094"/>
            <a:ext cx="4124490" cy="2811285"/>
          </a:xfrm>
          <a:prstGeom prst="rect">
            <a:avLst/>
          </a:prstGeom>
          <a:noFill/>
          <a:ln w="9525">
            <a:noFill/>
            <a:miter lim="800000"/>
            <a:headEnd/>
            <a:tailEnd/>
          </a:ln>
        </p:spPr>
      </p:pic>
      <p:sp>
        <p:nvSpPr>
          <p:cNvPr id="7" name="Rectangle 8"/>
          <p:cNvSpPr>
            <a:spLocks noChangeArrowheads="1"/>
          </p:cNvSpPr>
          <p:nvPr/>
        </p:nvSpPr>
        <p:spPr bwMode="auto">
          <a:xfrm>
            <a:off x="774061" y="6318440"/>
            <a:ext cx="4572000" cy="276225"/>
          </a:xfrm>
          <a:prstGeom prst="rect">
            <a:avLst/>
          </a:prstGeom>
          <a:noFill/>
          <a:ln w="9525">
            <a:noFill/>
            <a:miter lim="800000"/>
            <a:headEnd/>
            <a:tailEnd/>
          </a:ln>
        </p:spPr>
        <p:txBody>
          <a:bodyPr>
            <a:spAutoFit/>
          </a:bodyPr>
          <a:lstStyle/>
          <a:p>
            <a:r>
              <a:rPr lang="fr-FR" sz="1200" b="0" dirty="0" err="1"/>
              <a:t>Adapted</a:t>
            </a:r>
            <a:r>
              <a:rPr lang="fr-FR" sz="1200" b="0" dirty="0"/>
              <a:t> </a:t>
            </a:r>
            <a:r>
              <a:rPr lang="fr-FR" sz="1200" b="0" dirty="0" err="1"/>
              <a:t>from</a:t>
            </a:r>
            <a:r>
              <a:rPr lang="fr-FR" sz="1200" b="0" dirty="0"/>
              <a:t> J. </a:t>
            </a:r>
            <a:r>
              <a:rPr lang="fr-FR" sz="1200" b="0" dirty="0" err="1"/>
              <a:t>Rizzo</a:t>
            </a:r>
            <a:r>
              <a:rPr lang="fr-FR" sz="1200" b="0" dirty="0"/>
              <a:t> et al, Phys. </a:t>
            </a:r>
            <a:r>
              <a:rPr lang="fr-FR" sz="1200" b="0" dirty="0" err="1"/>
              <a:t>Rev</a:t>
            </a:r>
            <a:r>
              <a:rPr lang="fr-FR" sz="1200" b="0" dirty="0"/>
              <a:t>. C72, 064609 (2005). </a:t>
            </a:r>
            <a:endParaRPr lang="en-US" sz="1200" b="0" dirty="0"/>
          </a:p>
        </p:txBody>
      </p:sp>
      <p:sp>
        <p:nvSpPr>
          <p:cNvPr id="9" name="TextBox 12"/>
          <p:cNvSpPr txBox="1">
            <a:spLocks noChangeArrowheads="1"/>
          </p:cNvSpPr>
          <p:nvPr/>
        </p:nvSpPr>
        <p:spPr bwMode="auto">
          <a:xfrm>
            <a:off x="5690145" y="1363614"/>
            <a:ext cx="2798762" cy="277812"/>
          </a:xfrm>
          <a:prstGeom prst="rect">
            <a:avLst/>
          </a:prstGeom>
          <a:noFill/>
          <a:ln w="9525">
            <a:noFill/>
            <a:miter lim="800000"/>
            <a:headEnd/>
            <a:tailEnd/>
          </a:ln>
        </p:spPr>
        <p:txBody>
          <a:bodyPr>
            <a:spAutoFit/>
          </a:bodyPr>
          <a:lstStyle/>
          <a:p>
            <a:r>
              <a:rPr lang="en-US" sz="1200" b="0" dirty="0"/>
              <a:t>Y. Zhang, Phys. </a:t>
            </a:r>
            <a:r>
              <a:rPr lang="en-US" sz="1200" b="0" dirty="0" err="1"/>
              <a:t>Lett</a:t>
            </a:r>
            <a:r>
              <a:rPr lang="en-US" sz="1200" b="0" dirty="0"/>
              <a:t>. B 664, 145 (2008)</a:t>
            </a:r>
          </a:p>
        </p:txBody>
      </p:sp>
      <p:sp>
        <p:nvSpPr>
          <p:cNvPr id="10" name="TextBox 9"/>
          <p:cNvSpPr txBox="1"/>
          <p:nvPr/>
        </p:nvSpPr>
        <p:spPr>
          <a:xfrm>
            <a:off x="1160060" y="1473958"/>
            <a:ext cx="3507474" cy="1200329"/>
          </a:xfrm>
          <a:prstGeom prst="rect">
            <a:avLst/>
          </a:prstGeom>
          <a:noFill/>
        </p:spPr>
        <p:txBody>
          <a:bodyPr wrap="square" rtlCol="0">
            <a:spAutoFit/>
          </a:bodyPr>
          <a:lstStyle/>
          <a:p>
            <a:r>
              <a:rPr lang="en-US" b="0" dirty="0" smtClean="0"/>
              <a:t>Unable to test effect of mass splitting in ImQMD05</a:t>
            </a:r>
            <a:endParaRPr lang="en-US" b="0" dirty="0"/>
          </a:p>
        </p:txBody>
      </p:sp>
      <p:sp>
        <p:nvSpPr>
          <p:cNvPr id="11" name="TextBox 10"/>
          <p:cNvSpPr txBox="1"/>
          <p:nvPr/>
        </p:nvSpPr>
        <p:spPr>
          <a:xfrm>
            <a:off x="3384645" y="4026089"/>
            <a:ext cx="1433015" cy="338554"/>
          </a:xfrm>
          <a:prstGeom prst="rect">
            <a:avLst/>
          </a:prstGeom>
          <a:noFill/>
        </p:spPr>
        <p:txBody>
          <a:bodyPr wrap="square" rtlCol="0">
            <a:spAutoFit/>
          </a:bodyPr>
          <a:lstStyle/>
          <a:p>
            <a:r>
              <a:rPr lang="en-US" sz="1600" b="0" dirty="0" smtClean="0">
                <a:solidFill>
                  <a:srgbClr val="000000"/>
                </a:solidFill>
              </a:rPr>
              <a:t>100 </a:t>
            </a:r>
            <a:r>
              <a:rPr lang="en-US" sz="1600" b="0" dirty="0" err="1" smtClean="0">
                <a:solidFill>
                  <a:srgbClr val="000000"/>
                </a:solidFill>
              </a:rPr>
              <a:t>MeV</a:t>
            </a:r>
            <a:r>
              <a:rPr lang="en-US" sz="1600" b="0" dirty="0" smtClean="0">
                <a:solidFill>
                  <a:srgbClr val="000000"/>
                </a:solidFill>
              </a:rPr>
              <a:t>/u</a:t>
            </a:r>
            <a:endParaRPr lang="en-US" sz="1600" b="0" dirty="0">
              <a:solidFill>
                <a:srgbClr val="000000"/>
              </a:solidFill>
            </a:endParaRPr>
          </a:p>
        </p:txBody>
      </p:sp>
      <p:sp>
        <p:nvSpPr>
          <p:cNvPr id="12" name="TextBox 11"/>
          <p:cNvSpPr txBox="1"/>
          <p:nvPr/>
        </p:nvSpPr>
        <p:spPr>
          <a:xfrm>
            <a:off x="5063320" y="4531057"/>
            <a:ext cx="4080680" cy="1569660"/>
          </a:xfrm>
          <a:prstGeom prst="rect">
            <a:avLst/>
          </a:prstGeom>
          <a:noFill/>
        </p:spPr>
        <p:txBody>
          <a:bodyPr wrap="square" rtlCol="0">
            <a:spAutoFit/>
          </a:bodyPr>
          <a:lstStyle/>
          <a:p>
            <a:r>
              <a:rPr lang="en-US" b="0" dirty="0" smtClean="0"/>
              <a:t>At larger beam energy</a:t>
            </a:r>
          </a:p>
          <a:p>
            <a:pPr>
              <a:buFont typeface="Arial" pitchFamily="34" charset="0"/>
              <a:buChar char="•"/>
            </a:pPr>
            <a:r>
              <a:rPr lang="en-US" b="0" dirty="0" smtClean="0"/>
              <a:t>Smaller symmetry energy effect</a:t>
            </a:r>
          </a:p>
          <a:p>
            <a:pPr>
              <a:buFont typeface="Arial" pitchFamily="34" charset="0"/>
              <a:buChar char="•"/>
            </a:pPr>
            <a:r>
              <a:rPr lang="en-US" b="0" dirty="0" smtClean="0"/>
              <a:t>Larger mass splitting effect</a:t>
            </a:r>
            <a:endParaRPr lang="en-US"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1267" name="Title 1"/>
          <p:cNvSpPr>
            <a:spLocks noGrp="1"/>
          </p:cNvSpPr>
          <p:nvPr>
            <p:ph type="title" idx="4294967295"/>
          </p:nvPr>
        </p:nvSpPr>
        <p:spPr/>
        <p:txBody>
          <a:bodyPr/>
          <a:lstStyle/>
          <a:p>
            <a:r>
              <a:rPr lang="en-US" smtClean="0">
                <a:latin typeface="Times New Roman" pitchFamily="18" charset="0"/>
              </a:rPr>
              <a:t>Recent experiment:  November 2009</a:t>
            </a:r>
          </a:p>
        </p:txBody>
      </p:sp>
      <p:pic>
        <p:nvPicPr>
          <p:cNvPr id="11268" name="Picture 2" descr="I:\projects\hira\09042\Photos\endofexpt\SDC10306.JPG"/>
          <p:cNvPicPr>
            <a:picLocks noChangeAspect="1" noChangeArrowheads="1"/>
          </p:cNvPicPr>
          <p:nvPr/>
        </p:nvPicPr>
        <p:blipFill>
          <a:blip r:embed="rId2" cstate="print"/>
          <a:srcRect/>
          <a:stretch>
            <a:fillRect/>
          </a:stretch>
        </p:blipFill>
        <p:spPr bwMode="auto">
          <a:xfrm>
            <a:off x="836613" y="1416050"/>
            <a:ext cx="4498975" cy="3373438"/>
          </a:xfrm>
          <a:prstGeom prst="rect">
            <a:avLst/>
          </a:prstGeom>
          <a:noFill/>
          <a:ln w="9525">
            <a:noFill/>
            <a:miter lim="800000"/>
            <a:headEnd/>
            <a:tailEnd/>
          </a:ln>
        </p:spPr>
      </p:pic>
      <p:sp>
        <p:nvSpPr>
          <p:cNvPr id="11269" name="TextBox 5"/>
          <p:cNvSpPr txBox="1">
            <a:spLocks noChangeArrowheads="1"/>
          </p:cNvSpPr>
          <p:nvPr/>
        </p:nvSpPr>
        <p:spPr bwMode="auto">
          <a:xfrm>
            <a:off x="5357813" y="1452563"/>
            <a:ext cx="3786187" cy="1552575"/>
          </a:xfrm>
          <a:prstGeom prst="rect">
            <a:avLst/>
          </a:prstGeom>
          <a:noFill/>
          <a:ln w="9525">
            <a:noFill/>
            <a:miter lim="800000"/>
            <a:headEnd/>
            <a:tailEnd/>
          </a:ln>
        </p:spPr>
        <p:txBody>
          <a:bodyPr>
            <a:spAutoFit/>
          </a:bodyPr>
          <a:lstStyle/>
          <a:p>
            <a:r>
              <a:rPr lang="en-US" b="0"/>
              <a:t>Measure neutron and proton spectra from central collisions of Sn + Sn at 50, 120 MeV/nucleon</a:t>
            </a:r>
          </a:p>
        </p:txBody>
      </p:sp>
      <p:sp>
        <p:nvSpPr>
          <p:cNvPr id="11270" name="Rectangle 8"/>
          <p:cNvSpPr>
            <a:spLocks noChangeArrowheads="1"/>
          </p:cNvSpPr>
          <p:nvPr/>
        </p:nvSpPr>
        <p:spPr bwMode="auto">
          <a:xfrm>
            <a:off x="811213" y="5419725"/>
            <a:ext cx="4572000" cy="822325"/>
          </a:xfrm>
          <a:prstGeom prst="rect">
            <a:avLst/>
          </a:prstGeom>
          <a:noFill/>
          <a:ln w="9525">
            <a:noFill/>
            <a:miter lim="800000"/>
            <a:headEnd/>
            <a:tailEnd/>
          </a:ln>
        </p:spPr>
        <p:txBody>
          <a:bodyPr>
            <a:spAutoFit/>
          </a:bodyPr>
          <a:lstStyle/>
          <a:p>
            <a:r>
              <a:rPr lang="en-US" b="0">
                <a:solidFill>
                  <a:srgbClr val="003366"/>
                </a:solidFill>
              </a:rPr>
              <a:t>112Sn + 112Sn        </a:t>
            </a:r>
            <a:r>
              <a:rPr lang="el-GR" b="0">
                <a:solidFill>
                  <a:srgbClr val="003366"/>
                </a:solidFill>
              </a:rPr>
              <a:t>δ</a:t>
            </a:r>
            <a:r>
              <a:rPr lang="en-US" b="0">
                <a:solidFill>
                  <a:srgbClr val="003366"/>
                </a:solidFill>
              </a:rPr>
              <a:t> = 0.107</a:t>
            </a:r>
          </a:p>
          <a:p>
            <a:r>
              <a:rPr lang="en-US" b="0">
                <a:solidFill>
                  <a:srgbClr val="003366"/>
                </a:solidFill>
              </a:rPr>
              <a:t>124Sn + 124Sn        </a:t>
            </a:r>
            <a:r>
              <a:rPr lang="el-GR" b="0">
                <a:solidFill>
                  <a:srgbClr val="003366"/>
                </a:solidFill>
              </a:rPr>
              <a:t>δ</a:t>
            </a:r>
            <a:r>
              <a:rPr lang="en-US" b="0">
                <a:solidFill>
                  <a:srgbClr val="003366"/>
                </a:solidFill>
              </a:rPr>
              <a:t> = 0.194</a:t>
            </a:r>
          </a:p>
        </p:txBody>
      </p:sp>
      <p:sp>
        <p:nvSpPr>
          <p:cNvPr id="11271" name="TextBox 8"/>
          <p:cNvSpPr txBox="1">
            <a:spLocks noChangeArrowheads="1"/>
          </p:cNvSpPr>
          <p:nvPr/>
        </p:nvSpPr>
        <p:spPr bwMode="auto">
          <a:xfrm>
            <a:off x="5472113" y="3248025"/>
            <a:ext cx="1993900" cy="3170238"/>
          </a:xfrm>
          <a:prstGeom prst="rect">
            <a:avLst/>
          </a:prstGeom>
          <a:noFill/>
          <a:ln w="9525">
            <a:noFill/>
            <a:miter lim="800000"/>
            <a:headEnd/>
            <a:tailEnd/>
          </a:ln>
        </p:spPr>
        <p:txBody>
          <a:bodyPr>
            <a:spAutoFit/>
          </a:bodyPr>
          <a:lstStyle/>
          <a:p>
            <a:r>
              <a:rPr lang="en-US" sz="2000" b="0"/>
              <a:t>Centrality cut – MSU Miniball</a:t>
            </a:r>
          </a:p>
          <a:p>
            <a:endParaRPr lang="en-US" sz="2000" b="0"/>
          </a:p>
          <a:p>
            <a:endParaRPr lang="en-US" sz="2000" b="0"/>
          </a:p>
          <a:p>
            <a:r>
              <a:rPr lang="en-US" sz="2000" b="0"/>
              <a:t>proton spectra – LASSA</a:t>
            </a:r>
          </a:p>
          <a:p>
            <a:endParaRPr lang="en-US" sz="2000" b="0"/>
          </a:p>
          <a:p>
            <a:endParaRPr lang="en-US" sz="2000" b="0"/>
          </a:p>
          <a:p>
            <a:r>
              <a:rPr lang="en-US" sz="2000" b="0"/>
              <a:t>neutron spectra – </a:t>
            </a:r>
          </a:p>
          <a:p>
            <a:r>
              <a:rPr lang="en-US" sz="2000" b="0"/>
              <a:t>Neutron Walls</a:t>
            </a:r>
          </a:p>
        </p:txBody>
      </p:sp>
      <p:pic>
        <p:nvPicPr>
          <p:cNvPr id="11272" name="Picture 14" descr="Z:\09042\Presentation\Site Visit Poster\Sn124Miniball.png"/>
          <p:cNvPicPr>
            <a:picLocks noChangeAspect="1" noChangeArrowheads="1"/>
          </p:cNvPicPr>
          <p:nvPr/>
        </p:nvPicPr>
        <p:blipFill>
          <a:blip r:embed="rId3" cstate="print"/>
          <a:srcRect l="6522" t="9340" r="12730" b="3232"/>
          <a:stretch>
            <a:fillRect/>
          </a:stretch>
        </p:blipFill>
        <p:spPr bwMode="auto">
          <a:xfrm>
            <a:off x="7567613" y="2963863"/>
            <a:ext cx="1576387" cy="1308100"/>
          </a:xfrm>
          <a:prstGeom prst="rect">
            <a:avLst/>
          </a:prstGeom>
          <a:noFill/>
          <a:ln w="9525">
            <a:noFill/>
            <a:miter lim="800000"/>
            <a:headEnd/>
            <a:tailEnd/>
          </a:ln>
        </p:spPr>
      </p:pic>
      <p:pic>
        <p:nvPicPr>
          <p:cNvPr id="11273" name="Picture 2" descr="C:\Documents and Settings\coupland\Application Data\SSH\temp\LASSAPID.png"/>
          <p:cNvPicPr>
            <a:picLocks noChangeAspect="1" noChangeArrowheads="1"/>
          </p:cNvPicPr>
          <p:nvPr/>
        </p:nvPicPr>
        <p:blipFill>
          <a:blip r:embed="rId4" cstate="print"/>
          <a:srcRect/>
          <a:stretch>
            <a:fillRect/>
          </a:stretch>
        </p:blipFill>
        <p:spPr bwMode="auto">
          <a:xfrm>
            <a:off x="7561263" y="4183063"/>
            <a:ext cx="1582737" cy="1320800"/>
          </a:xfrm>
          <a:prstGeom prst="rect">
            <a:avLst/>
          </a:prstGeom>
          <a:noFill/>
          <a:ln w="9525">
            <a:noFill/>
            <a:miter lim="800000"/>
            <a:headEnd/>
            <a:tailEnd/>
          </a:ln>
        </p:spPr>
      </p:pic>
      <p:pic>
        <p:nvPicPr>
          <p:cNvPr id="11274" name="Picture 3" descr="\\intranet\files\projects\e09042\ROOT\timecals\timecalsplots\forMike\NW_TOF.png"/>
          <p:cNvPicPr>
            <a:picLocks noChangeAspect="1" noChangeArrowheads="1"/>
          </p:cNvPicPr>
          <p:nvPr/>
        </p:nvPicPr>
        <p:blipFill>
          <a:blip r:embed="rId5" cstate="print"/>
          <a:srcRect r="8214"/>
          <a:stretch>
            <a:fillRect/>
          </a:stretch>
        </p:blipFill>
        <p:spPr bwMode="auto">
          <a:xfrm>
            <a:off x="7546975" y="5507038"/>
            <a:ext cx="159702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Conclusions</a:t>
            </a:r>
          </a:p>
        </p:txBody>
      </p:sp>
      <p:sp>
        <p:nvSpPr>
          <p:cNvPr id="18435" name="Content Placeholder 2"/>
          <p:cNvSpPr>
            <a:spLocks noGrp="1"/>
          </p:cNvSpPr>
          <p:nvPr>
            <p:ph idx="1"/>
          </p:nvPr>
        </p:nvSpPr>
        <p:spPr/>
        <p:txBody>
          <a:bodyPr/>
          <a:lstStyle/>
          <a:p>
            <a:r>
              <a:rPr lang="en-US" sz="2400" dirty="0" smtClean="0"/>
              <a:t>Nucleon yield ratios in central collisions and </a:t>
            </a:r>
            <a:r>
              <a:rPr lang="en-US" sz="2400" dirty="0" err="1" smtClean="0"/>
              <a:t>isospin</a:t>
            </a:r>
            <a:r>
              <a:rPr lang="en-US" sz="2400" dirty="0" smtClean="0"/>
              <a:t> diffusion in peripheral collisions probe the symmetry energy below saturation density</a:t>
            </a:r>
          </a:p>
          <a:p>
            <a:r>
              <a:rPr lang="en-US" sz="2400" dirty="0" smtClean="0"/>
              <a:t>We are studying the sensitivities of each observable with transport simulations to find ways to constrain the model dependencies</a:t>
            </a:r>
          </a:p>
          <a:p>
            <a:r>
              <a:rPr lang="en-US" sz="2400" dirty="0" smtClean="0"/>
              <a:t>Recent and upcoming experiments will measure these observables with high precision and additional information, leading to new constraints on the symmetry energy</a:t>
            </a:r>
          </a:p>
          <a:p>
            <a:r>
              <a:rPr lang="en-US" sz="2400" dirty="0" smtClean="0"/>
              <a:t>Still needs work to resolve model dependencies</a:t>
            </a:r>
          </a:p>
        </p:txBody>
      </p:sp>
      <p:sp>
        <p:nvSpPr>
          <p:cNvPr id="18436" name="Footer Placeholder 3"/>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9459" name="Title 1"/>
          <p:cNvSpPr>
            <a:spLocks noGrp="1"/>
          </p:cNvSpPr>
          <p:nvPr>
            <p:ph type="title" idx="4294967295"/>
          </p:nvPr>
        </p:nvSpPr>
        <p:spPr/>
        <p:txBody>
          <a:bodyPr/>
          <a:lstStyle/>
          <a:p>
            <a:r>
              <a:rPr lang="en-US" smtClean="0">
                <a:latin typeface="Times New Roman" pitchFamily="18" charset="0"/>
              </a:rPr>
              <a:t>Collaborators</a:t>
            </a:r>
          </a:p>
        </p:txBody>
      </p:sp>
      <p:pic>
        <p:nvPicPr>
          <p:cNvPr id="19460" name="Picture 10" descr="groupphoto2.JPG"/>
          <p:cNvPicPr>
            <a:picLocks noChangeAspect="1"/>
          </p:cNvPicPr>
          <p:nvPr/>
        </p:nvPicPr>
        <p:blipFill>
          <a:blip r:embed="rId2" cstate="print"/>
          <a:srcRect/>
          <a:stretch>
            <a:fillRect/>
          </a:stretch>
        </p:blipFill>
        <p:spPr bwMode="auto">
          <a:xfrm>
            <a:off x="838200" y="1397000"/>
            <a:ext cx="5176838" cy="3883025"/>
          </a:xfrm>
          <a:prstGeom prst="rect">
            <a:avLst/>
          </a:prstGeom>
          <a:noFill/>
          <a:ln w="9525">
            <a:noFill/>
            <a:miter lim="800000"/>
            <a:headEnd/>
            <a:tailEnd/>
          </a:ln>
        </p:spPr>
      </p:pic>
      <p:sp>
        <p:nvSpPr>
          <p:cNvPr id="19461" name="TextBox 4"/>
          <p:cNvSpPr txBox="1">
            <a:spLocks noChangeArrowheads="1"/>
          </p:cNvSpPr>
          <p:nvPr/>
        </p:nvSpPr>
        <p:spPr bwMode="auto">
          <a:xfrm>
            <a:off x="6156325" y="1403350"/>
            <a:ext cx="2730500" cy="4400550"/>
          </a:xfrm>
          <a:prstGeom prst="rect">
            <a:avLst/>
          </a:prstGeom>
          <a:noFill/>
          <a:ln w="9525">
            <a:noFill/>
            <a:miter lim="800000"/>
            <a:headEnd/>
            <a:tailEnd/>
          </a:ln>
        </p:spPr>
        <p:txBody>
          <a:bodyPr>
            <a:spAutoFit/>
          </a:bodyPr>
          <a:lstStyle/>
          <a:p>
            <a:r>
              <a:rPr lang="en-US" sz="1400"/>
              <a:t>Pictured (from left): Dan Coupland, Rachel Hodges,  Micha Kilburn, Jack Winkelbauer, Zbigniew Chajecki, Tilak Ghosh, Mike Youngs, Alisher Sanetullaev, Jenny Lee,  Andy Rogers, Bill Lynch, Betty Tsang</a:t>
            </a:r>
          </a:p>
          <a:p>
            <a:endParaRPr lang="en-US" sz="1400"/>
          </a:p>
          <a:p>
            <a:r>
              <a:rPr lang="en-US" sz="1400"/>
              <a:t>Not pictured: Fei Lu, Michael Famiano, Brenna Giacherio,  John Novak, Paulo Russotto, Concettina Sfienti, Giuseppe Verde, Pawel Danielewicz, Yingxun Zhang, Zhuxia Li, Hang Liu, Rebecca Shane, Suwat Tangwancharoen, Sebastian George, Jimmy Dunn, Steven Dye, Mohamed el Houssieny, Steven Nielsen, Andira Ramos</a:t>
            </a:r>
          </a:p>
        </p:txBody>
      </p:sp>
      <p:pic>
        <p:nvPicPr>
          <p:cNvPr id="19462" name="Picture 4" descr="Michigan_State_University_logo"/>
          <p:cNvPicPr>
            <a:picLocks noChangeAspect="1" noChangeArrowheads="1"/>
          </p:cNvPicPr>
          <p:nvPr/>
        </p:nvPicPr>
        <p:blipFill>
          <a:blip r:embed="rId3" cstate="print"/>
          <a:srcRect/>
          <a:stretch>
            <a:fillRect/>
          </a:stretch>
        </p:blipFill>
        <p:spPr bwMode="auto">
          <a:xfrm>
            <a:off x="2554288" y="5592763"/>
            <a:ext cx="1905000" cy="619125"/>
          </a:xfrm>
          <a:prstGeom prst="rect">
            <a:avLst/>
          </a:prstGeom>
          <a:noFill/>
          <a:ln w="9525">
            <a:noFill/>
            <a:miter lim="800000"/>
            <a:headEnd/>
            <a:tailEnd/>
          </a:ln>
        </p:spPr>
      </p:pic>
      <p:pic>
        <p:nvPicPr>
          <p:cNvPr id="19463" name="Picture 6" descr="NSF_logo"/>
          <p:cNvPicPr>
            <a:picLocks noChangeAspect="1" noChangeArrowheads="1"/>
          </p:cNvPicPr>
          <p:nvPr/>
        </p:nvPicPr>
        <p:blipFill>
          <a:blip r:embed="rId4" cstate="print"/>
          <a:srcRect/>
          <a:stretch>
            <a:fillRect/>
          </a:stretch>
        </p:blipFill>
        <p:spPr bwMode="auto">
          <a:xfrm>
            <a:off x="1038225" y="5318125"/>
            <a:ext cx="1136650" cy="1136650"/>
          </a:xfrm>
          <a:prstGeom prst="rect">
            <a:avLst/>
          </a:prstGeom>
          <a:noFill/>
          <a:ln w="9525">
            <a:noFill/>
            <a:miter lim="800000"/>
            <a:headEnd/>
            <a:tailEnd/>
          </a:ln>
        </p:spPr>
      </p:pic>
      <p:pic>
        <p:nvPicPr>
          <p:cNvPr id="19464" name="Picture 8" descr="HiRA-Logo-Small"/>
          <p:cNvPicPr>
            <a:picLocks noChangeAspect="1" noChangeArrowheads="1"/>
          </p:cNvPicPr>
          <p:nvPr/>
        </p:nvPicPr>
        <p:blipFill>
          <a:blip r:embed="rId5" cstate="print"/>
          <a:srcRect/>
          <a:stretch>
            <a:fillRect/>
          </a:stretch>
        </p:blipFill>
        <p:spPr bwMode="auto">
          <a:xfrm>
            <a:off x="6605588" y="5797550"/>
            <a:ext cx="1843087" cy="89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parameter dependence </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pic>
        <p:nvPicPr>
          <p:cNvPr id="15362" name="Picture 2" descr="C:\Users\Administrator.LAPLOAN8\Dropbox\NSCL\NuSym11\pBUUdepend_figures\figures_Mar31\impact.png"/>
          <p:cNvPicPr>
            <a:picLocks noChangeAspect="1" noChangeArrowheads="1"/>
          </p:cNvPicPr>
          <p:nvPr/>
        </p:nvPicPr>
        <p:blipFill>
          <a:blip r:embed="rId2" cstate="print"/>
          <a:srcRect/>
          <a:stretch>
            <a:fillRect/>
          </a:stretch>
        </p:blipFill>
        <p:spPr bwMode="auto">
          <a:xfrm>
            <a:off x="6625177" y="1461137"/>
            <a:ext cx="1909533" cy="5056496"/>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1027303" y="1422621"/>
            <a:ext cx="3420805" cy="2733744"/>
          </a:xfrm>
          <a:prstGeom prst="rect">
            <a:avLst/>
          </a:prstGeom>
          <a:no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1146897" y="4017816"/>
            <a:ext cx="3376769" cy="2272579"/>
          </a:xfrm>
          <a:prstGeom prst="rect">
            <a:avLst/>
          </a:prstGeom>
          <a:noFill/>
          <a:ln w="9525">
            <a:noFill/>
            <a:miter lim="800000"/>
            <a:headEnd/>
            <a:tailEnd/>
          </a:ln>
        </p:spPr>
      </p:pic>
      <p:sp>
        <p:nvSpPr>
          <p:cNvPr id="7" name="TextBox 6"/>
          <p:cNvSpPr txBox="1"/>
          <p:nvPr/>
        </p:nvSpPr>
        <p:spPr>
          <a:xfrm>
            <a:off x="1676400" y="1662545"/>
            <a:ext cx="1579418" cy="400110"/>
          </a:xfrm>
          <a:prstGeom prst="rect">
            <a:avLst/>
          </a:prstGeom>
          <a:noFill/>
        </p:spPr>
        <p:txBody>
          <a:bodyPr wrap="square" rtlCol="0">
            <a:spAutoFit/>
          </a:bodyPr>
          <a:lstStyle/>
          <a:p>
            <a:r>
              <a:rPr lang="en-US" sz="2000" dirty="0" err="1" smtClean="0"/>
              <a:t>ImQMD</a:t>
            </a:r>
            <a:endParaRPr lang="en-US" sz="2000" dirty="0"/>
          </a:p>
        </p:txBody>
      </p:sp>
      <p:sp>
        <p:nvSpPr>
          <p:cNvPr id="8" name="TextBox 7"/>
          <p:cNvSpPr txBox="1"/>
          <p:nvPr/>
        </p:nvSpPr>
        <p:spPr>
          <a:xfrm>
            <a:off x="1177636" y="6289963"/>
            <a:ext cx="1579418" cy="400110"/>
          </a:xfrm>
          <a:prstGeom prst="rect">
            <a:avLst/>
          </a:prstGeom>
          <a:noFill/>
        </p:spPr>
        <p:txBody>
          <a:bodyPr wrap="square" rtlCol="0">
            <a:spAutoFit/>
          </a:bodyPr>
          <a:lstStyle/>
          <a:p>
            <a:r>
              <a:rPr lang="en-US" sz="2000" dirty="0" smtClean="0"/>
              <a:t>SMF</a:t>
            </a:r>
            <a:endParaRPr lang="en-US" sz="2000" dirty="0"/>
          </a:p>
        </p:txBody>
      </p:sp>
      <p:sp>
        <p:nvSpPr>
          <p:cNvPr id="9" name="TextBox 8"/>
          <p:cNvSpPr txBox="1"/>
          <p:nvPr/>
        </p:nvSpPr>
        <p:spPr>
          <a:xfrm>
            <a:off x="7065818" y="6457890"/>
            <a:ext cx="1579418" cy="400110"/>
          </a:xfrm>
          <a:prstGeom prst="rect">
            <a:avLst/>
          </a:prstGeom>
          <a:noFill/>
        </p:spPr>
        <p:txBody>
          <a:bodyPr wrap="square" rtlCol="0">
            <a:spAutoFit/>
          </a:bodyPr>
          <a:lstStyle/>
          <a:p>
            <a:r>
              <a:rPr lang="en-US" sz="2000" dirty="0" err="1" smtClean="0"/>
              <a:t>pBUU</a:t>
            </a:r>
            <a:endParaRPr lang="en-US" sz="2000" dirty="0"/>
          </a:p>
        </p:txBody>
      </p:sp>
      <p:sp>
        <p:nvSpPr>
          <p:cNvPr id="10" name="TextBox 9"/>
          <p:cNvSpPr txBox="1"/>
          <p:nvPr/>
        </p:nvSpPr>
        <p:spPr>
          <a:xfrm>
            <a:off x="4516581" y="2507673"/>
            <a:ext cx="2092036" cy="3046988"/>
          </a:xfrm>
          <a:prstGeom prst="rect">
            <a:avLst/>
          </a:prstGeom>
          <a:noFill/>
        </p:spPr>
        <p:txBody>
          <a:bodyPr wrap="square" rtlCol="0">
            <a:spAutoFit/>
          </a:bodyPr>
          <a:lstStyle/>
          <a:p>
            <a:r>
              <a:rPr lang="en-US" b="0" dirty="0" err="1" smtClean="0"/>
              <a:t>ImQMD</a:t>
            </a:r>
            <a:r>
              <a:rPr lang="en-US" b="0" dirty="0" smtClean="0"/>
              <a:t> shows transparency at small impact parameters, </a:t>
            </a:r>
            <a:r>
              <a:rPr lang="en-US" b="0" dirty="0" err="1" smtClean="0"/>
              <a:t>pBUU</a:t>
            </a:r>
            <a:r>
              <a:rPr lang="en-US" b="0" dirty="0" smtClean="0"/>
              <a:t> and SMF show more equilibration</a:t>
            </a:r>
            <a:endParaRPr lang="en-US" b="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ImQMD05 fragment distributions</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99816" y="2054414"/>
            <a:ext cx="3695700" cy="348615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423154" y="2537703"/>
            <a:ext cx="4543425"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Transport Models</a:t>
            </a:r>
            <a:endParaRPr lang="en-US" dirty="0"/>
          </a:p>
        </p:txBody>
      </p:sp>
      <p:sp>
        <p:nvSpPr>
          <p:cNvPr id="3" name="Content Placeholder 2"/>
          <p:cNvSpPr>
            <a:spLocks noGrp="1"/>
          </p:cNvSpPr>
          <p:nvPr>
            <p:ph idx="1"/>
          </p:nvPr>
        </p:nvSpPr>
        <p:spPr/>
        <p:txBody>
          <a:bodyPr/>
          <a:lstStyle/>
          <a:p>
            <a:r>
              <a:rPr lang="en-US" dirty="0" smtClean="0"/>
              <a:t>Need dynamic models to describe dynamic system</a:t>
            </a:r>
          </a:p>
          <a:p>
            <a:pPr lvl="1"/>
            <a:r>
              <a:rPr lang="en-US" dirty="0" smtClean="0"/>
              <a:t>Nucleons moving in a self-consistent mean field (</a:t>
            </a:r>
            <a:r>
              <a:rPr lang="en-US" dirty="0" err="1" smtClean="0"/>
              <a:t>isoscaler</a:t>
            </a:r>
            <a:r>
              <a:rPr lang="en-US" dirty="0" smtClean="0"/>
              <a:t>, </a:t>
            </a:r>
            <a:r>
              <a:rPr lang="en-US" dirty="0" err="1" smtClean="0"/>
              <a:t>isovector</a:t>
            </a:r>
            <a:r>
              <a:rPr lang="en-US" dirty="0" smtClean="0"/>
              <a:t>, momentum dependence)</a:t>
            </a:r>
          </a:p>
          <a:p>
            <a:pPr lvl="1"/>
            <a:r>
              <a:rPr lang="en-US" dirty="0" smtClean="0"/>
              <a:t>Nucleon-nucleon collisions (in-medium cross section reduction)</a:t>
            </a:r>
          </a:p>
          <a:p>
            <a:pPr lvl="1"/>
            <a:r>
              <a:rPr lang="en-US" dirty="0" smtClean="0"/>
              <a:t>Fragment/cluster formation</a:t>
            </a:r>
          </a:p>
          <a:p>
            <a:pPr lvl="1"/>
            <a:r>
              <a:rPr lang="en-US" dirty="0" smtClean="0"/>
              <a:t>Excited baryon / </a:t>
            </a:r>
            <a:r>
              <a:rPr lang="en-US" dirty="0" err="1" smtClean="0"/>
              <a:t>pion</a:t>
            </a:r>
            <a:r>
              <a:rPr lang="en-US" dirty="0" smtClean="0"/>
              <a:t> production</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distribution</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84888" y="2284009"/>
            <a:ext cx="8132405" cy="305226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6387" name="Rectangle 2"/>
          <p:cNvSpPr>
            <a:spLocks noGrp="1" noChangeArrowheads="1"/>
          </p:cNvSpPr>
          <p:nvPr>
            <p:ph type="title" idx="4294967295"/>
          </p:nvPr>
        </p:nvSpPr>
        <p:spPr/>
        <p:txBody>
          <a:bodyPr/>
          <a:lstStyle/>
          <a:p>
            <a:r>
              <a:rPr lang="en-US" sz="3400" smtClean="0">
                <a:solidFill>
                  <a:srgbClr val="006666"/>
                </a:solidFill>
                <a:latin typeface="Times New Roman" pitchFamily="18" charset="0"/>
              </a:rPr>
              <a:t>IMFs vs residues</a:t>
            </a:r>
            <a:endParaRPr lang="en-US" smtClean="0">
              <a:latin typeface="Times New Roman" pitchFamily="18" charset="0"/>
            </a:endParaRPr>
          </a:p>
        </p:txBody>
      </p:sp>
      <p:pic>
        <p:nvPicPr>
          <p:cNvPr id="16388" name="Picture 5" descr="tracer_mix"/>
          <p:cNvPicPr>
            <a:picLocks noChangeAspect="1" noChangeArrowheads="1"/>
          </p:cNvPicPr>
          <p:nvPr/>
        </p:nvPicPr>
        <p:blipFill>
          <a:blip r:embed="rId2" cstate="print"/>
          <a:srcRect/>
          <a:stretch>
            <a:fillRect/>
          </a:stretch>
        </p:blipFill>
        <p:spPr bwMode="auto">
          <a:xfrm>
            <a:off x="5637213" y="1827213"/>
            <a:ext cx="3219450" cy="3221037"/>
          </a:xfrm>
          <a:prstGeom prst="rect">
            <a:avLst/>
          </a:prstGeom>
          <a:noFill/>
          <a:ln w="9525">
            <a:noFill/>
            <a:miter lim="800000"/>
            <a:headEnd/>
            <a:tailEnd/>
          </a:ln>
        </p:spPr>
      </p:pic>
      <p:sp>
        <p:nvSpPr>
          <p:cNvPr id="16389" name="TextBox 7"/>
          <p:cNvSpPr txBox="1">
            <a:spLocks noChangeArrowheads="1"/>
          </p:cNvSpPr>
          <p:nvPr/>
        </p:nvSpPr>
        <p:spPr bwMode="auto">
          <a:xfrm>
            <a:off x="1104900" y="4954588"/>
            <a:ext cx="7807325" cy="1568450"/>
          </a:xfrm>
          <a:prstGeom prst="rect">
            <a:avLst/>
          </a:prstGeom>
          <a:noFill/>
          <a:ln w="9525">
            <a:noFill/>
            <a:miter lim="800000"/>
            <a:headEnd/>
            <a:tailEnd/>
          </a:ln>
        </p:spPr>
        <p:txBody>
          <a:bodyPr>
            <a:spAutoFit/>
          </a:bodyPr>
          <a:lstStyle/>
          <a:p>
            <a:pPr>
              <a:buFont typeface="Arial" charset="0"/>
              <a:buChar char="•"/>
            </a:pPr>
            <a:r>
              <a:rPr lang="en-US" b="0"/>
              <a:t>Smaller R</a:t>
            </a:r>
            <a:r>
              <a:rPr lang="en-US" b="0" baseline="-25000"/>
              <a:t>i</a:t>
            </a:r>
            <a:r>
              <a:rPr lang="en-US" b="0"/>
              <a:t> when the heavy residue is the isospin tracer rather than all fragments near that rapidity</a:t>
            </a:r>
          </a:p>
          <a:p>
            <a:pPr>
              <a:buFont typeface="Arial" charset="0"/>
              <a:buChar char="•"/>
            </a:pPr>
            <a:r>
              <a:rPr lang="en-US" b="0"/>
              <a:t>Sensitive to neck breakup</a:t>
            </a:r>
          </a:p>
          <a:p>
            <a:endParaRPr lang="en-US" b="0"/>
          </a:p>
        </p:txBody>
      </p:sp>
      <p:pic>
        <p:nvPicPr>
          <p:cNvPr id="16390" name="Picture 9" descr="C:\Users\Administrator.LAPLOAN8\Desktop\pBUU figures\figures_Feb16\prof_Md.png"/>
          <p:cNvPicPr>
            <a:picLocks noChangeAspect="1" noChangeArrowheads="1"/>
          </p:cNvPicPr>
          <p:nvPr/>
        </p:nvPicPr>
        <p:blipFill>
          <a:blip r:embed="rId3" cstate="print"/>
          <a:srcRect/>
          <a:stretch>
            <a:fillRect/>
          </a:stretch>
        </p:blipFill>
        <p:spPr bwMode="auto">
          <a:xfrm>
            <a:off x="1544638" y="1855788"/>
            <a:ext cx="3402012" cy="303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ImQMD</a:t>
            </a:r>
            <a:r>
              <a:rPr lang="en-US" dirty="0" smtClean="0"/>
              <a:t> </a:t>
            </a:r>
            <a:r>
              <a:rPr lang="en-US" dirty="0" err="1" smtClean="0"/>
              <a:t>R</a:t>
            </a:r>
            <a:r>
              <a:rPr lang="en-US" baseline="-25000" dirty="0" err="1" smtClean="0"/>
              <a:t>i</a:t>
            </a:r>
            <a:r>
              <a:rPr lang="en-US" dirty="0" smtClean="0"/>
              <a:t> rapidity dependence</a:t>
            </a: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685997" y="2127482"/>
            <a:ext cx="6243353" cy="4437089"/>
          </a:xfrm>
          <a:prstGeom prst="rect">
            <a:avLst/>
          </a:prstGeom>
          <a:noFill/>
          <a:ln w="9525">
            <a:noFill/>
            <a:miter lim="800000"/>
            <a:headEnd/>
            <a:tailEnd/>
          </a:ln>
        </p:spPr>
      </p:pic>
      <p:sp>
        <p:nvSpPr>
          <p:cNvPr id="6" name="TextBox 5"/>
          <p:cNvSpPr txBox="1"/>
          <p:nvPr/>
        </p:nvSpPr>
        <p:spPr>
          <a:xfrm>
            <a:off x="1269242" y="1282890"/>
            <a:ext cx="6878471" cy="461665"/>
          </a:xfrm>
          <a:prstGeom prst="rect">
            <a:avLst/>
          </a:prstGeom>
          <a:noFill/>
        </p:spPr>
        <p:txBody>
          <a:bodyPr wrap="square" rtlCol="0">
            <a:spAutoFit/>
          </a:bodyPr>
          <a:lstStyle/>
          <a:p>
            <a:r>
              <a:rPr lang="en-US" b="0" dirty="0" smtClean="0"/>
              <a:t>Too transparent at small impact parameter</a:t>
            </a:r>
            <a:endParaRPr lang="en-US" b="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0483" name="Rectangle 2"/>
          <p:cNvSpPr>
            <a:spLocks noGrp="1" noChangeArrowheads="1"/>
          </p:cNvSpPr>
          <p:nvPr>
            <p:ph type="title" idx="4294967295"/>
          </p:nvPr>
        </p:nvSpPr>
        <p:spPr/>
        <p:txBody>
          <a:bodyPr/>
          <a:lstStyle/>
          <a:p>
            <a:r>
              <a:rPr lang="en-US" smtClean="0">
                <a:latin typeface="Times New Roman" pitchFamily="18" charset="0"/>
              </a:rPr>
              <a:t>Effect of Symmetry Energy</a:t>
            </a:r>
          </a:p>
        </p:txBody>
      </p:sp>
      <p:pic>
        <p:nvPicPr>
          <p:cNvPr id="20484" name="Picture 5" descr="Mi_Sint_mix"/>
          <p:cNvPicPr>
            <a:picLocks noChangeAspect="1" noChangeArrowheads="1"/>
          </p:cNvPicPr>
          <p:nvPr/>
        </p:nvPicPr>
        <p:blipFill>
          <a:blip r:embed="rId2" cstate="print"/>
          <a:srcRect/>
          <a:stretch>
            <a:fillRect/>
          </a:stretch>
        </p:blipFill>
        <p:spPr bwMode="auto">
          <a:xfrm>
            <a:off x="763588" y="4019550"/>
            <a:ext cx="2840037" cy="2838450"/>
          </a:xfrm>
          <a:prstGeom prst="rect">
            <a:avLst/>
          </a:prstGeom>
          <a:noFill/>
          <a:ln w="9525">
            <a:noFill/>
            <a:miter lim="800000"/>
            <a:headEnd/>
            <a:tailEnd/>
          </a:ln>
        </p:spPr>
      </p:pic>
      <p:pic>
        <p:nvPicPr>
          <p:cNvPr id="20485" name="Picture 4" descr="Mi_Sint_both"/>
          <p:cNvPicPr>
            <a:picLocks noChangeAspect="1" noChangeArrowheads="1"/>
          </p:cNvPicPr>
          <p:nvPr/>
        </p:nvPicPr>
        <p:blipFill>
          <a:blip r:embed="rId3" cstate="print"/>
          <a:srcRect/>
          <a:stretch>
            <a:fillRect/>
          </a:stretch>
        </p:blipFill>
        <p:spPr bwMode="auto">
          <a:xfrm>
            <a:off x="763588" y="1309688"/>
            <a:ext cx="2798762" cy="2798762"/>
          </a:xfrm>
          <a:prstGeom prst="rect">
            <a:avLst/>
          </a:prstGeom>
          <a:noFill/>
          <a:ln w="9525">
            <a:noFill/>
            <a:miter lim="800000"/>
            <a:headEnd/>
            <a:tailEnd/>
          </a:ln>
        </p:spPr>
      </p:pic>
      <p:pic>
        <p:nvPicPr>
          <p:cNvPr id="20486" name="Picture 8" descr="SymEnergy.png"/>
          <p:cNvPicPr>
            <a:picLocks noChangeAspect="1"/>
          </p:cNvPicPr>
          <p:nvPr/>
        </p:nvPicPr>
        <p:blipFill>
          <a:blip r:embed="rId4" cstate="print"/>
          <a:srcRect/>
          <a:stretch>
            <a:fillRect/>
          </a:stretch>
        </p:blipFill>
        <p:spPr bwMode="auto">
          <a:xfrm>
            <a:off x="4032250" y="2828925"/>
            <a:ext cx="4308475" cy="384175"/>
          </a:xfrm>
          <a:prstGeom prst="rect">
            <a:avLst/>
          </a:prstGeom>
          <a:noFill/>
          <a:ln w="9525">
            <a:noFill/>
            <a:miter lim="800000"/>
            <a:headEnd/>
            <a:tailEnd/>
          </a:ln>
        </p:spPr>
      </p:pic>
      <p:sp>
        <p:nvSpPr>
          <p:cNvPr id="20487" name="TextBox 5"/>
          <p:cNvSpPr txBox="1">
            <a:spLocks noChangeArrowheads="1"/>
          </p:cNvSpPr>
          <p:nvPr/>
        </p:nvSpPr>
        <p:spPr bwMode="auto">
          <a:xfrm>
            <a:off x="3971925" y="1514475"/>
            <a:ext cx="4572000" cy="1200150"/>
          </a:xfrm>
          <a:prstGeom prst="rect">
            <a:avLst/>
          </a:prstGeom>
          <a:noFill/>
          <a:ln w="9525">
            <a:noFill/>
            <a:miter lim="800000"/>
            <a:headEnd/>
            <a:tailEnd/>
          </a:ln>
        </p:spPr>
        <p:txBody>
          <a:bodyPr>
            <a:spAutoFit/>
          </a:bodyPr>
          <a:lstStyle/>
          <a:p>
            <a:r>
              <a:rPr lang="en-US" b="0"/>
              <a:t>Diffusion increases with increased symmetry energy below saturation density</a:t>
            </a:r>
          </a:p>
        </p:txBody>
      </p:sp>
      <p:sp>
        <p:nvSpPr>
          <p:cNvPr id="20488" name="TextBox 6"/>
          <p:cNvSpPr txBox="1">
            <a:spLocks noChangeArrowheads="1"/>
          </p:cNvSpPr>
          <p:nvPr/>
        </p:nvSpPr>
        <p:spPr bwMode="auto">
          <a:xfrm>
            <a:off x="3795713" y="5653088"/>
            <a:ext cx="4572000" cy="830262"/>
          </a:xfrm>
          <a:prstGeom prst="rect">
            <a:avLst/>
          </a:prstGeom>
          <a:noFill/>
          <a:ln w="9525">
            <a:noFill/>
            <a:miter lim="800000"/>
            <a:headEnd/>
            <a:tailEnd/>
          </a:ln>
        </p:spPr>
        <p:txBody>
          <a:bodyPr>
            <a:spAutoFit/>
          </a:bodyPr>
          <a:lstStyle/>
          <a:p>
            <a:r>
              <a:rPr lang="en-US" b="0"/>
              <a:t>R</a:t>
            </a:r>
            <a:r>
              <a:rPr lang="en-US" b="0" baseline="-25000"/>
              <a:t>i,mix</a:t>
            </a:r>
            <a:r>
              <a:rPr lang="en-US" b="0"/>
              <a:t> “averages” forward and backward reactions</a:t>
            </a:r>
          </a:p>
        </p:txBody>
      </p:sp>
      <p:pic>
        <p:nvPicPr>
          <p:cNvPr id="20489" name="Picture 2" descr="Z:\Coupland\presentations\presentations\Committee\Ri,eq.png"/>
          <p:cNvPicPr>
            <a:picLocks noChangeAspect="1" noChangeArrowheads="1"/>
          </p:cNvPicPr>
          <p:nvPr/>
        </p:nvPicPr>
        <p:blipFill>
          <a:blip r:embed="rId5" cstate="print"/>
          <a:srcRect/>
          <a:stretch>
            <a:fillRect/>
          </a:stretch>
        </p:blipFill>
        <p:spPr bwMode="auto">
          <a:xfrm>
            <a:off x="3897313" y="4211638"/>
            <a:ext cx="2038350" cy="647700"/>
          </a:xfrm>
          <a:prstGeom prst="rect">
            <a:avLst/>
          </a:prstGeom>
          <a:noFill/>
          <a:ln w="9525">
            <a:noFill/>
            <a:miter lim="800000"/>
            <a:headEnd/>
            <a:tailEnd/>
          </a:ln>
        </p:spPr>
      </p:pic>
      <p:pic>
        <p:nvPicPr>
          <p:cNvPr id="20490" name="Picture 3" descr="Z:\Coupland\presentations\presentations\Committee\Ri,mix.png"/>
          <p:cNvPicPr>
            <a:picLocks noChangeAspect="1" noChangeArrowheads="1"/>
          </p:cNvPicPr>
          <p:nvPr/>
        </p:nvPicPr>
        <p:blipFill>
          <a:blip r:embed="rId6" cstate="print"/>
          <a:srcRect/>
          <a:stretch>
            <a:fillRect/>
          </a:stretch>
        </p:blipFill>
        <p:spPr bwMode="auto">
          <a:xfrm>
            <a:off x="3863975" y="5326063"/>
            <a:ext cx="2919413"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types and codes</a:t>
            </a:r>
            <a:endParaRPr lang="en-US" dirty="0"/>
          </a:p>
        </p:txBody>
      </p:sp>
      <p:graphicFrame>
        <p:nvGraphicFramePr>
          <p:cNvPr id="5" name="Content Placeholder 4"/>
          <p:cNvGraphicFramePr>
            <a:graphicFrameLocks noGrp="1"/>
          </p:cNvGraphicFramePr>
          <p:nvPr>
            <p:ph idx="1"/>
          </p:nvPr>
        </p:nvGraphicFramePr>
        <p:xfrm>
          <a:off x="914400" y="1524000"/>
          <a:ext cx="8001000" cy="320548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dirty="0" smtClean="0"/>
                        <a:t>Boltzmann</a:t>
                      </a:r>
                      <a:endParaRPr lang="en-US" dirty="0"/>
                    </a:p>
                  </a:txBody>
                  <a:tcPr/>
                </a:tc>
                <a:tc>
                  <a:txBody>
                    <a:bodyPr/>
                    <a:lstStyle/>
                    <a:p>
                      <a:r>
                        <a:rPr lang="en-US" dirty="0" smtClean="0"/>
                        <a:t>Molecular Dynamics</a:t>
                      </a:r>
                      <a:endParaRPr lang="en-US" dirty="0"/>
                    </a:p>
                  </a:txBody>
                  <a:tcPr/>
                </a:tc>
              </a:tr>
              <a:tr h="370840">
                <a:tc>
                  <a:txBody>
                    <a:bodyPr/>
                    <a:lstStyle/>
                    <a:p>
                      <a:r>
                        <a:rPr lang="en-US" dirty="0" smtClean="0"/>
                        <a:t>Many test particles / nucleon</a:t>
                      </a:r>
                      <a:endParaRPr lang="en-US" dirty="0"/>
                    </a:p>
                  </a:txBody>
                  <a:tcPr/>
                </a:tc>
                <a:tc>
                  <a:txBody>
                    <a:bodyPr/>
                    <a:lstStyle/>
                    <a:p>
                      <a:r>
                        <a:rPr lang="en-US" dirty="0" smtClean="0"/>
                        <a:t>One particle</a:t>
                      </a:r>
                      <a:r>
                        <a:rPr lang="en-US" baseline="0" dirty="0" smtClean="0"/>
                        <a:t> / nucleon, with finite width</a:t>
                      </a:r>
                      <a:endParaRPr lang="en-US" dirty="0"/>
                    </a:p>
                  </a:txBody>
                  <a:tcPr/>
                </a:tc>
              </a:tr>
              <a:tr h="370840">
                <a:tc>
                  <a:txBody>
                    <a:bodyPr/>
                    <a:lstStyle/>
                    <a:p>
                      <a:r>
                        <a:rPr lang="en-US" dirty="0" smtClean="0"/>
                        <a:t>Fragments from mean-field instabilities </a:t>
                      </a:r>
                      <a:r>
                        <a:rPr lang="en-US" dirty="0" smtClean="0">
                          <a:sym typeface="Wingdings" pitchFamily="2" charset="2"/>
                        </a:rPr>
                        <a:t> suppressed for many test particles / nucleon</a:t>
                      </a:r>
                      <a:endParaRPr lang="en-US" dirty="0"/>
                    </a:p>
                  </a:txBody>
                  <a:tcPr/>
                </a:tc>
                <a:tc>
                  <a:txBody>
                    <a:bodyPr/>
                    <a:lstStyle/>
                    <a:p>
                      <a:r>
                        <a:rPr lang="en-US" dirty="0" smtClean="0"/>
                        <a:t>Fragments from N-body</a:t>
                      </a:r>
                      <a:r>
                        <a:rPr lang="en-US" baseline="0" dirty="0" smtClean="0"/>
                        <a:t> correlations</a:t>
                      </a:r>
                      <a:endParaRPr lang="en-US" dirty="0"/>
                    </a:p>
                  </a:txBody>
                  <a:tcPr/>
                </a:tc>
              </a:tr>
              <a:tr h="370840">
                <a:tc>
                  <a:txBody>
                    <a:bodyPr/>
                    <a:lstStyle/>
                    <a:p>
                      <a:r>
                        <a:rPr lang="en-US" dirty="0" smtClean="0"/>
                        <a:t>Collision</a:t>
                      </a:r>
                      <a:r>
                        <a:rPr lang="en-US" baseline="0" dirty="0" smtClean="0"/>
                        <a:t> rearranges test particle </a:t>
                      </a:r>
                      <a:r>
                        <a:rPr lang="en-US" baseline="0" dirty="0" smtClean="0">
                          <a:sym typeface="Wingdings" pitchFamily="2" charset="2"/>
                        </a:rPr>
                        <a:t> smaller fluctuations</a:t>
                      </a:r>
                      <a:endParaRPr lang="en-US" dirty="0"/>
                    </a:p>
                  </a:txBody>
                  <a:tcPr/>
                </a:tc>
                <a:tc>
                  <a:txBody>
                    <a:bodyPr/>
                    <a:lstStyle/>
                    <a:p>
                      <a:r>
                        <a:rPr lang="en-US" dirty="0" smtClean="0"/>
                        <a:t>Collision rearranges whole nucleon </a:t>
                      </a:r>
                      <a:r>
                        <a:rPr lang="en-US" dirty="0" smtClean="0">
                          <a:sym typeface="Wingdings" pitchFamily="2" charset="2"/>
                        </a:rPr>
                        <a:t> larger fluctuations</a:t>
                      </a:r>
                      <a:endParaRPr lang="en-US" dirty="0"/>
                    </a:p>
                  </a:txBody>
                  <a:tcPr/>
                </a:tc>
              </a:tr>
              <a:tr h="370840">
                <a:tc>
                  <a:txBody>
                    <a:bodyPr/>
                    <a:lstStyle/>
                    <a:p>
                      <a:r>
                        <a:rPr lang="en-US" dirty="0" smtClean="0"/>
                        <a:t>Partial</a:t>
                      </a:r>
                      <a:r>
                        <a:rPr lang="en-US" baseline="0" dirty="0" smtClean="0"/>
                        <a:t> Pauli blocking of test particles </a:t>
                      </a:r>
                      <a:r>
                        <a:rPr lang="en-US" baseline="0" dirty="0" smtClean="0">
                          <a:sym typeface="Wingdings" pitchFamily="2" charset="2"/>
                        </a:rPr>
                        <a:t> less restrictive</a:t>
                      </a:r>
                      <a:endParaRPr lang="en-US" dirty="0"/>
                    </a:p>
                  </a:txBody>
                  <a:tcPr/>
                </a:tc>
                <a:tc>
                  <a:txBody>
                    <a:bodyPr/>
                    <a:lstStyle/>
                    <a:p>
                      <a:r>
                        <a:rPr lang="en-US" dirty="0" smtClean="0"/>
                        <a:t>Pauli blocking of whole nucleons </a:t>
                      </a:r>
                      <a:r>
                        <a:rPr lang="en-US" dirty="0" smtClean="0">
                          <a:sym typeface="Wingdings" pitchFamily="2" charset="2"/>
                        </a:rPr>
                        <a:t> more restrictive</a:t>
                      </a:r>
                      <a:endParaRPr lang="en-US"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Daniel D.S. Coupland                 NuSym11 </a:t>
            </a:r>
            <a:endParaRPr lang="en-US"/>
          </a:p>
        </p:txBody>
      </p:sp>
      <p:graphicFrame>
        <p:nvGraphicFramePr>
          <p:cNvPr id="6" name="Table 5"/>
          <p:cNvGraphicFramePr>
            <a:graphicFrameLocks noGrp="1"/>
          </p:cNvGraphicFramePr>
          <p:nvPr/>
        </p:nvGraphicFramePr>
        <p:xfrm>
          <a:off x="914399" y="5000009"/>
          <a:ext cx="7997589" cy="1483360"/>
        </p:xfrm>
        <a:graphic>
          <a:graphicData uri="http://schemas.openxmlformats.org/drawingml/2006/table">
            <a:tbl>
              <a:tblPr firstRow="1" bandRow="1">
                <a:tableStyleId>{5C22544A-7EE6-4342-B048-85BDC9FD1C3A}</a:tableStyleId>
              </a:tblPr>
              <a:tblGrid>
                <a:gridCol w="1364777"/>
                <a:gridCol w="2565779"/>
                <a:gridCol w="4067033"/>
              </a:tblGrid>
              <a:tr h="370840">
                <a:tc>
                  <a:txBody>
                    <a:bodyPr/>
                    <a:lstStyle/>
                    <a:p>
                      <a:endParaRPr lang="en-US" dirty="0"/>
                    </a:p>
                  </a:txBody>
                  <a:tcPr/>
                </a:tc>
                <a:tc>
                  <a:txBody>
                    <a:bodyPr/>
                    <a:lstStyle/>
                    <a:p>
                      <a:r>
                        <a:rPr lang="en-US" dirty="0" smtClean="0"/>
                        <a:t>Light</a:t>
                      </a:r>
                      <a:r>
                        <a:rPr lang="en-US" baseline="0" dirty="0" smtClean="0"/>
                        <a:t> clusters</a:t>
                      </a:r>
                      <a:endParaRPr lang="en-US" dirty="0"/>
                    </a:p>
                  </a:txBody>
                  <a:tcPr/>
                </a:tc>
                <a:tc>
                  <a:txBody>
                    <a:bodyPr/>
                    <a:lstStyle/>
                    <a:p>
                      <a:r>
                        <a:rPr lang="en-US" dirty="0" err="1" smtClean="0"/>
                        <a:t>Isovector</a:t>
                      </a:r>
                      <a:r>
                        <a:rPr lang="en-US" baseline="0" dirty="0" smtClean="0"/>
                        <a:t> Momentum Dependence </a:t>
                      </a:r>
                      <a:endParaRPr lang="en-US" dirty="0"/>
                    </a:p>
                  </a:txBody>
                  <a:tcPr/>
                </a:tc>
              </a:tr>
              <a:tr h="370840">
                <a:tc>
                  <a:txBody>
                    <a:bodyPr/>
                    <a:lstStyle/>
                    <a:p>
                      <a:r>
                        <a:rPr lang="en-US" dirty="0" smtClean="0"/>
                        <a:t>ImQMD05</a:t>
                      </a:r>
                      <a:endParaRPr lang="en-US" dirty="0"/>
                    </a:p>
                  </a:txBody>
                  <a:tcPr/>
                </a:tc>
                <a:tc>
                  <a:txBody>
                    <a:bodyPr/>
                    <a:lstStyle/>
                    <a:p>
                      <a:r>
                        <a:rPr lang="en-US" dirty="0" smtClean="0"/>
                        <a:t>N-body correlations</a:t>
                      </a:r>
                      <a:endParaRPr lang="en-US" dirty="0"/>
                    </a:p>
                  </a:txBody>
                  <a:tcPr/>
                </a:tc>
                <a:tc>
                  <a:txBody>
                    <a:bodyPr/>
                    <a:lstStyle/>
                    <a:p>
                      <a:r>
                        <a:rPr lang="en-US" dirty="0" smtClean="0"/>
                        <a:t>No</a:t>
                      </a:r>
                    </a:p>
                  </a:txBody>
                  <a:tcPr/>
                </a:tc>
              </a:tr>
              <a:tr h="370840">
                <a:tc>
                  <a:txBody>
                    <a:bodyPr/>
                    <a:lstStyle/>
                    <a:p>
                      <a:r>
                        <a:rPr lang="en-US" dirty="0" err="1" smtClean="0"/>
                        <a:t>pBUU</a:t>
                      </a:r>
                      <a:endParaRPr lang="en-US" dirty="0" smtClean="0"/>
                    </a:p>
                  </a:txBody>
                  <a:tcPr/>
                </a:tc>
                <a:tc>
                  <a:txBody>
                    <a:bodyPr/>
                    <a:lstStyle/>
                    <a:p>
                      <a:r>
                        <a:rPr lang="en-US" dirty="0" smtClean="0"/>
                        <a:t>A &lt; 4</a:t>
                      </a:r>
                      <a:endParaRPr lang="en-US" dirty="0"/>
                    </a:p>
                  </a:txBody>
                  <a:tcPr/>
                </a:tc>
                <a:tc>
                  <a:txBody>
                    <a:bodyPr/>
                    <a:lstStyle/>
                    <a:p>
                      <a:r>
                        <a:rPr lang="en-US" dirty="0" smtClean="0"/>
                        <a:t>No </a:t>
                      </a:r>
                      <a:endParaRPr lang="en-US" dirty="0"/>
                    </a:p>
                  </a:txBody>
                  <a:tcPr/>
                </a:tc>
              </a:tr>
              <a:tr h="370840">
                <a:tc>
                  <a:txBody>
                    <a:bodyPr/>
                    <a:lstStyle/>
                    <a:p>
                      <a:r>
                        <a:rPr lang="en-US" dirty="0" smtClean="0"/>
                        <a:t>IBUU04</a:t>
                      </a:r>
                    </a:p>
                  </a:txBody>
                  <a:tcPr/>
                </a:tc>
                <a:tc>
                  <a:txBody>
                    <a:bodyPr/>
                    <a:lstStyle/>
                    <a:p>
                      <a:r>
                        <a:rPr lang="en-US" dirty="0" smtClean="0"/>
                        <a:t>No </a:t>
                      </a:r>
                      <a:endParaRPr lang="en-US" dirty="0"/>
                    </a:p>
                  </a:txBody>
                  <a:tcPr/>
                </a:tc>
                <a:tc>
                  <a:txBody>
                    <a:bodyPr/>
                    <a:lstStyle/>
                    <a:p>
                      <a:r>
                        <a:rPr lang="en-US" dirty="0" smtClean="0"/>
                        <a:t>Yes </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study</a:t>
            </a:r>
            <a:endParaRPr lang="en-US" dirty="0"/>
          </a:p>
        </p:txBody>
      </p:sp>
      <p:sp>
        <p:nvSpPr>
          <p:cNvPr id="3" name="Content Placeholder 2"/>
          <p:cNvSpPr>
            <a:spLocks noGrp="1"/>
          </p:cNvSpPr>
          <p:nvPr>
            <p:ph idx="1"/>
          </p:nvPr>
        </p:nvSpPr>
        <p:spPr/>
        <p:txBody>
          <a:bodyPr/>
          <a:lstStyle/>
          <a:p>
            <a:pPr>
              <a:buNone/>
            </a:pPr>
            <a:r>
              <a:rPr lang="en-US" dirty="0" smtClean="0"/>
              <a:t>Vary parameters (input physics) within </a:t>
            </a:r>
            <a:r>
              <a:rPr lang="en-US" dirty="0" err="1" smtClean="0"/>
              <a:t>pBUU</a:t>
            </a:r>
            <a:r>
              <a:rPr lang="en-US" dirty="0" smtClean="0"/>
              <a:t> to study effect on </a:t>
            </a:r>
            <a:r>
              <a:rPr lang="en-US" dirty="0" err="1" smtClean="0"/>
              <a:t>isospin</a:t>
            </a:r>
            <a:r>
              <a:rPr lang="en-US" dirty="0" smtClean="0"/>
              <a:t> diffusion</a:t>
            </a:r>
          </a:p>
          <a:p>
            <a:pPr>
              <a:buNone/>
            </a:pPr>
            <a:endParaRPr lang="en-US" dirty="0" smtClean="0"/>
          </a:p>
          <a:p>
            <a:pPr>
              <a:buNone/>
            </a:pPr>
            <a:r>
              <a:rPr lang="en-US" dirty="0" smtClean="0"/>
              <a:t>Don’t try to establish constraints</a:t>
            </a:r>
          </a:p>
          <a:p>
            <a:pPr>
              <a:buNone/>
            </a:pPr>
            <a:endParaRPr lang="en-US" dirty="0" smtClean="0"/>
          </a:p>
          <a:p>
            <a:pPr>
              <a:buNone/>
            </a:pPr>
            <a:r>
              <a:rPr lang="en-US" dirty="0" smtClean="0"/>
              <a:t>Systems:  </a:t>
            </a:r>
            <a:r>
              <a:rPr lang="en-US" baseline="30000" dirty="0" smtClean="0"/>
              <a:t>124,112</a:t>
            </a:r>
            <a:r>
              <a:rPr lang="en-US" dirty="0" smtClean="0"/>
              <a:t>Sn + </a:t>
            </a:r>
            <a:r>
              <a:rPr lang="en-US" baseline="30000" dirty="0" smtClean="0"/>
              <a:t>124,112</a:t>
            </a:r>
            <a:r>
              <a:rPr lang="en-US" dirty="0" smtClean="0"/>
              <a:t>Sn</a:t>
            </a:r>
          </a:p>
          <a:p>
            <a:pPr>
              <a:buNone/>
            </a:pPr>
            <a:r>
              <a:rPr lang="en-US" dirty="0" smtClean="0"/>
              <a:t>			</a:t>
            </a:r>
            <a:r>
              <a:rPr lang="en-US" dirty="0" err="1" smtClean="0"/>
              <a:t>E</a:t>
            </a:r>
            <a:r>
              <a:rPr lang="en-US" baseline="-25000" dirty="0" err="1" smtClean="0"/>
              <a:t>beam</a:t>
            </a:r>
            <a:r>
              <a:rPr lang="en-US" dirty="0" smtClean="0"/>
              <a:t> = 50 </a:t>
            </a:r>
            <a:r>
              <a:rPr lang="en-US" dirty="0" err="1" smtClean="0"/>
              <a:t>MeV</a:t>
            </a:r>
            <a:r>
              <a:rPr lang="en-US" dirty="0" smtClean="0"/>
              <a:t>/nucleon</a:t>
            </a:r>
          </a:p>
          <a:p>
            <a:pPr>
              <a:buNone/>
            </a:pPr>
            <a:endParaRPr lang="en-US" dirty="0" smtClean="0"/>
          </a:p>
          <a:p>
            <a:pPr>
              <a:buNone/>
            </a:pPr>
            <a:r>
              <a:rPr lang="en-US" dirty="0" smtClean="0"/>
              <a:t>800 test particles/nucleon </a:t>
            </a:r>
            <a:r>
              <a:rPr lang="en-US" dirty="0" smtClean="0">
                <a:sym typeface="Wingdings" pitchFamily="2" charset="2"/>
              </a:rPr>
              <a:t> fluctuations reduced</a:t>
            </a: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Daniel D.S. Coupland                 NuSym11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2291" name="Rectangle 2"/>
          <p:cNvSpPr>
            <a:spLocks noGrp="1" noChangeArrowheads="1"/>
          </p:cNvSpPr>
          <p:nvPr>
            <p:ph type="title" idx="4294967295"/>
          </p:nvPr>
        </p:nvSpPr>
        <p:spPr/>
        <p:txBody>
          <a:bodyPr/>
          <a:lstStyle/>
          <a:p>
            <a:pPr eaLnBrk="1" hangingPunct="1"/>
            <a:r>
              <a:rPr lang="en-US" smtClean="0">
                <a:latin typeface="Times New Roman" pitchFamily="18" charset="0"/>
              </a:rPr>
              <a:t>Isospin Diffusion</a:t>
            </a:r>
          </a:p>
        </p:txBody>
      </p:sp>
      <p:sp>
        <p:nvSpPr>
          <p:cNvPr id="12292" name="Rectangle 3"/>
          <p:cNvSpPr>
            <a:spLocks noGrp="1" noChangeArrowheads="1"/>
          </p:cNvSpPr>
          <p:nvPr>
            <p:ph type="body" sz="half" idx="4294967295"/>
          </p:nvPr>
        </p:nvSpPr>
        <p:spPr>
          <a:xfrm>
            <a:off x="914400" y="1524000"/>
            <a:ext cx="3765550" cy="4572000"/>
          </a:xfrm>
        </p:spPr>
        <p:txBody>
          <a:bodyPr/>
          <a:lstStyle/>
          <a:p>
            <a:pPr eaLnBrk="1" hangingPunct="1">
              <a:lnSpc>
                <a:spcPct val="90000"/>
              </a:lnSpc>
              <a:buFont typeface="Wingdings" pitchFamily="2" charset="2"/>
              <a:buNone/>
            </a:pPr>
            <a:r>
              <a:rPr lang="en-US" sz="2200" dirty="0" smtClean="0">
                <a:latin typeface="Times New Roman" pitchFamily="18" charset="0"/>
              </a:rPr>
              <a:t>Probe the symmetry energy at </a:t>
            </a:r>
            <a:r>
              <a:rPr lang="en-US" sz="2200" dirty="0" err="1" smtClean="0">
                <a:latin typeface="Times New Roman" pitchFamily="18" charset="0"/>
              </a:rPr>
              <a:t>subsaturation</a:t>
            </a:r>
            <a:r>
              <a:rPr lang="en-US" sz="2200" dirty="0" smtClean="0">
                <a:latin typeface="Times New Roman" pitchFamily="18" charset="0"/>
              </a:rPr>
              <a:t> densities in peripheral </a:t>
            </a:r>
            <a:r>
              <a:rPr lang="en-US" sz="2200" dirty="0" smtClean="0">
                <a:solidFill>
                  <a:srgbClr val="FF0000"/>
                </a:solidFill>
                <a:latin typeface="Times New Roman" pitchFamily="18" charset="0"/>
              </a:rPr>
              <a:t>A</a:t>
            </a:r>
            <a:r>
              <a:rPr lang="en-US" sz="2200" dirty="0" smtClean="0">
                <a:latin typeface="Times New Roman" pitchFamily="18" charset="0"/>
              </a:rPr>
              <a:t> + </a:t>
            </a:r>
            <a:r>
              <a:rPr lang="en-US" sz="2200" dirty="0" smtClean="0">
                <a:solidFill>
                  <a:schemeClr val="accent2"/>
                </a:solidFill>
                <a:latin typeface="Times New Roman" pitchFamily="18" charset="0"/>
              </a:rPr>
              <a:t>B</a:t>
            </a:r>
            <a:r>
              <a:rPr lang="en-US" sz="2200" dirty="0" smtClean="0">
                <a:latin typeface="Times New Roman" pitchFamily="18" charset="0"/>
              </a:rPr>
              <a:t> collisions, e.g. </a:t>
            </a:r>
            <a:r>
              <a:rPr lang="en-US" sz="2200" baseline="30000" dirty="0" smtClean="0">
                <a:solidFill>
                  <a:srgbClr val="FF0000"/>
                </a:solidFill>
                <a:latin typeface="Times New Roman" pitchFamily="18" charset="0"/>
              </a:rPr>
              <a:t>124</a:t>
            </a:r>
            <a:r>
              <a:rPr lang="en-US" sz="2200" dirty="0" smtClean="0">
                <a:solidFill>
                  <a:srgbClr val="FF0000"/>
                </a:solidFill>
                <a:latin typeface="Times New Roman" pitchFamily="18" charset="0"/>
              </a:rPr>
              <a:t>Sn </a:t>
            </a:r>
            <a:r>
              <a:rPr lang="en-US" sz="2200" dirty="0" smtClean="0">
                <a:latin typeface="Times New Roman" pitchFamily="18" charset="0"/>
              </a:rPr>
              <a:t>+ </a:t>
            </a:r>
            <a:r>
              <a:rPr lang="en-US" sz="2200" baseline="30000" dirty="0" smtClean="0">
                <a:solidFill>
                  <a:schemeClr val="accent2"/>
                </a:solidFill>
                <a:latin typeface="Times New Roman" pitchFamily="18" charset="0"/>
              </a:rPr>
              <a:t>112</a:t>
            </a:r>
            <a:r>
              <a:rPr lang="en-US" sz="2200" dirty="0" smtClean="0">
                <a:solidFill>
                  <a:schemeClr val="accent2"/>
                </a:solidFill>
                <a:latin typeface="Times New Roman" pitchFamily="18" charset="0"/>
              </a:rPr>
              <a:t>Sn</a:t>
            </a:r>
          </a:p>
          <a:p>
            <a:pPr eaLnBrk="1" hangingPunct="1">
              <a:lnSpc>
                <a:spcPct val="90000"/>
              </a:lnSpc>
              <a:buFont typeface="Wingdings" pitchFamily="2" charset="2"/>
              <a:buNone/>
            </a:pPr>
            <a:endParaRPr lang="en-US" sz="2200" dirty="0" smtClean="0">
              <a:latin typeface="Times New Roman" pitchFamily="18" charset="0"/>
            </a:endParaRPr>
          </a:p>
          <a:p>
            <a:pPr eaLnBrk="1" hangingPunct="1">
              <a:lnSpc>
                <a:spcPct val="90000"/>
              </a:lnSpc>
              <a:buFont typeface="Wingdings" pitchFamily="2" charset="2"/>
              <a:buNone/>
            </a:pPr>
            <a:r>
              <a:rPr lang="en-US" sz="2200" dirty="0" err="1" smtClean="0">
                <a:latin typeface="Times New Roman" pitchFamily="18" charset="0"/>
              </a:rPr>
              <a:t>Isospin</a:t>
            </a:r>
            <a:r>
              <a:rPr lang="en-US" sz="2200" dirty="0" smtClean="0">
                <a:latin typeface="Times New Roman" pitchFamily="18" charset="0"/>
              </a:rPr>
              <a:t> diffusion through low-density neck region – sensitive to </a:t>
            </a:r>
            <a:r>
              <a:rPr lang="en-US" sz="2200" dirty="0" err="1" smtClean="0">
                <a:latin typeface="Times New Roman" pitchFamily="18" charset="0"/>
              </a:rPr>
              <a:t>E</a:t>
            </a:r>
            <a:r>
              <a:rPr lang="en-US" sz="2200" baseline="-25000" dirty="0" err="1" smtClean="0">
                <a:latin typeface="Times New Roman" pitchFamily="18" charset="0"/>
              </a:rPr>
              <a:t>sym</a:t>
            </a:r>
            <a:r>
              <a:rPr lang="en-US" sz="2200" dirty="0" smtClean="0">
                <a:latin typeface="Times New Roman" pitchFamily="18" charset="0"/>
              </a:rPr>
              <a:t>(</a:t>
            </a:r>
            <a:r>
              <a:rPr lang="el-GR" sz="2200" dirty="0" smtClean="0">
                <a:latin typeface="Times New Roman" pitchFamily="18" charset="0"/>
              </a:rPr>
              <a:t>ρ</a:t>
            </a:r>
            <a:r>
              <a:rPr lang="en-US" sz="2200" baseline="-25000" dirty="0" smtClean="0">
                <a:latin typeface="Times New Roman" pitchFamily="18" charset="0"/>
              </a:rPr>
              <a:t>0</a:t>
            </a:r>
            <a:r>
              <a:rPr lang="en-US" sz="2200" dirty="0" smtClean="0">
                <a:latin typeface="Times New Roman" pitchFamily="18" charset="0"/>
              </a:rPr>
              <a:t>/2)</a:t>
            </a:r>
          </a:p>
          <a:p>
            <a:pPr eaLnBrk="1" hangingPunct="1">
              <a:lnSpc>
                <a:spcPct val="90000"/>
              </a:lnSpc>
              <a:buFont typeface="Wingdings" pitchFamily="2" charset="2"/>
              <a:buNone/>
            </a:pPr>
            <a:endParaRPr lang="en-US" sz="2200" dirty="0" smtClean="0">
              <a:latin typeface="Times New Roman" pitchFamily="18" charset="0"/>
            </a:endParaRPr>
          </a:p>
          <a:p>
            <a:pPr eaLnBrk="1" hangingPunct="1">
              <a:lnSpc>
                <a:spcPct val="90000"/>
              </a:lnSpc>
              <a:buFont typeface="Wingdings" pitchFamily="2" charset="2"/>
              <a:buNone/>
            </a:pPr>
            <a:r>
              <a:rPr lang="en-US" sz="2200" dirty="0" smtClean="0">
                <a:latin typeface="Times New Roman" pitchFamily="18" charset="0"/>
              </a:rPr>
              <a:t>Non-</a:t>
            </a:r>
            <a:r>
              <a:rPr lang="en-US" sz="2200" dirty="0" err="1" smtClean="0">
                <a:latin typeface="Times New Roman" pitchFamily="18" charset="0"/>
              </a:rPr>
              <a:t>isospin</a:t>
            </a:r>
            <a:r>
              <a:rPr lang="en-US" sz="2200" dirty="0" smtClean="0">
                <a:latin typeface="Times New Roman" pitchFamily="18" charset="0"/>
              </a:rPr>
              <a:t> diffusion effects:</a:t>
            </a:r>
          </a:p>
          <a:p>
            <a:pPr eaLnBrk="1" hangingPunct="1">
              <a:lnSpc>
                <a:spcPct val="90000"/>
              </a:lnSpc>
            </a:pPr>
            <a:r>
              <a:rPr lang="en-US" sz="2200" dirty="0" smtClean="0">
                <a:latin typeface="Times New Roman" pitchFamily="18" charset="0"/>
              </a:rPr>
              <a:t>Pre-equilibrium emissions</a:t>
            </a:r>
          </a:p>
          <a:p>
            <a:pPr eaLnBrk="1" hangingPunct="1">
              <a:lnSpc>
                <a:spcPct val="90000"/>
              </a:lnSpc>
            </a:pPr>
            <a:r>
              <a:rPr lang="en-US" sz="2200" dirty="0" smtClean="0">
                <a:latin typeface="Times New Roman" pitchFamily="18" charset="0"/>
              </a:rPr>
              <a:t>Sequential decays</a:t>
            </a:r>
          </a:p>
          <a:p>
            <a:pPr eaLnBrk="1" hangingPunct="1">
              <a:lnSpc>
                <a:spcPct val="90000"/>
              </a:lnSpc>
            </a:pPr>
            <a:r>
              <a:rPr lang="en-US" sz="2200" dirty="0" smtClean="0">
                <a:latin typeface="Times New Roman" pitchFamily="18" charset="0"/>
              </a:rPr>
              <a:t>Coulomb effects</a:t>
            </a:r>
          </a:p>
          <a:p>
            <a:pPr eaLnBrk="1" hangingPunct="1">
              <a:lnSpc>
                <a:spcPct val="90000"/>
              </a:lnSpc>
              <a:buFont typeface="Wingdings" pitchFamily="2" charset="2"/>
              <a:buNone/>
            </a:pPr>
            <a:endParaRPr lang="en-US" sz="2200" dirty="0" smtClean="0">
              <a:latin typeface="Times New Roman" pitchFamily="18" charset="0"/>
            </a:endParaRPr>
          </a:p>
          <a:p>
            <a:pPr eaLnBrk="1" hangingPunct="1">
              <a:lnSpc>
                <a:spcPct val="90000"/>
              </a:lnSpc>
            </a:pPr>
            <a:endParaRPr lang="en-US" sz="2200" dirty="0" smtClean="0">
              <a:latin typeface="Times New Roman" pitchFamily="18" charset="0"/>
            </a:endParaRPr>
          </a:p>
          <a:p>
            <a:pPr eaLnBrk="1" hangingPunct="1">
              <a:lnSpc>
                <a:spcPct val="90000"/>
              </a:lnSpc>
            </a:pPr>
            <a:endParaRPr lang="en-US" sz="2200" dirty="0" smtClean="0">
              <a:latin typeface="Times New Roman" pitchFamily="18" charset="0"/>
            </a:endParaRPr>
          </a:p>
        </p:txBody>
      </p:sp>
      <p:pic>
        <p:nvPicPr>
          <p:cNvPr id="12293" name="Picture 8" descr="b6"/>
          <p:cNvPicPr>
            <a:picLocks noChangeAspect="1" noChangeArrowheads="1" noCrop="1"/>
          </p:cNvPicPr>
          <p:nvPr/>
        </p:nvPicPr>
        <p:blipFill>
          <a:blip r:embed="rId2" cstate="print"/>
          <a:srcRect/>
          <a:stretch>
            <a:fillRect/>
          </a:stretch>
        </p:blipFill>
        <p:spPr bwMode="auto">
          <a:xfrm>
            <a:off x="4724400" y="2133600"/>
            <a:ext cx="4419600" cy="3257550"/>
          </a:xfrm>
          <a:prstGeom prst="rect">
            <a:avLst/>
          </a:prstGeom>
          <a:noFill/>
          <a:ln w="9525">
            <a:noFill/>
            <a:miter lim="800000"/>
            <a:headEnd/>
            <a:tailEnd/>
          </a:ln>
        </p:spPr>
      </p:pic>
      <p:sp>
        <p:nvSpPr>
          <p:cNvPr id="12294" name="Rectangle 9"/>
          <p:cNvSpPr>
            <a:spLocks noChangeArrowheads="1"/>
          </p:cNvSpPr>
          <p:nvPr/>
        </p:nvSpPr>
        <p:spPr bwMode="auto">
          <a:xfrm>
            <a:off x="4657725" y="1916113"/>
            <a:ext cx="4486275" cy="431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295" name="TextBox 6"/>
          <p:cNvSpPr txBox="1">
            <a:spLocks noChangeArrowheads="1"/>
          </p:cNvSpPr>
          <p:nvPr/>
        </p:nvSpPr>
        <p:spPr bwMode="auto">
          <a:xfrm>
            <a:off x="5091113" y="5449888"/>
            <a:ext cx="3694112" cy="338137"/>
          </a:xfrm>
          <a:prstGeom prst="rect">
            <a:avLst/>
          </a:prstGeom>
          <a:noFill/>
          <a:ln w="9525">
            <a:noFill/>
            <a:miter lim="800000"/>
            <a:headEnd/>
            <a:tailEnd/>
          </a:ln>
        </p:spPr>
        <p:txBody>
          <a:bodyPr>
            <a:spAutoFit/>
          </a:bodyPr>
          <a:lstStyle/>
          <a:p>
            <a:r>
              <a:rPr lang="en-US" sz="1600" b="0"/>
              <a:t>Figure courtesy M. Kilburn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5"/>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sp>
        <p:nvSpPr>
          <p:cNvPr id="13315" name="Rectangle 2"/>
          <p:cNvSpPr>
            <a:spLocks noGrp="1" noChangeArrowheads="1"/>
          </p:cNvSpPr>
          <p:nvPr>
            <p:ph type="title" idx="4294967295"/>
          </p:nvPr>
        </p:nvSpPr>
        <p:spPr/>
        <p:txBody>
          <a:bodyPr/>
          <a:lstStyle/>
          <a:p>
            <a:pPr eaLnBrk="1" hangingPunct="1"/>
            <a:r>
              <a:rPr lang="en-US" smtClean="0">
                <a:latin typeface="Times New Roman" pitchFamily="18" charset="0"/>
              </a:rPr>
              <a:t>Isospin Transport Ratio</a:t>
            </a:r>
          </a:p>
        </p:txBody>
      </p:sp>
      <p:grpSp>
        <p:nvGrpSpPr>
          <p:cNvPr id="2" name="Group 46"/>
          <p:cNvGrpSpPr>
            <a:grpSpLocks/>
          </p:cNvGrpSpPr>
          <p:nvPr/>
        </p:nvGrpSpPr>
        <p:grpSpPr bwMode="auto">
          <a:xfrm>
            <a:off x="914400" y="2514600"/>
            <a:ext cx="7848600" cy="1219200"/>
            <a:chOff x="576" y="1584"/>
            <a:chExt cx="4944" cy="768"/>
          </a:xfrm>
        </p:grpSpPr>
        <p:sp>
          <p:nvSpPr>
            <p:cNvPr id="13340" name="Text Box 28"/>
            <p:cNvSpPr txBox="1">
              <a:spLocks noChangeArrowheads="1"/>
            </p:cNvSpPr>
            <p:nvPr/>
          </p:nvSpPr>
          <p:spPr bwMode="auto">
            <a:xfrm>
              <a:off x="576" y="1584"/>
              <a:ext cx="2496" cy="518"/>
            </a:xfrm>
            <a:prstGeom prst="rect">
              <a:avLst/>
            </a:prstGeom>
            <a:noFill/>
            <a:ln w="9525">
              <a:noFill/>
              <a:miter lim="800000"/>
              <a:headEnd/>
              <a:tailEnd/>
            </a:ln>
          </p:spPr>
          <p:txBody>
            <a:bodyPr>
              <a:spAutoFit/>
            </a:bodyPr>
            <a:lstStyle/>
            <a:p>
              <a:r>
                <a:rPr lang="en-US" b="0"/>
                <a:t>No isospin diffusion between symmetric systems</a:t>
              </a:r>
            </a:p>
          </p:txBody>
        </p:sp>
        <p:grpSp>
          <p:nvGrpSpPr>
            <p:cNvPr id="13341" name="Group 43"/>
            <p:cNvGrpSpPr>
              <a:grpSpLocks/>
            </p:cNvGrpSpPr>
            <p:nvPr/>
          </p:nvGrpSpPr>
          <p:grpSpPr bwMode="auto">
            <a:xfrm>
              <a:off x="3264" y="1718"/>
              <a:ext cx="912" cy="624"/>
              <a:chOff x="3264" y="1718"/>
              <a:chExt cx="912" cy="624"/>
            </a:xfrm>
          </p:grpSpPr>
          <p:sp>
            <p:nvSpPr>
              <p:cNvPr id="13345" name="Oval 29"/>
              <p:cNvSpPr>
                <a:spLocks noChangeArrowheads="1"/>
              </p:cNvSpPr>
              <p:nvPr/>
            </p:nvSpPr>
            <p:spPr bwMode="auto">
              <a:xfrm>
                <a:off x="3264" y="1718"/>
                <a:ext cx="432" cy="432"/>
              </a:xfrm>
              <a:prstGeom prst="ellipse">
                <a:avLst/>
              </a:prstGeom>
              <a:solidFill>
                <a:srgbClr val="FF0000"/>
              </a:solidFill>
              <a:ln w="9525">
                <a:noFill/>
                <a:round/>
                <a:headEnd/>
                <a:tailEnd/>
              </a:ln>
            </p:spPr>
            <p:txBody>
              <a:bodyPr wrap="none" anchor="ctr"/>
              <a:lstStyle/>
              <a:p>
                <a:pPr algn="ctr"/>
                <a:r>
                  <a:rPr lang="en-US" b="0">
                    <a:solidFill>
                      <a:srgbClr val="CCFFFF"/>
                    </a:solidFill>
                  </a:rPr>
                  <a:t>124</a:t>
                </a:r>
              </a:p>
            </p:txBody>
          </p:sp>
          <p:sp>
            <p:nvSpPr>
              <p:cNvPr id="13346" name="Oval 30"/>
              <p:cNvSpPr>
                <a:spLocks noChangeArrowheads="1"/>
              </p:cNvSpPr>
              <p:nvPr/>
            </p:nvSpPr>
            <p:spPr bwMode="auto">
              <a:xfrm>
                <a:off x="3744" y="1910"/>
                <a:ext cx="432" cy="432"/>
              </a:xfrm>
              <a:prstGeom prst="ellipse">
                <a:avLst/>
              </a:prstGeom>
              <a:solidFill>
                <a:srgbClr val="FF0000"/>
              </a:solidFill>
              <a:ln w="9525">
                <a:noFill/>
                <a:round/>
                <a:headEnd/>
                <a:tailEnd/>
              </a:ln>
            </p:spPr>
            <p:txBody>
              <a:bodyPr wrap="none" anchor="ctr"/>
              <a:lstStyle/>
              <a:p>
                <a:pPr algn="ctr"/>
                <a:r>
                  <a:rPr lang="en-US" b="0">
                    <a:solidFill>
                      <a:srgbClr val="CCFFFF"/>
                    </a:solidFill>
                  </a:rPr>
                  <a:t>124</a:t>
                </a:r>
              </a:p>
            </p:txBody>
          </p:sp>
        </p:grpSp>
        <p:grpSp>
          <p:nvGrpSpPr>
            <p:cNvPr id="13342" name="Group 44"/>
            <p:cNvGrpSpPr>
              <a:grpSpLocks/>
            </p:cNvGrpSpPr>
            <p:nvPr/>
          </p:nvGrpSpPr>
          <p:grpSpPr bwMode="auto">
            <a:xfrm>
              <a:off x="4608" y="1728"/>
              <a:ext cx="912" cy="624"/>
              <a:chOff x="4608" y="1728"/>
              <a:chExt cx="912" cy="624"/>
            </a:xfrm>
          </p:grpSpPr>
          <p:sp>
            <p:nvSpPr>
              <p:cNvPr id="13343" name="Oval 31"/>
              <p:cNvSpPr>
                <a:spLocks noChangeArrowheads="1"/>
              </p:cNvSpPr>
              <p:nvPr/>
            </p:nvSpPr>
            <p:spPr bwMode="auto">
              <a:xfrm>
                <a:off x="4608" y="1728"/>
                <a:ext cx="432" cy="432"/>
              </a:xfrm>
              <a:prstGeom prst="ellipse">
                <a:avLst/>
              </a:prstGeom>
              <a:solidFill>
                <a:schemeClr val="accent2"/>
              </a:solidFill>
              <a:ln w="9525">
                <a:noFill/>
                <a:round/>
                <a:headEnd/>
                <a:tailEnd/>
              </a:ln>
            </p:spPr>
            <p:txBody>
              <a:bodyPr wrap="none" anchor="ctr"/>
              <a:lstStyle/>
              <a:p>
                <a:pPr algn="ctr"/>
                <a:r>
                  <a:rPr lang="en-US" b="0">
                    <a:solidFill>
                      <a:srgbClr val="CCFFFF"/>
                    </a:solidFill>
                  </a:rPr>
                  <a:t>112</a:t>
                </a:r>
              </a:p>
            </p:txBody>
          </p:sp>
          <p:sp>
            <p:nvSpPr>
              <p:cNvPr id="13344" name="Oval 32"/>
              <p:cNvSpPr>
                <a:spLocks noChangeArrowheads="1"/>
              </p:cNvSpPr>
              <p:nvPr/>
            </p:nvSpPr>
            <p:spPr bwMode="auto">
              <a:xfrm>
                <a:off x="5088" y="1920"/>
                <a:ext cx="432" cy="432"/>
              </a:xfrm>
              <a:prstGeom prst="ellipse">
                <a:avLst/>
              </a:prstGeom>
              <a:solidFill>
                <a:schemeClr val="accent2"/>
              </a:solidFill>
              <a:ln w="9525">
                <a:noFill/>
                <a:round/>
                <a:headEnd/>
                <a:tailEnd/>
              </a:ln>
            </p:spPr>
            <p:txBody>
              <a:bodyPr wrap="none" anchor="ctr"/>
              <a:lstStyle/>
              <a:p>
                <a:pPr algn="ctr"/>
                <a:r>
                  <a:rPr lang="en-US" b="0">
                    <a:solidFill>
                      <a:srgbClr val="CCFFFF"/>
                    </a:solidFill>
                  </a:rPr>
                  <a:t>112</a:t>
                </a:r>
              </a:p>
            </p:txBody>
          </p:sp>
        </p:grpSp>
      </p:grpSp>
      <p:grpSp>
        <p:nvGrpSpPr>
          <p:cNvPr id="13317" name="Group 45"/>
          <p:cNvGrpSpPr>
            <a:grpSpLocks/>
          </p:cNvGrpSpPr>
          <p:nvPr/>
        </p:nvGrpSpPr>
        <p:grpSpPr bwMode="auto">
          <a:xfrm>
            <a:off x="914400" y="1447800"/>
            <a:ext cx="6553200" cy="990600"/>
            <a:chOff x="576" y="912"/>
            <a:chExt cx="4128" cy="624"/>
          </a:xfrm>
        </p:grpSpPr>
        <p:sp>
          <p:nvSpPr>
            <p:cNvPr id="13335" name="Text Box 34"/>
            <p:cNvSpPr txBox="1">
              <a:spLocks noChangeArrowheads="1"/>
            </p:cNvSpPr>
            <p:nvPr/>
          </p:nvSpPr>
          <p:spPr bwMode="auto">
            <a:xfrm>
              <a:off x="576" y="912"/>
              <a:ext cx="2496" cy="518"/>
            </a:xfrm>
            <a:prstGeom prst="rect">
              <a:avLst/>
            </a:prstGeom>
            <a:noFill/>
            <a:ln w="9525">
              <a:noFill/>
              <a:miter lim="800000"/>
              <a:headEnd/>
              <a:tailEnd/>
            </a:ln>
          </p:spPr>
          <p:txBody>
            <a:bodyPr>
              <a:spAutoFit/>
            </a:bodyPr>
            <a:lstStyle/>
            <a:p>
              <a:pPr>
                <a:spcBef>
                  <a:spcPct val="50000"/>
                </a:spcBef>
              </a:pPr>
              <a:r>
                <a:rPr lang="en-US" b="0"/>
                <a:t>Isospin diffusion occurs only in asymmetric systems</a:t>
              </a:r>
              <a:r>
                <a:rPr lang="en-US" b="0">
                  <a:solidFill>
                    <a:srgbClr val="CC66FF"/>
                  </a:solidFill>
                </a:rPr>
                <a:t> </a:t>
              </a:r>
              <a:r>
                <a:rPr lang="en-US" b="0">
                  <a:solidFill>
                    <a:srgbClr val="FF0000"/>
                  </a:solidFill>
                </a:rPr>
                <a:t>A</a:t>
              </a:r>
              <a:r>
                <a:rPr lang="en-US" b="0"/>
                <a:t>+</a:t>
              </a:r>
              <a:r>
                <a:rPr lang="en-US" b="0">
                  <a:solidFill>
                    <a:schemeClr val="accent2"/>
                  </a:solidFill>
                </a:rPr>
                <a:t>B</a:t>
              </a:r>
              <a:endParaRPr lang="en-US" b="0">
                <a:solidFill>
                  <a:srgbClr val="FF0000"/>
                </a:solidFill>
                <a:sym typeface="Wingdings" pitchFamily="2" charset="2"/>
              </a:endParaRPr>
            </a:p>
          </p:txBody>
        </p:sp>
        <p:grpSp>
          <p:nvGrpSpPr>
            <p:cNvPr id="13336" name="Group 42"/>
            <p:cNvGrpSpPr>
              <a:grpSpLocks/>
            </p:cNvGrpSpPr>
            <p:nvPr/>
          </p:nvGrpSpPr>
          <p:grpSpPr bwMode="auto">
            <a:xfrm>
              <a:off x="3792" y="912"/>
              <a:ext cx="912" cy="624"/>
              <a:chOff x="3792" y="912"/>
              <a:chExt cx="912" cy="624"/>
            </a:xfrm>
          </p:grpSpPr>
          <p:sp>
            <p:nvSpPr>
              <p:cNvPr id="13337" name="Oval 35"/>
              <p:cNvSpPr>
                <a:spLocks noChangeArrowheads="1"/>
              </p:cNvSpPr>
              <p:nvPr/>
            </p:nvSpPr>
            <p:spPr bwMode="auto">
              <a:xfrm>
                <a:off x="3792" y="912"/>
                <a:ext cx="432" cy="432"/>
              </a:xfrm>
              <a:prstGeom prst="ellipse">
                <a:avLst/>
              </a:prstGeom>
              <a:solidFill>
                <a:srgbClr val="FF0000"/>
              </a:solidFill>
              <a:ln w="9525">
                <a:noFill/>
                <a:round/>
                <a:headEnd/>
                <a:tailEnd/>
              </a:ln>
            </p:spPr>
            <p:txBody>
              <a:bodyPr wrap="none" anchor="ctr"/>
              <a:lstStyle/>
              <a:p>
                <a:pPr algn="ctr"/>
                <a:r>
                  <a:rPr lang="en-US" b="0">
                    <a:solidFill>
                      <a:srgbClr val="CCFFFF"/>
                    </a:solidFill>
                  </a:rPr>
                  <a:t>124</a:t>
                </a:r>
              </a:p>
            </p:txBody>
          </p:sp>
          <p:sp>
            <p:nvSpPr>
              <p:cNvPr id="13338" name="Oval 36"/>
              <p:cNvSpPr>
                <a:spLocks noChangeArrowheads="1"/>
              </p:cNvSpPr>
              <p:nvPr/>
            </p:nvSpPr>
            <p:spPr bwMode="auto">
              <a:xfrm>
                <a:off x="4272" y="1104"/>
                <a:ext cx="432" cy="432"/>
              </a:xfrm>
              <a:prstGeom prst="ellipse">
                <a:avLst/>
              </a:prstGeom>
              <a:solidFill>
                <a:schemeClr val="accent2"/>
              </a:solidFill>
              <a:ln w="9525">
                <a:noFill/>
                <a:round/>
                <a:headEnd/>
                <a:tailEnd/>
              </a:ln>
            </p:spPr>
            <p:txBody>
              <a:bodyPr wrap="none" anchor="ctr"/>
              <a:lstStyle/>
              <a:p>
                <a:pPr algn="ctr"/>
                <a:r>
                  <a:rPr lang="en-US" b="0">
                    <a:solidFill>
                      <a:srgbClr val="CCFFFF"/>
                    </a:solidFill>
                  </a:rPr>
                  <a:t>112</a:t>
                </a:r>
              </a:p>
            </p:txBody>
          </p:sp>
          <p:sp>
            <p:nvSpPr>
              <p:cNvPr id="13339" name="AutoShape 37"/>
              <p:cNvSpPr>
                <a:spLocks noChangeArrowheads="1"/>
              </p:cNvSpPr>
              <p:nvPr/>
            </p:nvSpPr>
            <p:spPr bwMode="auto">
              <a:xfrm rot="1268921">
                <a:off x="4116" y="1149"/>
                <a:ext cx="252" cy="143"/>
              </a:xfrm>
              <a:prstGeom prst="leftRightArrow">
                <a:avLst>
                  <a:gd name="adj1" fmla="val 50000"/>
                  <a:gd name="adj2" fmla="val 35245"/>
                </a:avLst>
              </a:prstGeom>
              <a:solidFill>
                <a:schemeClr val="bg1"/>
              </a:solidFill>
              <a:ln w="9525">
                <a:solidFill>
                  <a:schemeClr val="tx1"/>
                </a:solidFill>
                <a:miter lim="800000"/>
                <a:headEnd/>
                <a:tailEnd/>
              </a:ln>
            </p:spPr>
            <p:txBody>
              <a:bodyPr wrap="none" anchor="ctr"/>
              <a:lstStyle/>
              <a:p>
                <a:endParaRPr lang="en-US"/>
              </a:p>
            </p:txBody>
          </p:sp>
        </p:grpSp>
      </p:grpSp>
      <p:grpSp>
        <p:nvGrpSpPr>
          <p:cNvPr id="7" name="Group 57"/>
          <p:cNvGrpSpPr>
            <a:grpSpLocks/>
          </p:cNvGrpSpPr>
          <p:nvPr/>
        </p:nvGrpSpPr>
        <p:grpSpPr bwMode="auto">
          <a:xfrm>
            <a:off x="914400" y="2133600"/>
            <a:ext cx="7321550" cy="2346325"/>
            <a:chOff x="576" y="1344"/>
            <a:chExt cx="4612" cy="1478"/>
          </a:xfrm>
        </p:grpSpPr>
        <p:sp>
          <p:nvSpPr>
            <p:cNvPr id="13332" name="Text Box 39"/>
            <p:cNvSpPr txBox="1">
              <a:spLocks noChangeArrowheads="1"/>
            </p:cNvSpPr>
            <p:nvPr/>
          </p:nvSpPr>
          <p:spPr bwMode="auto">
            <a:xfrm>
              <a:off x="576" y="2304"/>
              <a:ext cx="4560" cy="518"/>
            </a:xfrm>
            <a:prstGeom prst="rect">
              <a:avLst/>
            </a:prstGeom>
            <a:noFill/>
            <a:ln w="9525">
              <a:noFill/>
              <a:miter lim="800000"/>
              <a:headEnd/>
              <a:tailEnd/>
            </a:ln>
          </p:spPr>
          <p:txBody>
            <a:bodyPr>
              <a:spAutoFit/>
            </a:bodyPr>
            <a:lstStyle/>
            <a:p>
              <a:r>
                <a:rPr lang="en-US" b="0"/>
                <a:t>Non-isospin diffusion effects</a:t>
              </a:r>
              <a:r>
                <a:rPr lang="en-US" b="0">
                  <a:solidFill>
                    <a:srgbClr val="CC66FF"/>
                  </a:solidFill>
                </a:rPr>
                <a:t>  </a:t>
              </a:r>
            </a:p>
            <a:p>
              <a:r>
                <a:rPr lang="en-US" b="0">
                  <a:sym typeface="Wingdings" pitchFamily="2" charset="2"/>
                </a:rPr>
                <a:t>same for </a:t>
              </a:r>
              <a:r>
                <a:rPr lang="en-US" b="0">
                  <a:solidFill>
                    <a:srgbClr val="FF0000"/>
                  </a:solidFill>
                  <a:sym typeface="Wingdings" pitchFamily="2" charset="2"/>
                </a:rPr>
                <a:t>A</a:t>
              </a:r>
              <a:r>
                <a:rPr lang="en-US" b="0">
                  <a:sym typeface="Wingdings" pitchFamily="2" charset="2"/>
                </a:rPr>
                <a:t> in</a:t>
              </a:r>
              <a:r>
                <a:rPr lang="en-US" b="0">
                  <a:solidFill>
                    <a:srgbClr val="CC66FF"/>
                  </a:solidFill>
                  <a:sym typeface="Wingdings" pitchFamily="2" charset="2"/>
                </a:rPr>
                <a:t> </a:t>
              </a:r>
              <a:r>
                <a:rPr lang="en-US" b="0">
                  <a:solidFill>
                    <a:srgbClr val="FF0000"/>
                  </a:solidFill>
                  <a:sym typeface="Wingdings" pitchFamily="2" charset="2"/>
                </a:rPr>
                <a:t>A+</a:t>
              </a:r>
              <a:r>
                <a:rPr lang="en-US" b="0">
                  <a:solidFill>
                    <a:schemeClr val="accent2"/>
                  </a:solidFill>
                  <a:sym typeface="Wingdings" pitchFamily="2" charset="2"/>
                </a:rPr>
                <a:t>B</a:t>
              </a:r>
              <a:r>
                <a:rPr lang="en-US" b="0">
                  <a:solidFill>
                    <a:srgbClr val="CC66FF"/>
                  </a:solidFill>
                  <a:sym typeface="Wingdings" pitchFamily="2" charset="2"/>
                </a:rPr>
                <a:t> </a:t>
              </a:r>
              <a:r>
                <a:rPr lang="en-US" b="0">
                  <a:sym typeface="Wingdings" pitchFamily="2" charset="2"/>
                </a:rPr>
                <a:t>&amp;</a:t>
              </a:r>
              <a:r>
                <a:rPr lang="en-US" b="0">
                  <a:solidFill>
                    <a:srgbClr val="CC66FF"/>
                  </a:solidFill>
                  <a:sym typeface="Wingdings" pitchFamily="2" charset="2"/>
                </a:rPr>
                <a:t> </a:t>
              </a:r>
              <a:r>
                <a:rPr lang="en-US" b="0">
                  <a:solidFill>
                    <a:srgbClr val="FF0000"/>
                  </a:solidFill>
                  <a:sym typeface="Wingdings" pitchFamily="2" charset="2"/>
                </a:rPr>
                <a:t>A+A</a:t>
              </a:r>
              <a:r>
                <a:rPr lang="en-US" b="0">
                  <a:sym typeface="Wingdings" pitchFamily="2" charset="2"/>
                </a:rPr>
                <a:t>; same for</a:t>
              </a:r>
              <a:r>
                <a:rPr lang="en-US" b="0">
                  <a:solidFill>
                    <a:srgbClr val="CC66FF"/>
                  </a:solidFill>
                  <a:sym typeface="Wingdings" pitchFamily="2" charset="2"/>
                </a:rPr>
                <a:t> </a:t>
              </a:r>
              <a:r>
                <a:rPr lang="en-US" b="0">
                  <a:solidFill>
                    <a:schemeClr val="accent2"/>
                  </a:solidFill>
                  <a:sym typeface="Wingdings" pitchFamily="2" charset="2"/>
                </a:rPr>
                <a:t>B</a:t>
              </a:r>
              <a:r>
                <a:rPr lang="en-US" b="0">
                  <a:solidFill>
                    <a:srgbClr val="CC66FF"/>
                  </a:solidFill>
                  <a:sym typeface="Wingdings" pitchFamily="2" charset="2"/>
                </a:rPr>
                <a:t> </a:t>
              </a:r>
              <a:r>
                <a:rPr lang="en-US" b="0">
                  <a:sym typeface="Wingdings" pitchFamily="2" charset="2"/>
                </a:rPr>
                <a:t>in</a:t>
              </a:r>
              <a:r>
                <a:rPr lang="en-US" b="0">
                  <a:solidFill>
                    <a:srgbClr val="CC66FF"/>
                  </a:solidFill>
                  <a:sym typeface="Wingdings" pitchFamily="2" charset="2"/>
                </a:rPr>
                <a:t> </a:t>
              </a:r>
              <a:r>
                <a:rPr lang="en-US" b="0">
                  <a:solidFill>
                    <a:schemeClr val="accent2"/>
                  </a:solidFill>
                  <a:sym typeface="Wingdings" pitchFamily="2" charset="2"/>
                </a:rPr>
                <a:t>B+</a:t>
              </a:r>
              <a:r>
                <a:rPr lang="en-US" b="0">
                  <a:solidFill>
                    <a:srgbClr val="FF0000"/>
                  </a:solidFill>
                  <a:sym typeface="Wingdings" pitchFamily="2" charset="2"/>
                </a:rPr>
                <a:t>A</a:t>
              </a:r>
              <a:r>
                <a:rPr lang="en-US" b="0">
                  <a:solidFill>
                    <a:srgbClr val="CC66FF"/>
                  </a:solidFill>
                  <a:sym typeface="Wingdings" pitchFamily="2" charset="2"/>
                </a:rPr>
                <a:t> </a:t>
              </a:r>
              <a:r>
                <a:rPr lang="en-US" b="0">
                  <a:sym typeface="Wingdings" pitchFamily="2" charset="2"/>
                </a:rPr>
                <a:t>&amp;</a:t>
              </a:r>
              <a:r>
                <a:rPr lang="en-US" b="0">
                  <a:solidFill>
                    <a:srgbClr val="CC66FF"/>
                  </a:solidFill>
                  <a:sym typeface="Wingdings" pitchFamily="2" charset="2"/>
                </a:rPr>
                <a:t> </a:t>
              </a:r>
              <a:r>
                <a:rPr lang="en-US" b="0">
                  <a:solidFill>
                    <a:schemeClr val="accent2"/>
                  </a:solidFill>
                  <a:sym typeface="Wingdings" pitchFamily="2" charset="2"/>
                </a:rPr>
                <a:t>B+B</a:t>
              </a:r>
              <a:endParaRPr lang="en-US" b="0"/>
            </a:p>
          </p:txBody>
        </p:sp>
        <p:sp>
          <p:nvSpPr>
            <p:cNvPr id="13333" name="Line 40"/>
            <p:cNvSpPr>
              <a:spLocks noChangeShapeType="1"/>
            </p:cNvSpPr>
            <p:nvPr/>
          </p:nvSpPr>
          <p:spPr bwMode="auto">
            <a:xfrm flipH="1">
              <a:off x="3600" y="1344"/>
              <a:ext cx="336" cy="384"/>
            </a:xfrm>
            <a:prstGeom prst="line">
              <a:avLst/>
            </a:prstGeom>
            <a:noFill/>
            <a:ln w="38100" cmpd="dbl">
              <a:solidFill>
                <a:srgbClr val="FF0000"/>
              </a:solidFill>
              <a:round/>
              <a:headEnd/>
              <a:tailEnd type="triangle" w="med" len="med"/>
            </a:ln>
          </p:spPr>
          <p:txBody>
            <a:bodyPr/>
            <a:lstStyle/>
            <a:p>
              <a:endParaRPr lang="en-US"/>
            </a:p>
          </p:txBody>
        </p:sp>
        <p:sp>
          <p:nvSpPr>
            <p:cNvPr id="13334" name="Line 41"/>
            <p:cNvSpPr>
              <a:spLocks noChangeShapeType="1"/>
            </p:cNvSpPr>
            <p:nvPr/>
          </p:nvSpPr>
          <p:spPr bwMode="auto">
            <a:xfrm>
              <a:off x="4608" y="1488"/>
              <a:ext cx="580" cy="459"/>
            </a:xfrm>
            <a:prstGeom prst="line">
              <a:avLst/>
            </a:prstGeom>
            <a:noFill/>
            <a:ln w="38100" cmpd="dbl">
              <a:solidFill>
                <a:schemeClr val="accent2"/>
              </a:solidFill>
              <a:round/>
              <a:headEnd/>
              <a:tailEnd type="triangle" w="med" len="med"/>
            </a:ln>
          </p:spPr>
          <p:txBody>
            <a:bodyPr/>
            <a:lstStyle/>
            <a:p>
              <a:endParaRPr lang="en-US"/>
            </a:p>
          </p:txBody>
        </p:sp>
      </p:grpSp>
      <p:grpSp>
        <p:nvGrpSpPr>
          <p:cNvPr id="8" name="Group 38"/>
          <p:cNvGrpSpPr>
            <a:grpSpLocks/>
          </p:cNvGrpSpPr>
          <p:nvPr/>
        </p:nvGrpSpPr>
        <p:grpSpPr bwMode="auto">
          <a:xfrm>
            <a:off x="3986213" y="1438275"/>
            <a:ext cx="4995862" cy="2278063"/>
            <a:chOff x="3986767" y="1437822"/>
            <a:chExt cx="4995599" cy="2278062"/>
          </a:xfrm>
        </p:grpSpPr>
        <p:grpSp>
          <p:nvGrpSpPr>
            <p:cNvPr id="13325" name="Group 34"/>
            <p:cNvGrpSpPr>
              <a:grpSpLocks/>
            </p:cNvGrpSpPr>
            <p:nvPr/>
          </p:nvGrpSpPr>
          <p:grpSpPr bwMode="auto">
            <a:xfrm>
              <a:off x="7791741" y="2091581"/>
              <a:ext cx="1190625" cy="624136"/>
              <a:chOff x="7791741" y="2048039"/>
              <a:chExt cx="1190625" cy="624136"/>
            </a:xfrm>
          </p:grpSpPr>
          <p:pic>
            <p:nvPicPr>
              <p:cNvPr id="13330" name="Picture 28" descr="H:\My Documents\Daniel\presentations\Frontiers 2010\Ri-1.png"/>
              <p:cNvPicPr>
                <a:picLocks noChangeAspect="1" noChangeArrowheads="1"/>
              </p:cNvPicPr>
              <p:nvPr/>
            </p:nvPicPr>
            <p:blipFill>
              <a:blip r:embed="rId2" cstate="print"/>
              <a:srcRect/>
              <a:stretch>
                <a:fillRect/>
              </a:stretch>
            </p:blipFill>
            <p:spPr bwMode="auto">
              <a:xfrm>
                <a:off x="7791741" y="2353087"/>
                <a:ext cx="1190625" cy="319088"/>
              </a:xfrm>
              <a:prstGeom prst="rect">
                <a:avLst/>
              </a:prstGeom>
              <a:noFill/>
              <a:ln w="9525">
                <a:noFill/>
                <a:miter lim="800000"/>
                <a:headEnd/>
                <a:tailEnd/>
              </a:ln>
            </p:spPr>
          </p:pic>
          <p:pic>
            <p:nvPicPr>
              <p:cNvPr id="13331" name="Picture 29" descr="H:\My Documents\Daniel\presentations\Frontiers 2010\deltaBB.png"/>
              <p:cNvPicPr>
                <a:picLocks noChangeAspect="1" noChangeArrowheads="1"/>
              </p:cNvPicPr>
              <p:nvPr/>
            </p:nvPicPr>
            <p:blipFill>
              <a:blip r:embed="rId3" cstate="print"/>
              <a:srcRect/>
              <a:stretch>
                <a:fillRect/>
              </a:stretch>
            </p:blipFill>
            <p:spPr bwMode="auto">
              <a:xfrm>
                <a:off x="7829613" y="2048039"/>
                <a:ext cx="1138238" cy="319088"/>
              </a:xfrm>
              <a:prstGeom prst="rect">
                <a:avLst/>
              </a:prstGeom>
              <a:noFill/>
              <a:ln w="9525">
                <a:noFill/>
                <a:miter lim="800000"/>
                <a:headEnd/>
                <a:tailEnd/>
              </a:ln>
            </p:spPr>
          </p:pic>
        </p:grpSp>
        <p:pic>
          <p:nvPicPr>
            <p:cNvPr id="13326" name="Picture 30" descr="H:\My Documents\Daniel\presentations\Frontiers 2010\deltaAB.png"/>
            <p:cNvPicPr>
              <a:picLocks noChangeAspect="1" noChangeArrowheads="1"/>
            </p:cNvPicPr>
            <p:nvPr/>
          </p:nvPicPr>
          <p:blipFill>
            <a:blip r:embed="rId4" cstate="print"/>
            <a:srcRect/>
            <a:stretch>
              <a:fillRect/>
            </a:stretch>
          </p:blipFill>
          <p:spPr bwMode="auto">
            <a:xfrm>
              <a:off x="6729185" y="1437822"/>
              <a:ext cx="1138238" cy="319088"/>
            </a:xfrm>
            <a:prstGeom prst="rect">
              <a:avLst/>
            </a:prstGeom>
            <a:noFill/>
            <a:ln w="9525">
              <a:noFill/>
              <a:miter lim="800000"/>
              <a:headEnd/>
              <a:tailEnd/>
            </a:ln>
          </p:spPr>
        </p:pic>
        <p:grpSp>
          <p:nvGrpSpPr>
            <p:cNvPr id="13327" name="Group 37"/>
            <p:cNvGrpSpPr>
              <a:grpSpLocks/>
            </p:cNvGrpSpPr>
            <p:nvPr/>
          </p:nvGrpSpPr>
          <p:grpSpPr bwMode="auto">
            <a:xfrm>
              <a:off x="3986767" y="3075132"/>
              <a:ext cx="1194978" cy="640752"/>
              <a:chOff x="3986767" y="3075132"/>
              <a:chExt cx="1194978" cy="640752"/>
            </a:xfrm>
          </p:grpSpPr>
          <p:pic>
            <p:nvPicPr>
              <p:cNvPr id="13328" name="Picture 32" descr="H:\My Documents\Daniel\presentations\Frontiers 2010\Ri1.png"/>
              <p:cNvPicPr>
                <a:picLocks noChangeAspect="1" noChangeArrowheads="1"/>
              </p:cNvPicPr>
              <p:nvPr/>
            </p:nvPicPr>
            <p:blipFill>
              <a:blip r:embed="rId5" cstate="print"/>
              <a:srcRect/>
              <a:stretch>
                <a:fillRect/>
              </a:stretch>
            </p:blipFill>
            <p:spPr bwMode="auto">
              <a:xfrm>
                <a:off x="3986767" y="3396796"/>
                <a:ext cx="952500" cy="319088"/>
              </a:xfrm>
              <a:prstGeom prst="rect">
                <a:avLst/>
              </a:prstGeom>
              <a:noFill/>
              <a:ln w="9525">
                <a:noFill/>
                <a:miter lim="800000"/>
                <a:headEnd/>
                <a:tailEnd/>
              </a:ln>
            </p:spPr>
          </p:pic>
          <p:pic>
            <p:nvPicPr>
              <p:cNvPr id="13329" name="Picture 33" descr="H:\My Documents\Daniel\presentations\Frontiers 2010\deltaAA.png"/>
              <p:cNvPicPr>
                <a:picLocks noChangeAspect="1" noChangeArrowheads="1"/>
              </p:cNvPicPr>
              <p:nvPr/>
            </p:nvPicPr>
            <p:blipFill>
              <a:blip r:embed="rId6" cstate="print"/>
              <a:srcRect/>
              <a:stretch>
                <a:fillRect/>
              </a:stretch>
            </p:blipFill>
            <p:spPr bwMode="auto">
              <a:xfrm>
                <a:off x="4043507" y="3075132"/>
                <a:ext cx="1138238" cy="319088"/>
              </a:xfrm>
              <a:prstGeom prst="rect">
                <a:avLst/>
              </a:prstGeom>
              <a:noFill/>
              <a:ln w="9525">
                <a:noFill/>
                <a:miter lim="800000"/>
                <a:headEnd/>
                <a:tailEnd/>
              </a:ln>
            </p:spPr>
          </p:pic>
        </p:grpSp>
      </p:grpSp>
      <p:grpSp>
        <p:nvGrpSpPr>
          <p:cNvPr id="11" name="Group 33"/>
          <p:cNvGrpSpPr>
            <a:grpSpLocks/>
          </p:cNvGrpSpPr>
          <p:nvPr/>
        </p:nvGrpSpPr>
        <p:grpSpPr bwMode="auto">
          <a:xfrm>
            <a:off x="1452563" y="4776788"/>
            <a:ext cx="6586537" cy="1450975"/>
            <a:chOff x="1452563" y="4776788"/>
            <a:chExt cx="6586537" cy="1451433"/>
          </a:xfrm>
        </p:grpSpPr>
        <p:grpSp>
          <p:nvGrpSpPr>
            <p:cNvPr id="13321" name="Group 27"/>
            <p:cNvGrpSpPr>
              <a:grpSpLocks/>
            </p:cNvGrpSpPr>
            <p:nvPr/>
          </p:nvGrpSpPr>
          <p:grpSpPr bwMode="auto">
            <a:xfrm>
              <a:off x="1452563" y="4776788"/>
              <a:ext cx="6586537" cy="766762"/>
              <a:chOff x="1452789" y="4777468"/>
              <a:chExt cx="6586311" cy="766763"/>
            </a:xfrm>
          </p:grpSpPr>
          <p:sp>
            <p:nvSpPr>
              <p:cNvPr id="13323" name="Text Box 25"/>
              <p:cNvSpPr txBox="1">
                <a:spLocks noChangeArrowheads="1"/>
              </p:cNvSpPr>
              <p:nvPr/>
            </p:nvSpPr>
            <p:spPr bwMode="auto">
              <a:xfrm>
                <a:off x="4953000" y="4953000"/>
                <a:ext cx="3086100" cy="336550"/>
              </a:xfrm>
              <a:prstGeom prst="rect">
                <a:avLst/>
              </a:prstGeom>
              <a:noFill/>
              <a:ln w="9525">
                <a:noFill/>
                <a:miter lim="800000"/>
                <a:headEnd/>
                <a:tailEnd/>
              </a:ln>
            </p:spPr>
            <p:txBody>
              <a:bodyPr>
                <a:spAutoFit/>
              </a:bodyPr>
              <a:lstStyle/>
              <a:p>
                <a:pPr>
                  <a:spcBef>
                    <a:spcPct val="50000"/>
                  </a:spcBef>
                </a:pPr>
                <a:r>
                  <a:rPr lang="en-US" sz="1600" b="0">
                    <a:cs typeface="Times New Roman" pitchFamily="18" charset="0"/>
                  </a:rPr>
                  <a:t>Rami et al., PRL, 84, 1120 (2000)</a:t>
                </a:r>
                <a:endParaRPr lang="en-US" sz="1600" b="0"/>
              </a:p>
            </p:txBody>
          </p:sp>
          <p:pic>
            <p:nvPicPr>
              <p:cNvPr id="13324" name="Picture 27" descr="H:\My Documents\Daniel\presentations\Frontiers 2010\tranport_ratio.png"/>
              <p:cNvPicPr>
                <a:picLocks noChangeAspect="1" noChangeArrowheads="1"/>
              </p:cNvPicPr>
              <p:nvPr/>
            </p:nvPicPr>
            <p:blipFill>
              <a:blip r:embed="rId7" cstate="print"/>
              <a:srcRect/>
              <a:stretch>
                <a:fillRect/>
              </a:stretch>
            </p:blipFill>
            <p:spPr bwMode="auto">
              <a:xfrm>
                <a:off x="1452789" y="4777468"/>
                <a:ext cx="3467100" cy="766763"/>
              </a:xfrm>
              <a:prstGeom prst="rect">
                <a:avLst/>
              </a:prstGeom>
              <a:noFill/>
              <a:ln w="9525">
                <a:noFill/>
                <a:miter lim="800000"/>
                <a:headEnd/>
                <a:tailEnd/>
              </a:ln>
            </p:spPr>
          </p:pic>
        </p:grpSp>
        <p:sp>
          <p:nvSpPr>
            <p:cNvPr id="13322" name="Rectangle 32"/>
            <p:cNvSpPr>
              <a:spLocks noChangeArrowheads="1"/>
            </p:cNvSpPr>
            <p:nvPr/>
          </p:nvSpPr>
          <p:spPr bwMode="auto">
            <a:xfrm>
              <a:off x="1539162" y="5766556"/>
              <a:ext cx="4102405" cy="461665"/>
            </a:xfrm>
            <a:prstGeom prst="rect">
              <a:avLst/>
            </a:prstGeom>
            <a:noFill/>
            <a:ln w="9525">
              <a:noFill/>
              <a:miter lim="800000"/>
              <a:headEnd/>
              <a:tailEnd/>
            </a:ln>
          </p:spPr>
          <p:txBody>
            <a:bodyPr wrap="none">
              <a:spAutoFit/>
            </a:bodyPr>
            <a:lstStyle/>
            <a:p>
              <a:pPr>
                <a:buFont typeface="Symbol" pitchFamily="18" charset="2"/>
                <a:buNone/>
              </a:pPr>
              <a:r>
                <a:rPr lang="en-US" b="0">
                  <a:solidFill>
                    <a:srgbClr val="000000"/>
                  </a:solidFill>
                  <a:sym typeface="Symbol" pitchFamily="18" charset="2"/>
                </a:rPr>
                <a:t> = (</a:t>
              </a:r>
              <a:r>
                <a:rPr lang="en-US" b="0" baseline="-25000">
                  <a:solidFill>
                    <a:srgbClr val="000000"/>
                  </a:solidFill>
                  <a:sym typeface="Symbol" pitchFamily="18" charset="2"/>
                </a:rPr>
                <a:t>n</a:t>
              </a:r>
              <a:r>
                <a:rPr lang="en-US" b="0">
                  <a:solidFill>
                    <a:srgbClr val="000000"/>
                  </a:solidFill>
                  <a:sym typeface="Symbol" pitchFamily="18" charset="2"/>
                </a:rPr>
                <a:t>- </a:t>
              </a:r>
              <a:r>
                <a:rPr lang="en-US" b="0" baseline="-25000">
                  <a:solidFill>
                    <a:srgbClr val="000000"/>
                  </a:solidFill>
                  <a:sym typeface="Symbol" pitchFamily="18" charset="2"/>
                </a:rPr>
                <a:t>p</a:t>
              </a:r>
              <a:r>
                <a:rPr lang="en-US" b="0">
                  <a:solidFill>
                    <a:srgbClr val="000000"/>
                  </a:solidFill>
                  <a:sym typeface="Symbol" pitchFamily="18" charset="2"/>
                </a:rPr>
                <a:t>)/ (</a:t>
              </a:r>
              <a:r>
                <a:rPr lang="en-US" b="0" baseline="-25000">
                  <a:solidFill>
                    <a:srgbClr val="000000"/>
                  </a:solidFill>
                  <a:sym typeface="Symbol" pitchFamily="18" charset="2"/>
                </a:rPr>
                <a:t>n</a:t>
              </a:r>
              <a:r>
                <a:rPr lang="en-US" b="0">
                  <a:solidFill>
                    <a:srgbClr val="000000"/>
                  </a:solidFill>
                  <a:sym typeface="Symbol" pitchFamily="18" charset="2"/>
                </a:rPr>
                <a:t>+ </a:t>
              </a:r>
              <a:r>
                <a:rPr lang="en-US" b="0" baseline="-25000">
                  <a:solidFill>
                    <a:srgbClr val="000000"/>
                  </a:solidFill>
                  <a:sym typeface="Symbol" pitchFamily="18" charset="2"/>
                </a:rPr>
                <a:t>p</a:t>
              </a:r>
              <a:r>
                <a:rPr lang="en-US" b="0">
                  <a:solidFill>
                    <a:srgbClr val="000000"/>
                  </a:solidFill>
                  <a:sym typeface="Symbol" pitchFamily="18" charset="2"/>
                </a:rPr>
                <a:t>) = (N-Z)/A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Previous studies</a:t>
            </a:r>
          </a:p>
        </p:txBody>
      </p:sp>
      <p:sp>
        <p:nvSpPr>
          <p:cNvPr id="14339" name="Footer Placeholder 3"/>
          <p:cNvSpPr>
            <a:spLocks noGrp="1"/>
          </p:cNvSpPr>
          <p:nvPr>
            <p:ph type="ftr" sz="quarter" idx="10"/>
          </p:nvPr>
        </p:nvSpPr>
        <p:spPr bwMode="auto">
          <a:noFill/>
          <a:ln>
            <a:miter lim="800000"/>
            <a:headEnd/>
            <a:tailEnd/>
          </a:ln>
        </p:spPr>
        <p:txBody>
          <a:bodyPr/>
          <a:lstStyle/>
          <a:p>
            <a:r>
              <a:rPr lang="en-US" smtClean="0"/>
              <a:t>Daniel D.S. Coupland                 NuSym11 </a:t>
            </a:r>
            <a:endParaRPr lang="en-US"/>
          </a:p>
        </p:txBody>
      </p:sp>
      <p:grpSp>
        <p:nvGrpSpPr>
          <p:cNvPr id="14340" name="Group 6"/>
          <p:cNvGrpSpPr>
            <a:grpSpLocks/>
          </p:cNvGrpSpPr>
          <p:nvPr/>
        </p:nvGrpSpPr>
        <p:grpSpPr bwMode="auto">
          <a:xfrm>
            <a:off x="903288" y="1471613"/>
            <a:ext cx="4657725" cy="4548187"/>
            <a:chOff x="1274290" y="900371"/>
            <a:chExt cx="6807288" cy="5784891"/>
          </a:xfrm>
        </p:grpSpPr>
        <p:pic>
          <p:nvPicPr>
            <p:cNvPr id="14344" name="Picture 5"/>
            <p:cNvPicPr>
              <a:picLocks noChangeAspect="1" noChangeArrowheads="1"/>
            </p:cNvPicPr>
            <p:nvPr/>
          </p:nvPicPr>
          <p:blipFill>
            <a:blip r:embed="rId2" cstate="print"/>
            <a:srcRect/>
            <a:stretch>
              <a:fillRect/>
            </a:stretch>
          </p:blipFill>
          <p:spPr bwMode="auto">
            <a:xfrm>
              <a:off x="1274290" y="900371"/>
              <a:ext cx="6743700" cy="4810125"/>
            </a:xfrm>
            <a:prstGeom prst="rect">
              <a:avLst/>
            </a:prstGeom>
            <a:noFill/>
            <a:ln w="9525">
              <a:noFill/>
              <a:miter lim="800000"/>
              <a:headEnd/>
              <a:tailEnd/>
            </a:ln>
          </p:spPr>
        </p:pic>
        <p:pic>
          <p:nvPicPr>
            <p:cNvPr id="14345" name="Picture 6"/>
            <p:cNvPicPr>
              <a:picLocks noChangeAspect="1" noChangeArrowheads="1"/>
            </p:cNvPicPr>
            <p:nvPr/>
          </p:nvPicPr>
          <p:blipFill>
            <a:blip r:embed="rId3" cstate="print"/>
            <a:srcRect l="10970"/>
            <a:stretch>
              <a:fillRect/>
            </a:stretch>
          </p:blipFill>
          <p:spPr bwMode="auto">
            <a:xfrm>
              <a:off x="2162432" y="5066012"/>
              <a:ext cx="5919146" cy="1619250"/>
            </a:xfrm>
            <a:prstGeom prst="rect">
              <a:avLst/>
            </a:prstGeom>
            <a:noFill/>
            <a:ln w="9525">
              <a:noFill/>
              <a:miter lim="800000"/>
              <a:headEnd/>
              <a:tailEnd/>
            </a:ln>
          </p:spPr>
        </p:pic>
      </p:grpSp>
      <p:pic>
        <p:nvPicPr>
          <p:cNvPr id="14341" name="Picture 2"/>
          <p:cNvPicPr>
            <a:picLocks noChangeAspect="1" noChangeArrowheads="1"/>
          </p:cNvPicPr>
          <p:nvPr/>
        </p:nvPicPr>
        <p:blipFill>
          <a:blip r:embed="rId4" cstate="print"/>
          <a:srcRect/>
          <a:stretch>
            <a:fillRect/>
          </a:stretch>
        </p:blipFill>
        <p:spPr bwMode="auto">
          <a:xfrm>
            <a:off x="5786438" y="1755775"/>
            <a:ext cx="3357562" cy="3236913"/>
          </a:xfrm>
          <a:prstGeom prst="rect">
            <a:avLst/>
          </a:prstGeom>
          <a:noFill/>
          <a:ln w="9525">
            <a:noFill/>
            <a:miter lim="800000"/>
            <a:headEnd/>
            <a:tailEnd/>
          </a:ln>
        </p:spPr>
      </p:pic>
      <p:sp>
        <p:nvSpPr>
          <p:cNvPr id="14342" name="Rectangle 6"/>
          <p:cNvSpPr>
            <a:spLocks noChangeArrowheads="1"/>
          </p:cNvSpPr>
          <p:nvPr/>
        </p:nvSpPr>
        <p:spPr bwMode="auto">
          <a:xfrm>
            <a:off x="842963" y="5827713"/>
            <a:ext cx="3733800" cy="339725"/>
          </a:xfrm>
          <a:prstGeom prst="rect">
            <a:avLst/>
          </a:prstGeom>
          <a:noFill/>
          <a:ln w="9525">
            <a:noFill/>
            <a:miter lim="800000"/>
            <a:headEnd/>
            <a:tailEnd/>
          </a:ln>
        </p:spPr>
        <p:txBody>
          <a:bodyPr>
            <a:spAutoFit/>
          </a:bodyPr>
          <a:lstStyle/>
          <a:p>
            <a:r>
              <a:rPr lang="en-US" sz="1600" b="0"/>
              <a:t>M.B. Tsang et al. PRL 102, 122701 (2009)</a:t>
            </a:r>
          </a:p>
        </p:txBody>
      </p:sp>
      <p:sp>
        <p:nvSpPr>
          <p:cNvPr id="14343" name="Rectangle 6"/>
          <p:cNvSpPr>
            <a:spLocks noChangeArrowheads="1"/>
          </p:cNvSpPr>
          <p:nvPr/>
        </p:nvSpPr>
        <p:spPr bwMode="auto">
          <a:xfrm>
            <a:off x="5410200" y="5311775"/>
            <a:ext cx="3733800" cy="584200"/>
          </a:xfrm>
          <a:prstGeom prst="rect">
            <a:avLst/>
          </a:prstGeom>
          <a:noFill/>
          <a:ln w="9525">
            <a:noFill/>
            <a:miter lim="800000"/>
            <a:headEnd/>
            <a:tailEnd/>
          </a:ln>
        </p:spPr>
        <p:txBody>
          <a:bodyPr>
            <a:spAutoFit/>
          </a:bodyPr>
          <a:lstStyle/>
          <a:p>
            <a:r>
              <a:rPr lang="en-US" sz="1600" b="0"/>
              <a:t>B.-A. Li and L.-W. Chen, PRC 72, 064611 (2005)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5"/>
          <p:cNvSpPr>
            <a:spLocks noGrp="1"/>
          </p:cNvSpPr>
          <p:nvPr>
            <p:ph type="ftr" sz="quarter" idx="10"/>
          </p:nvPr>
        </p:nvSpPr>
        <p:spPr bwMode="auto">
          <a:noFill/>
          <a:ln>
            <a:miter lim="800000"/>
            <a:headEnd/>
            <a:tailEnd/>
          </a:ln>
        </p:spPr>
        <p:txBody>
          <a:bodyPr/>
          <a:lstStyle/>
          <a:p>
            <a:r>
              <a:rPr lang="en-US" smtClean="0"/>
              <a:t>Daniel D.S. Coupland                 NuSym11 </a:t>
            </a:r>
          </a:p>
        </p:txBody>
      </p:sp>
      <p:sp>
        <p:nvSpPr>
          <p:cNvPr id="21507" name="Rectangle 2"/>
          <p:cNvSpPr>
            <a:spLocks noGrp="1" noChangeArrowheads="1"/>
          </p:cNvSpPr>
          <p:nvPr>
            <p:ph type="title" idx="4294967295"/>
          </p:nvPr>
        </p:nvSpPr>
        <p:spPr/>
        <p:txBody>
          <a:bodyPr/>
          <a:lstStyle/>
          <a:p>
            <a:r>
              <a:rPr lang="en-US" dirty="0" smtClean="0">
                <a:latin typeface="Times New Roman" pitchFamily="18" charset="0"/>
              </a:rPr>
              <a:t>Simulation Results - Symmetric </a:t>
            </a:r>
            <a:r>
              <a:rPr lang="en-US" dirty="0" err="1" smtClean="0">
                <a:latin typeface="Times New Roman" pitchFamily="18" charset="0"/>
              </a:rPr>
              <a:t>EoS</a:t>
            </a:r>
            <a:endParaRPr lang="en-US" dirty="0" smtClean="0">
              <a:latin typeface="Times New Roman" pitchFamily="18" charset="0"/>
            </a:endParaRPr>
          </a:p>
        </p:txBody>
      </p:sp>
      <p:pic>
        <p:nvPicPr>
          <p:cNvPr id="21508" name="Picture 4" descr="Mi_vs_Md_for_mix"/>
          <p:cNvPicPr>
            <a:picLocks noChangeAspect="1" noChangeArrowheads="1"/>
          </p:cNvPicPr>
          <p:nvPr/>
        </p:nvPicPr>
        <p:blipFill>
          <a:blip r:embed="rId2" cstate="print"/>
          <a:srcRect/>
          <a:stretch>
            <a:fillRect/>
          </a:stretch>
        </p:blipFill>
        <p:spPr bwMode="auto">
          <a:xfrm>
            <a:off x="6523038" y="1473200"/>
            <a:ext cx="2620962" cy="2622550"/>
          </a:xfrm>
          <a:prstGeom prst="rect">
            <a:avLst/>
          </a:prstGeom>
          <a:noFill/>
          <a:ln w="9525">
            <a:noFill/>
            <a:miter lim="800000"/>
            <a:headEnd/>
            <a:tailEnd/>
          </a:ln>
        </p:spPr>
      </p:pic>
      <p:pic>
        <p:nvPicPr>
          <p:cNvPr id="21509" name="Picture 5" descr="Mi_vs_Md_mix"/>
          <p:cNvPicPr>
            <a:picLocks noChangeAspect="1" noChangeArrowheads="1"/>
          </p:cNvPicPr>
          <p:nvPr/>
        </p:nvPicPr>
        <p:blipFill>
          <a:blip r:embed="rId3" cstate="print"/>
          <a:srcRect/>
          <a:stretch>
            <a:fillRect/>
          </a:stretch>
        </p:blipFill>
        <p:spPr bwMode="auto">
          <a:xfrm>
            <a:off x="3835400" y="1419225"/>
            <a:ext cx="2687638" cy="2686050"/>
          </a:xfrm>
          <a:prstGeom prst="rect">
            <a:avLst/>
          </a:prstGeom>
          <a:noFill/>
          <a:ln w="9525">
            <a:noFill/>
            <a:miter lim="800000"/>
            <a:headEnd/>
            <a:tailEnd/>
          </a:ln>
        </p:spPr>
      </p:pic>
      <p:pic>
        <p:nvPicPr>
          <p:cNvPr id="21510" name="Picture 6" descr="prof_Mi"/>
          <p:cNvPicPr>
            <a:picLocks noChangeAspect="1" noChangeArrowheads="1"/>
          </p:cNvPicPr>
          <p:nvPr/>
        </p:nvPicPr>
        <p:blipFill>
          <a:blip r:embed="rId4" cstate="print"/>
          <a:srcRect/>
          <a:stretch>
            <a:fillRect/>
          </a:stretch>
        </p:blipFill>
        <p:spPr bwMode="auto">
          <a:xfrm>
            <a:off x="3862388" y="4168579"/>
            <a:ext cx="2606675" cy="2320925"/>
          </a:xfrm>
          <a:prstGeom prst="rect">
            <a:avLst/>
          </a:prstGeom>
          <a:noFill/>
          <a:ln w="9525">
            <a:noFill/>
            <a:miter lim="800000"/>
            <a:headEnd/>
            <a:tailEnd/>
          </a:ln>
        </p:spPr>
      </p:pic>
      <p:pic>
        <p:nvPicPr>
          <p:cNvPr id="21511" name="Picture 7" descr="prof_Md"/>
          <p:cNvPicPr>
            <a:picLocks noChangeAspect="1" noChangeArrowheads="1"/>
          </p:cNvPicPr>
          <p:nvPr/>
        </p:nvPicPr>
        <p:blipFill>
          <a:blip r:embed="rId5" cstate="print"/>
          <a:srcRect/>
          <a:stretch>
            <a:fillRect/>
          </a:stretch>
        </p:blipFill>
        <p:spPr bwMode="auto">
          <a:xfrm>
            <a:off x="6521450" y="4154292"/>
            <a:ext cx="2622550" cy="2335212"/>
          </a:xfrm>
          <a:prstGeom prst="rect">
            <a:avLst/>
          </a:prstGeom>
          <a:noFill/>
          <a:ln w="9525">
            <a:noFill/>
            <a:miter lim="800000"/>
            <a:headEnd/>
            <a:tailEnd/>
          </a:ln>
        </p:spPr>
      </p:pic>
      <p:sp>
        <p:nvSpPr>
          <p:cNvPr id="21512" name="TextBox 6"/>
          <p:cNvSpPr txBox="1">
            <a:spLocks noChangeArrowheads="1"/>
          </p:cNvSpPr>
          <p:nvPr/>
        </p:nvSpPr>
        <p:spPr bwMode="auto">
          <a:xfrm>
            <a:off x="982663" y="1638300"/>
            <a:ext cx="2825750" cy="5632450"/>
          </a:xfrm>
          <a:prstGeom prst="rect">
            <a:avLst/>
          </a:prstGeom>
          <a:noFill/>
          <a:ln w="9525">
            <a:noFill/>
            <a:miter lim="800000"/>
            <a:headEnd/>
            <a:tailEnd/>
          </a:ln>
        </p:spPr>
        <p:txBody>
          <a:bodyPr>
            <a:spAutoFit/>
          </a:bodyPr>
          <a:lstStyle/>
          <a:p>
            <a:pPr>
              <a:buFont typeface="Arial" charset="0"/>
              <a:buChar char="•"/>
            </a:pPr>
            <a:r>
              <a:rPr lang="en-US" b="0" dirty="0"/>
              <a:t>Compressibility (K)</a:t>
            </a:r>
          </a:p>
          <a:p>
            <a:pPr>
              <a:buFont typeface="Arial" charset="0"/>
              <a:buChar char="•"/>
            </a:pPr>
            <a:r>
              <a:rPr lang="en-US" b="0" dirty="0"/>
              <a:t>Momentum dependence</a:t>
            </a:r>
          </a:p>
          <a:p>
            <a:endParaRPr lang="en-US" b="0" dirty="0"/>
          </a:p>
          <a:p>
            <a:r>
              <a:rPr lang="en-US" b="0" dirty="0"/>
              <a:t>Change in dynamics: intermediate mass fragments</a:t>
            </a:r>
          </a:p>
          <a:p>
            <a:endParaRPr lang="en-US" b="0" dirty="0"/>
          </a:p>
          <a:p>
            <a:r>
              <a:rPr lang="en-US" b="0" dirty="0"/>
              <a:t>Momentum dependence increases diffusion – conflicts with conclusion of Rizzo et al., </a:t>
            </a:r>
            <a:r>
              <a:rPr lang="en-US" sz="1200" b="0" dirty="0" err="1"/>
              <a:t>Nucl</a:t>
            </a:r>
            <a:r>
              <a:rPr lang="en-US" sz="1200" b="0" dirty="0"/>
              <a:t>. Phys. A 806 (2008)</a:t>
            </a:r>
          </a:p>
          <a:p>
            <a:endParaRPr lang="en-US" b="0" dirty="0"/>
          </a:p>
        </p:txBody>
      </p:sp>
      <p:sp>
        <p:nvSpPr>
          <p:cNvPr id="21513" name="TextBox 7"/>
          <p:cNvSpPr txBox="1">
            <a:spLocks noChangeArrowheads="1"/>
          </p:cNvSpPr>
          <p:nvPr/>
        </p:nvSpPr>
        <p:spPr bwMode="auto">
          <a:xfrm>
            <a:off x="4352925" y="1665288"/>
            <a:ext cx="1255713" cy="708025"/>
          </a:xfrm>
          <a:prstGeom prst="rect">
            <a:avLst/>
          </a:prstGeom>
          <a:noFill/>
          <a:ln w="9525">
            <a:noFill/>
            <a:miter lim="800000"/>
            <a:headEnd/>
            <a:tailEnd/>
          </a:ln>
        </p:spPr>
        <p:txBody>
          <a:bodyPr>
            <a:spAutoFit/>
          </a:bodyPr>
          <a:lstStyle/>
          <a:p>
            <a:r>
              <a:rPr lang="en-US" sz="2000"/>
              <a:t>heaviest fragment</a:t>
            </a:r>
          </a:p>
        </p:txBody>
      </p:sp>
      <p:sp>
        <p:nvSpPr>
          <p:cNvPr id="21514" name="TextBox 8"/>
          <p:cNvSpPr txBox="1">
            <a:spLocks noChangeArrowheads="1"/>
          </p:cNvSpPr>
          <p:nvPr/>
        </p:nvSpPr>
        <p:spPr bwMode="auto">
          <a:xfrm>
            <a:off x="7016750" y="1557338"/>
            <a:ext cx="1500188" cy="1016000"/>
          </a:xfrm>
          <a:prstGeom prst="rect">
            <a:avLst/>
          </a:prstGeom>
          <a:noFill/>
          <a:ln w="9525">
            <a:noFill/>
            <a:miter lim="800000"/>
            <a:headEnd/>
            <a:tailEnd/>
          </a:ln>
        </p:spPr>
        <p:txBody>
          <a:bodyPr>
            <a:spAutoFit/>
          </a:bodyPr>
          <a:lstStyle/>
          <a:p>
            <a:r>
              <a:rPr lang="en-US" sz="2000"/>
              <a:t>all forward-moving fragments</a:t>
            </a:r>
          </a:p>
        </p:txBody>
      </p:sp>
      <p:sp>
        <p:nvSpPr>
          <p:cNvPr id="21515" name="TextBox 9"/>
          <p:cNvSpPr txBox="1">
            <a:spLocks noChangeArrowheads="1"/>
          </p:cNvSpPr>
          <p:nvPr/>
        </p:nvSpPr>
        <p:spPr bwMode="auto">
          <a:xfrm>
            <a:off x="4244975" y="4260654"/>
            <a:ext cx="1814513" cy="400050"/>
          </a:xfrm>
          <a:prstGeom prst="rect">
            <a:avLst/>
          </a:prstGeom>
          <a:noFill/>
          <a:ln w="9525">
            <a:noFill/>
            <a:miter lim="800000"/>
            <a:headEnd/>
            <a:tailEnd/>
          </a:ln>
        </p:spPr>
        <p:txBody>
          <a:bodyPr>
            <a:spAutoFit/>
          </a:bodyPr>
          <a:lstStyle/>
          <a:p>
            <a:r>
              <a:rPr lang="en-US" sz="2000" dirty="0"/>
              <a:t>MI, t=270 fm/c</a:t>
            </a:r>
          </a:p>
        </p:txBody>
      </p:sp>
      <p:sp>
        <p:nvSpPr>
          <p:cNvPr id="21516" name="TextBox 10"/>
          <p:cNvSpPr txBox="1">
            <a:spLocks noChangeArrowheads="1"/>
          </p:cNvSpPr>
          <p:nvPr/>
        </p:nvSpPr>
        <p:spPr bwMode="auto">
          <a:xfrm>
            <a:off x="6919913" y="4262242"/>
            <a:ext cx="1936750" cy="400050"/>
          </a:xfrm>
          <a:prstGeom prst="rect">
            <a:avLst/>
          </a:prstGeom>
          <a:noFill/>
          <a:ln w="9525">
            <a:noFill/>
            <a:miter lim="800000"/>
            <a:headEnd/>
            <a:tailEnd/>
          </a:ln>
        </p:spPr>
        <p:txBody>
          <a:bodyPr>
            <a:spAutoFit/>
          </a:bodyPr>
          <a:lstStyle/>
          <a:p>
            <a:r>
              <a:rPr lang="en-US" sz="2000" dirty="0"/>
              <a:t>MD, t=270 fm/c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e09042_shortResearchDiscussion">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1_e09042_shortResearchDiscuss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6041</TotalTime>
  <Words>1528</Words>
  <Application>Microsoft Office PowerPoint</Application>
  <PresentationFormat>On-screen Show (4:3)</PresentationFormat>
  <Paragraphs>284</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1_e09042_shortResearchDiscussion</vt:lpstr>
      <vt:lpstr>Equation</vt:lpstr>
      <vt:lpstr>Constraints on the nuclear symmetry energy from transport equations</vt:lpstr>
      <vt:lpstr>Subsaturation Constraints</vt:lpstr>
      <vt:lpstr>Dynamic Transport Models</vt:lpstr>
      <vt:lpstr>Model types and codes</vt:lpstr>
      <vt:lpstr>This study</vt:lpstr>
      <vt:lpstr>Isospin Diffusion</vt:lpstr>
      <vt:lpstr>Isospin Transport Ratio</vt:lpstr>
      <vt:lpstr>Previous studies</vt:lpstr>
      <vt:lpstr>Simulation Results - Symmetric EoS</vt:lpstr>
      <vt:lpstr>Simulation Results - Symmetric EoS</vt:lpstr>
      <vt:lpstr>Fragments vs Residue</vt:lpstr>
      <vt:lpstr>In-Medium NN Cross Sections</vt:lpstr>
      <vt:lpstr>Cross section comparison</vt:lpstr>
      <vt:lpstr>Collisions vs Mean Field</vt:lpstr>
      <vt:lpstr>Cluster production</vt:lpstr>
      <vt:lpstr>Clustering effects on dynamics</vt:lpstr>
      <vt:lpstr>Simulation conclusions</vt:lpstr>
      <vt:lpstr>New Isospin Diffusion Experiment</vt:lpstr>
      <vt:lpstr>Neutron/Proton Ratio</vt:lpstr>
      <vt:lpstr>Neutron/Proton Double Ratios</vt:lpstr>
      <vt:lpstr>ImQMD DR symmetry energy effects</vt:lpstr>
      <vt:lpstr>DR non-effects</vt:lpstr>
      <vt:lpstr>Mass splitting</vt:lpstr>
      <vt:lpstr>Recent experiment:  November 2009</vt:lpstr>
      <vt:lpstr>Conclusions</vt:lpstr>
      <vt:lpstr>Collaborators</vt:lpstr>
      <vt:lpstr>Slide 27</vt:lpstr>
      <vt:lpstr>impact parameter dependence </vt:lpstr>
      <vt:lpstr>ImQMD05 fragment distributions</vt:lpstr>
      <vt:lpstr>Fragment distribution</vt:lpstr>
      <vt:lpstr>IMFs vs residues</vt:lpstr>
      <vt:lpstr>ImQMD Ri rapidity dependence</vt:lpstr>
      <vt:lpstr>Effect of Symmetry Energy</vt:lpstr>
    </vt:vector>
  </TitlesOfParts>
  <Company>NSCL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dc:title>
  <dc:creator>coupland</dc:creator>
  <cp:lastModifiedBy>Dan</cp:lastModifiedBy>
  <cp:revision>207</cp:revision>
  <dcterms:created xsi:type="dcterms:W3CDTF">2010-03-25T13:22:49Z</dcterms:created>
  <dcterms:modified xsi:type="dcterms:W3CDTF">2011-06-20T12:18:03Z</dcterms:modified>
</cp:coreProperties>
</file>