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0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71" r:id="rId11"/>
    <p:sldId id="270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857A6-10B3-4E5D-A688-47405511D659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39C39-8769-4D0E-970D-67DC12AF74B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4703E-68F0-4B06-851D-0C646A36CDF2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2CB53-E1A3-499A-9CCD-0D12A81A421D}" type="slidenum">
              <a:rPr lang="it-IT"/>
              <a:pPr/>
              <a:t>9</a:t>
            </a:fld>
            <a:endParaRPr lang="it-IT"/>
          </a:p>
        </p:txBody>
      </p:sp>
      <p:sp>
        <p:nvSpPr>
          <p:cNvPr id="545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88975"/>
            <a:ext cx="4564062" cy="3424238"/>
          </a:xfrm>
          <a:ln/>
        </p:spPr>
      </p:sp>
      <p:sp>
        <p:nvSpPr>
          <p:cNvPr id="545795" name="Segnaposto note 2"/>
          <p:cNvSpPr>
            <a:spLocks noGrp="1"/>
          </p:cNvSpPr>
          <p:nvPr>
            <p:ph type="body" idx="1"/>
          </p:nvPr>
        </p:nvSpPr>
        <p:spPr>
          <a:xfrm>
            <a:off x="683812" y="4345129"/>
            <a:ext cx="5490377" cy="4113936"/>
          </a:xfrm>
        </p:spPr>
        <p:txBody>
          <a:bodyPr lIns="90652" tIns="45326" rIns="90652" bIns="45326"/>
          <a:lstStyle/>
          <a:p>
            <a:endParaRPr lang="en-US"/>
          </a:p>
        </p:txBody>
      </p:sp>
      <p:sp>
        <p:nvSpPr>
          <p:cNvPr id="545796" name="Segnaposto numero diapositiva 3"/>
          <p:cNvSpPr txBox="1">
            <a:spLocks noGrp="1"/>
          </p:cNvSpPr>
          <p:nvPr/>
        </p:nvSpPr>
        <p:spPr bwMode="auto">
          <a:xfrm>
            <a:off x="3883034" y="8688098"/>
            <a:ext cx="2973862" cy="45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2" tIns="45326" rIns="90652" bIns="45326" anchor="b"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36600" indent="-284163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31888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582738" indent="-220663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38350" indent="-225425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495550" indent="-225425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indent="-225425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indent="-225425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indent="-225425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DAF41D8-7094-4C10-8B6C-5D15D2F022E0}" type="slidenum">
              <a:rPr lang="en-US" sz="1100">
                <a:cs typeface="Arial" charset="0"/>
              </a:rPr>
              <a:pPr algn="r"/>
              <a:t>9</a:t>
            </a:fld>
            <a:endParaRPr lang="en-US" sz="110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2DFA7-EC6A-4C1F-AEE0-CA3247861DFA}" type="slidenum">
              <a:rPr lang="it-IT"/>
              <a:pPr/>
              <a:t>10</a:t>
            </a:fld>
            <a:endParaRPr lang="it-IT"/>
          </a:p>
        </p:txBody>
      </p:sp>
      <p:sp>
        <p:nvSpPr>
          <p:cNvPr id="589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88975"/>
            <a:ext cx="4564062" cy="3424238"/>
          </a:xfrm>
          <a:ln/>
        </p:spPr>
      </p:sp>
      <p:sp>
        <p:nvSpPr>
          <p:cNvPr id="589827" name="Segnaposto note 2"/>
          <p:cNvSpPr>
            <a:spLocks noGrp="1"/>
          </p:cNvSpPr>
          <p:nvPr>
            <p:ph type="body" idx="1"/>
          </p:nvPr>
        </p:nvSpPr>
        <p:spPr>
          <a:xfrm>
            <a:off x="683812" y="4345129"/>
            <a:ext cx="5490377" cy="4113936"/>
          </a:xfrm>
        </p:spPr>
        <p:txBody>
          <a:bodyPr lIns="90652" tIns="45326" rIns="90652" bIns="45326"/>
          <a:lstStyle/>
          <a:p>
            <a:endParaRPr lang="en-US"/>
          </a:p>
        </p:txBody>
      </p:sp>
      <p:sp>
        <p:nvSpPr>
          <p:cNvPr id="589828" name="Segnaposto numero diapositiva 3"/>
          <p:cNvSpPr txBox="1">
            <a:spLocks noGrp="1"/>
          </p:cNvSpPr>
          <p:nvPr/>
        </p:nvSpPr>
        <p:spPr bwMode="auto">
          <a:xfrm>
            <a:off x="3883034" y="8688098"/>
            <a:ext cx="2973862" cy="45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52" tIns="45326" rIns="90652" bIns="45326" anchor="b"/>
          <a:lstStyle>
            <a:lvl1pPr defTabSz="908050">
              <a:defRPr>
                <a:solidFill>
                  <a:schemeClr val="tx1"/>
                </a:solidFill>
                <a:latin typeface="Arial" charset="0"/>
              </a:defRPr>
            </a:lvl1pPr>
            <a:lvl2pPr marL="736600" indent="-284163" defTabSz="908050">
              <a:defRPr>
                <a:solidFill>
                  <a:schemeClr val="tx1"/>
                </a:solidFill>
                <a:latin typeface="Arial" charset="0"/>
              </a:defRPr>
            </a:lvl2pPr>
            <a:lvl3pPr marL="1131888" indent="-228600" defTabSz="908050">
              <a:defRPr>
                <a:solidFill>
                  <a:schemeClr val="tx1"/>
                </a:solidFill>
                <a:latin typeface="Arial" charset="0"/>
              </a:defRPr>
            </a:lvl3pPr>
            <a:lvl4pPr marL="1582738" indent="-220663" defTabSz="908050">
              <a:defRPr>
                <a:solidFill>
                  <a:schemeClr val="tx1"/>
                </a:solidFill>
                <a:latin typeface="Arial" charset="0"/>
              </a:defRPr>
            </a:lvl4pPr>
            <a:lvl5pPr marL="2038350" indent="-225425" defTabSz="908050">
              <a:defRPr>
                <a:solidFill>
                  <a:schemeClr val="tx1"/>
                </a:solidFill>
                <a:latin typeface="Arial" charset="0"/>
              </a:defRPr>
            </a:lvl5pPr>
            <a:lvl6pPr marL="2495550" indent="-225425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indent="-225425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indent="-225425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indent="-225425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2A9D383-C6C3-4BFE-92BB-DC170E848CD9}" type="slidenum">
              <a:rPr lang="en-US" sz="1100">
                <a:cs typeface="Arial" charset="0"/>
              </a:rPr>
              <a:pPr algn="r"/>
              <a:t>10</a:t>
            </a:fld>
            <a:endParaRPr lang="en-US" sz="110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80BFF-019A-4E0D-82C7-511BB86F3A55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66325" y="687097"/>
            <a:ext cx="2528666" cy="3424679"/>
          </a:xfrm>
          <a:ln/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105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38EAE-EDB3-4BF6-91AA-65FB8B9F94ED}" type="slidenum">
              <a:rPr lang="it-IT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27E2-845E-429A-8CDC-C52D304E2976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0C36-09B7-4F78-B86C-E1DA6DCE9D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4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27E2-845E-429A-8CDC-C52D304E2976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0C36-09B7-4F78-B86C-E1DA6DCE9D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5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27E2-845E-429A-8CDC-C52D304E2976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0C36-09B7-4F78-B86C-E1DA6DCE9D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6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F53C-F69A-4590-8AB3-FF91A52DB48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26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E16C-BDF1-49E4-9632-739A6BBFA2F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71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69F57-A75B-4992-8802-EE8EB3738F9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0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3C85C-DD9C-4124-B49F-996EF1A8651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7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AF4CB-90E8-4D0E-B29C-27628EEEDC9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4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1A20-A8B6-45C4-ACFA-CA183FDF7F8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20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E118A-AA8F-4E56-870C-D2A41746A45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9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D17BA-2A47-4A82-9ECF-69354712625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6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27E2-845E-429A-8CDC-C52D304E2976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0C36-09B7-4F78-B86C-E1DA6DCE9D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09954-CB20-4EF4-A894-D669B5317B9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92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81FC4-5690-403C-BA13-5A6D8F74626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86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4D50-1F77-44A1-A5CD-A9599CF9085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62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1DCCB-5DE0-4376-AAF0-A47C6348AB2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7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27E2-845E-429A-8CDC-C52D304E2976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0C36-09B7-4F78-B86C-E1DA6DCE9D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7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27E2-845E-429A-8CDC-C52D304E2976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0C36-09B7-4F78-B86C-E1DA6DCE9D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27E2-845E-429A-8CDC-C52D304E2976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0C36-09B7-4F78-B86C-E1DA6DCE9D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4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27E2-845E-429A-8CDC-C52D304E2976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0C36-09B7-4F78-B86C-E1DA6DCE9D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2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27E2-845E-429A-8CDC-C52D304E2976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0C36-09B7-4F78-B86C-E1DA6DCE9D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1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27E2-845E-429A-8CDC-C52D304E2976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0C36-09B7-4F78-B86C-E1DA6DCE9D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5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27E2-845E-429A-8CDC-C52D304E2976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0C36-09B7-4F78-B86C-E1DA6DCE9D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27E2-845E-429A-8CDC-C52D304E2976}" type="datetimeFigureOut">
              <a:rPr lang="en-US" smtClean="0"/>
              <a:t>6/19/2011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0C36-09B7-4F78-B86C-E1DA6DCE9D9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6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7BD89-AA1F-45E8-8144-BC90132AC30F}" type="slidenum">
              <a:rPr 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2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5" Type="http://schemas.openxmlformats.org/officeDocument/2006/relationships/hyperlink" Target="paolo/zagabria2009/phi-rp-0r4-8-dw5-mhit.ps" TargetMode="External"/><Relationship Id="rId10" Type="http://schemas.openxmlformats.org/officeDocument/2006/relationships/image" Target="../media/image38.jpeg"/><Relationship Id="rId4" Type="http://schemas.openxmlformats.org/officeDocument/2006/relationships/hyperlink" Target="paolo/zagabria2009/mult0-r4-8-dw5-au400-mhit.ps" TargetMode="External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imone\Desktop\POSTER TALK\Talk\Super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10" y="5718443"/>
            <a:ext cx="702887" cy="8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848194" y="1044002"/>
            <a:ext cx="5492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Rounded MT Bold" pitchFamily="34" charset="0"/>
              </a:rPr>
              <a:t>Study of nuclear equations of state: the ASY-EOS experiment at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GSI</a:t>
            </a:r>
            <a:endParaRPr lang="en-US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7164288" y="165465"/>
            <a:ext cx="1703715" cy="1709533"/>
            <a:chOff x="7164288" y="165466"/>
            <a:chExt cx="1301953" cy="1294035"/>
          </a:xfrm>
        </p:grpSpPr>
        <p:pic>
          <p:nvPicPr>
            <p:cNvPr id="6" name="Picture 102" descr="INF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64288" y="165466"/>
              <a:ext cx="720080" cy="49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1" descr="LOGUS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40352" y="732185"/>
              <a:ext cx="725889" cy="727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 descr="C:\Users\Simone\Desktop\POSTER TALK\Talk\ASY-Stiff-Sof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73" y="4365104"/>
            <a:ext cx="812413" cy="98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imone\Desktop\POSTER TALK\Talk\neutron sta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7" y="5078660"/>
            <a:ext cx="868842" cy="96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imone\Desktop\POSTER TALK\Talk\nusym11-smal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" y="166279"/>
            <a:ext cx="1409701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o 7"/>
          <p:cNvGrpSpPr/>
          <p:nvPr/>
        </p:nvGrpSpPr>
        <p:grpSpPr>
          <a:xfrm>
            <a:off x="5092726" y="5603499"/>
            <a:ext cx="3775277" cy="881085"/>
            <a:chOff x="4486275" y="3255092"/>
            <a:chExt cx="4657725" cy="1343025"/>
          </a:xfrm>
        </p:grpSpPr>
        <p:pic>
          <p:nvPicPr>
            <p:cNvPr id="2056" name="Picture 8" descr="C:\Users\Simone\Desktop\POSTER TALK\Talk\headsmith2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275" y="3255092"/>
              <a:ext cx="4657725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Simone\Desktop\POSTER TALK\Talk\logo smith college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276" y="4087601"/>
              <a:ext cx="2101948" cy="5105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9" name="CasellaDiTesto 8"/>
          <p:cNvSpPr txBox="1"/>
          <p:nvPr/>
        </p:nvSpPr>
        <p:spPr>
          <a:xfrm>
            <a:off x="700418" y="2522527"/>
            <a:ext cx="7904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Simone Santoro</a:t>
            </a:r>
            <a:r>
              <a:rPr lang="it-IT" sz="2400" baseline="30000" dirty="0" smtClean="0"/>
              <a:t>1</a:t>
            </a:r>
            <a:r>
              <a:rPr lang="it-IT" sz="2400" baseline="30000" dirty="0"/>
              <a:t>,2</a:t>
            </a:r>
            <a:endParaRPr lang="it-IT" sz="2400" b="1" i="1" dirty="0" smtClean="0"/>
          </a:p>
          <a:p>
            <a:pPr algn="ctr"/>
            <a:endParaRPr lang="it-IT" sz="2400" b="1" i="1" dirty="0"/>
          </a:p>
          <a:p>
            <a:pPr algn="ctr"/>
            <a:r>
              <a:rPr lang="it-IT" sz="2400" b="1" i="1" dirty="0" smtClean="0"/>
              <a:t>for ASY-EOS Collaboration</a:t>
            </a:r>
          </a:p>
          <a:p>
            <a:pPr algn="ctr"/>
            <a:endParaRPr lang="it-IT" sz="2400" b="1" i="1" dirty="0"/>
          </a:p>
          <a:p>
            <a:pPr algn="r"/>
            <a:r>
              <a:rPr lang="it-IT" sz="2400" baseline="30000" dirty="0" smtClean="0"/>
              <a:t>       </a:t>
            </a:r>
            <a:r>
              <a:rPr lang="it-IT" sz="2400" dirty="0" smtClean="0"/>
              <a:t>      </a:t>
            </a:r>
            <a:r>
              <a:rPr lang="it-IT" sz="1600" baseline="30000" dirty="0" smtClean="0"/>
              <a:t>1</a:t>
            </a:r>
            <a:r>
              <a:rPr lang="it-IT" sz="1600" b="1" i="1" dirty="0" smtClean="0"/>
              <a:t>University of Messina </a:t>
            </a:r>
          </a:p>
          <a:p>
            <a:pPr algn="r"/>
            <a:r>
              <a:rPr lang="it-IT" sz="1600" baseline="30000" dirty="0"/>
              <a:t>2 </a:t>
            </a:r>
            <a:r>
              <a:rPr lang="it-IT" sz="1600" b="1" i="1" dirty="0" smtClean="0"/>
              <a:t>INFN - Catania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1820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3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5040313" cy="36671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 dirty="0">
                <a:latin typeface="Comic Sans MS" pitchFamily="66" charset="0"/>
                <a:cs typeface="Arial" charset="0"/>
              </a:rPr>
              <a:t>Digital </a:t>
            </a:r>
            <a:r>
              <a:rPr lang="it-IT" b="1" dirty="0" err="1">
                <a:latin typeface="Comic Sans MS" pitchFamily="66" charset="0"/>
                <a:cs typeface="Arial" charset="0"/>
              </a:rPr>
              <a:t>Pulse</a:t>
            </a:r>
            <a:r>
              <a:rPr lang="it-IT" b="1" dirty="0">
                <a:latin typeface="Comic Sans MS" pitchFamily="66" charset="0"/>
                <a:cs typeface="Arial" charset="0"/>
              </a:rPr>
              <a:t> </a:t>
            </a:r>
            <a:r>
              <a:rPr lang="it-IT" b="1" dirty="0" err="1">
                <a:latin typeface="Comic Sans MS" pitchFamily="66" charset="0"/>
                <a:cs typeface="Arial" charset="0"/>
              </a:rPr>
              <a:t>Shape</a:t>
            </a:r>
            <a:r>
              <a:rPr lang="it-IT" b="1" dirty="0">
                <a:latin typeface="Comic Sans MS" pitchFamily="66" charset="0"/>
                <a:cs typeface="Arial" charset="0"/>
              </a:rPr>
              <a:t> </a:t>
            </a:r>
            <a:r>
              <a:rPr lang="it-IT" b="1" dirty="0" err="1">
                <a:latin typeface="Comic Sans MS" pitchFamily="66" charset="0"/>
                <a:cs typeface="Arial" charset="0"/>
              </a:rPr>
              <a:t>acquisition</a:t>
            </a:r>
            <a:r>
              <a:rPr lang="it-IT" b="1" dirty="0">
                <a:latin typeface="Comic Sans MS" pitchFamily="66" charset="0"/>
                <a:cs typeface="Arial" charset="0"/>
              </a:rPr>
              <a:t> DSPA</a:t>
            </a:r>
          </a:p>
        </p:txBody>
      </p:sp>
      <p:pic>
        <p:nvPicPr>
          <p:cNvPr id="588807" name="Picture 7" descr="Fig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25538"/>
            <a:ext cx="7839075" cy="55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80112" y="6537325"/>
            <a:ext cx="3312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Arial Rounded MT Bold" pitchFamily="34" charset="0"/>
              </a:rPr>
              <a:t>From </a:t>
            </a:r>
            <a:r>
              <a:rPr lang="it-IT" sz="1100" dirty="0" err="1" smtClean="0">
                <a:latin typeface="Arial Rounded MT Bold" pitchFamily="34" charset="0"/>
              </a:rPr>
              <a:t>P.Guazzoni</a:t>
            </a:r>
            <a:r>
              <a:rPr lang="it-IT" sz="1100" dirty="0">
                <a:latin typeface="Arial Rounded MT Bold" pitchFamily="34" charset="0"/>
              </a:rPr>
              <a:t> </a:t>
            </a:r>
            <a:r>
              <a:rPr lang="it-IT" sz="1100" dirty="0" smtClean="0">
                <a:latin typeface="Arial Rounded MT Bold" pitchFamily="34" charset="0"/>
              </a:rPr>
              <a:t>et al., Chimera Milano </a:t>
            </a:r>
            <a:r>
              <a:rPr lang="it-IT" sz="1100" dirty="0" err="1" smtClean="0">
                <a:latin typeface="Arial Rounded MT Bold" pitchFamily="34" charset="0"/>
              </a:rPr>
              <a:t>group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451515"/>
            <a:ext cx="3635896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aseline="30000" dirty="0" smtClean="0">
                <a:cs typeface="Arial" charset="0"/>
              </a:rPr>
              <a:t>197</a:t>
            </a:r>
            <a:r>
              <a:rPr lang="it-IT" dirty="0" smtClean="0">
                <a:cs typeface="Arial" charset="0"/>
              </a:rPr>
              <a:t>Au</a:t>
            </a:r>
            <a:r>
              <a:rPr lang="it-IT" baseline="30000" dirty="0" smtClean="0">
                <a:cs typeface="Arial" charset="0"/>
              </a:rPr>
              <a:t> </a:t>
            </a:r>
            <a:r>
              <a:rPr lang="it-IT" dirty="0">
                <a:cs typeface="Arial" charset="0"/>
              </a:rPr>
              <a:t>10</a:t>
            </a:r>
            <a:r>
              <a:rPr lang="it-IT" baseline="30000" dirty="0">
                <a:cs typeface="Arial" charset="0"/>
              </a:rPr>
              <a:t>5</a:t>
            </a:r>
            <a:r>
              <a:rPr lang="it-IT" dirty="0">
                <a:cs typeface="Arial" charset="0"/>
              </a:rPr>
              <a:t> </a:t>
            </a:r>
            <a:r>
              <a:rPr lang="it-IT" dirty="0" err="1">
                <a:cs typeface="Arial" charset="0"/>
              </a:rPr>
              <a:t>pps</a:t>
            </a:r>
            <a:r>
              <a:rPr lang="it-IT" dirty="0">
                <a:cs typeface="Arial" charset="0"/>
              </a:rPr>
              <a:t> </a:t>
            </a:r>
            <a:r>
              <a:rPr lang="it-IT" dirty="0" smtClean="0">
                <a:cs typeface="Arial" charset="0"/>
              </a:rPr>
              <a:t>400 </a:t>
            </a:r>
            <a:r>
              <a:rPr lang="it-IT" dirty="0" err="1">
                <a:cs typeface="Arial" charset="0"/>
              </a:rPr>
              <a:t>A.MeV</a:t>
            </a:r>
            <a:r>
              <a:rPr lang="it-IT" dirty="0">
                <a:cs typeface="Arial" charset="0"/>
              </a:rPr>
              <a:t> + </a:t>
            </a:r>
            <a:r>
              <a:rPr lang="it-IT" baseline="30000" dirty="0">
                <a:cs typeface="Arial" charset="0"/>
              </a:rPr>
              <a:t>197</a:t>
            </a:r>
            <a:r>
              <a:rPr lang="it-IT" dirty="0" smtClean="0">
                <a:cs typeface="Arial" charset="0"/>
              </a:rPr>
              <a:t>Au</a:t>
            </a:r>
            <a:endParaRPr lang="it-IT" baseline="30000" dirty="0">
              <a:cs typeface="Arial" charset="0"/>
            </a:endParaRPr>
          </a:p>
        </p:txBody>
      </p:sp>
      <p:pic>
        <p:nvPicPr>
          <p:cNvPr id="8194" name="Picture 2" descr="C:\Users\Simone\Desktop\POSTER TALK\Talk\DE-time digi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78" y="-30279"/>
            <a:ext cx="2699792" cy="19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7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mone\Desktop\POSTER TALK\Talk\Reaction pl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68728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410218"/>
              </p:ext>
            </p:extLst>
          </p:nvPr>
        </p:nvGraphicFramePr>
        <p:xfrm>
          <a:off x="6025090" y="5444277"/>
          <a:ext cx="23114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zione" r:id="rId4" imgW="1041120" imgH="431640" progId="Equation.3">
                  <p:embed/>
                </p:oleObj>
              </mc:Choice>
              <mc:Fallback>
                <p:oleObj name="Equazione" r:id="rId4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090" y="5444277"/>
                        <a:ext cx="23114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315630" y="551723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Rounded MT Bold" pitchFamily="34" charset="0"/>
              </a:rPr>
              <a:t>For </a:t>
            </a:r>
            <a:r>
              <a:rPr lang="it-IT" dirty="0" err="1" smtClean="0">
                <a:latin typeface="Arial Rounded MT Bold" pitchFamily="34" charset="0"/>
              </a:rPr>
              <a:t>monitoring</a:t>
            </a:r>
            <a:r>
              <a:rPr lang="it-IT" dirty="0" smtClean="0">
                <a:latin typeface="Arial Rounded MT Bold" pitchFamily="34" charset="0"/>
              </a:rPr>
              <a:t> on-line</a:t>
            </a:r>
            <a:endParaRPr lang="en-US" dirty="0">
              <a:latin typeface="Arial Rounded MT Bold" pitchFamily="34" charset="0"/>
            </a:endParaRPr>
          </a:p>
        </p:txBody>
      </p:sp>
      <p:cxnSp>
        <p:nvCxnSpPr>
          <p:cNvPr id="5" name="Connettore 2 4"/>
          <p:cNvCxnSpPr>
            <a:stCxn id="3" idx="3"/>
          </p:cNvCxnSpPr>
          <p:nvPr/>
        </p:nvCxnSpPr>
        <p:spPr>
          <a:xfrm flipV="1">
            <a:off x="5187838" y="5840397"/>
            <a:ext cx="504056" cy="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362849"/>
              </p:ext>
            </p:extLst>
          </p:nvPr>
        </p:nvGraphicFramePr>
        <p:xfrm>
          <a:off x="949388" y="5401453"/>
          <a:ext cx="19446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zione" r:id="rId6" imgW="876240" imgH="431640" progId="Equation.3">
                  <p:embed/>
                </p:oleObj>
              </mc:Choice>
              <mc:Fallback>
                <p:oleObj name="Equazione" r:id="rId6" imgW="87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88" y="5401453"/>
                        <a:ext cx="194468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1886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Reaction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Plane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reconstruction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868144" y="4289937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 Rounded MT Bold" pitchFamily="34" charset="0"/>
              </a:rPr>
              <a:t>100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74622" y="4285798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 Rounded MT Bold" pitchFamily="34" charset="0"/>
              </a:rPr>
              <a:t>0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88223" y="4782380"/>
            <a:ext cx="118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 Rounded MT Bold" pitchFamily="34" charset="0"/>
              </a:rPr>
              <a:t>Phi</a:t>
            </a:r>
            <a:r>
              <a:rPr lang="it-IT" dirty="0" smtClean="0">
                <a:latin typeface="Arial Rounded MT Bold" pitchFamily="34" charset="0"/>
              </a:rPr>
              <a:t> (</a:t>
            </a:r>
            <a:r>
              <a:rPr lang="it-IT" dirty="0" err="1" smtClean="0">
                <a:latin typeface="Arial Rounded MT Bold" pitchFamily="34" charset="0"/>
              </a:rPr>
              <a:t>deg</a:t>
            </a:r>
            <a:r>
              <a:rPr lang="it-IT" dirty="0" smtClean="0">
                <a:latin typeface="Arial Rounded MT Bold" pitchFamily="34" charset="0"/>
              </a:rPr>
              <a:t>)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16200000">
            <a:off x="357676" y="2560258"/>
            <a:ext cx="73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 Rounded MT Bold" pitchFamily="34" charset="0"/>
              </a:rPr>
              <a:t>Yield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26126" y="4289937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 Rounded MT Bold" pitchFamily="34" charset="0"/>
              </a:rPr>
              <a:t>-100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044547" y="4285798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 Rounded MT Bold" pitchFamily="34" charset="0"/>
              </a:rPr>
              <a:t>50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08887" y="428993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 Rounded MT Bold" pitchFamily="34" charset="0"/>
              </a:rPr>
              <a:t>-50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804248" y="4289937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 Rounded MT Bold" pitchFamily="34" charset="0"/>
              </a:rPr>
              <a:t>150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691680" y="4289937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 Rounded MT Bold" pitchFamily="34" charset="0"/>
              </a:rPr>
              <a:t>-150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0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Conclusions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759749"/>
            <a:ext cx="9144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CHIMERA worked well at GSI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We got isotopic identification in </a:t>
            </a:r>
            <a:r>
              <a:rPr lang="en-US" sz="2400" dirty="0" err="1" smtClean="0">
                <a:latin typeface="Arial Rounded MT Bold" pitchFamily="34" charset="0"/>
              </a:rPr>
              <a:t>CsI</a:t>
            </a:r>
            <a:r>
              <a:rPr lang="en-US" sz="2400" dirty="0" smtClean="0">
                <a:latin typeface="Arial Rounded MT Bold" pitchFamily="34" charset="0"/>
              </a:rPr>
              <a:t> for Z≤2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300" dirty="0" smtClean="0">
                <a:latin typeface="Arial Rounded MT Bold" pitchFamily="34" charset="0"/>
              </a:rPr>
              <a:t>The analysis is in progress…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and…..</a:t>
            </a: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200" dirty="0" smtClean="0">
                <a:latin typeface="Arial Rounded MT Bold" pitchFamily="34" charset="0"/>
              </a:rPr>
              <a:t>To realize the ASY-EOS experiment,  a big international collaboration was needed: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In this sense the experiment was surely </a:t>
            </a:r>
            <a:r>
              <a:rPr lang="en-US" sz="2400" b="1" dirty="0" smtClean="0">
                <a:latin typeface="Arial Rounded MT Bold" pitchFamily="34" charset="0"/>
              </a:rPr>
              <a:t>successful!!!!!</a:t>
            </a:r>
            <a:endParaRPr lang="en-US" sz="24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1696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Thanks</a:t>
            </a:r>
            <a:r>
              <a:rPr lang="it-IT" sz="3600" dirty="0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 for the </a:t>
            </a:r>
            <a:r>
              <a:rPr lang="it-IT" sz="3600" dirty="0" err="1" smtClean="0">
                <a:solidFill>
                  <a:srgbClr val="FFFF00"/>
                </a:solidFill>
                <a:latin typeface="Arial Rounded MT Bold" pitchFamily="34" charset="0"/>
                <a:cs typeface="Aharoni" pitchFamily="2" charset="-79"/>
              </a:rPr>
              <a:t>attention</a:t>
            </a:r>
            <a:endParaRPr lang="it-IT" sz="3600" dirty="0" smtClean="0">
              <a:solidFill>
                <a:srgbClr val="FFFF00"/>
              </a:solidFill>
              <a:latin typeface="Arial Rounded MT Bold" pitchFamily="34" charset="0"/>
              <a:cs typeface="Aharoni" pitchFamily="2" charset="-79"/>
            </a:endParaRPr>
          </a:p>
          <a:p>
            <a:pPr algn="ctr"/>
            <a:endParaRPr lang="it-IT" sz="3600" dirty="0">
              <a:solidFill>
                <a:srgbClr val="FFFF00"/>
              </a:solidFill>
              <a:latin typeface="Arial Rounded MT Bold" pitchFamily="34" charset="0"/>
              <a:cs typeface="Aharoni" pitchFamily="2" charset="-79"/>
            </a:endParaRPr>
          </a:p>
          <a:p>
            <a:pPr algn="ctr"/>
            <a:endParaRPr lang="it-IT" sz="3600" dirty="0">
              <a:solidFill>
                <a:srgbClr val="FFFF00"/>
              </a:solidFill>
              <a:latin typeface="Arial Rounded MT Bold" pitchFamily="34" charset="0"/>
              <a:cs typeface="Aharoni" pitchFamily="2" charset="-79"/>
            </a:endParaRPr>
          </a:p>
          <a:p>
            <a:pPr algn="r"/>
            <a:r>
              <a:rPr lang="it-IT" sz="2800" dirty="0" err="1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Acknowledgments</a:t>
            </a:r>
            <a:endParaRPr lang="it-IT" sz="2800" dirty="0" smtClean="0">
              <a:solidFill>
                <a:srgbClr val="FF0000"/>
              </a:solidFill>
              <a:latin typeface="Arial Rounded MT Bold" pitchFamily="34" charset="0"/>
              <a:cs typeface="Aharoni" pitchFamily="2" charset="-79"/>
            </a:endParaRPr>
          </a:p>
          <a:p>
            <a:pPr algn="r"/>
            <a:endParaRPr lang="it-IT" sz="2800" dirty="0">
              <a:latin typeface="Arial Rounded MT Bold" pitchFamily="34" charset="0"/>
              <a:cs typeface="Aharoni" pitchFamily="2" charset="-79"/>
            </a:endParaRPr>
          </a:p>
          <a:p>
            <a:pPr algn="r"/>
            <a:r>
              <a:rPr lang="it-IT" sz="2800" dirty="0" err="1" smtClean="0">
                <a:latin typeface="Arial Rounded MT Bold" pitchFamily="34" charset="0"/>
                <a:cs typeface="Aharoni" pitchFamily="2" charset="-79"/>
              </a:rPr>
              <a:t>PaOlo</a:t>
            </a:r>
            <a:r>
              <a:rPr lang="it-IT" sz="2800" dirty="0" smtClean="0">
                <a:latin typeface="Arial Rounded MT Bold" pitchFamily="34" charset="0"/>
                <a:cs typeface="Aharoni" pitchFamily="2" charset="-79"/>
              </a:rPr>
              <a:t> </a:t>
            </a:r>
            <a:r>
              <a:rPr lang="it-IT" sz="2800" dirty="0" err="1" smtClean="0">
                <a:latin typeface="Arial Rounded MT Bold" pitchFamily="34" charset="0"/>
                <a:cs typeface="Aharoni" pitchFamily="2" charset="-79"/>
              </a:rPr>
              <a:t>RuSSotto</a:t>
            </a:r>
            <a:r>
              <a:rPr lang="it-IT" sz="2800" dirty="0" smtClean="0">
                <a:latin typeface="Arial Rounded MT Bold" pitchFamily="34" charset="0"/>
                <a:cs typeface="Aharoni" pitchFamily="2" charset="-79"/>
              </a:rPr>
              <a:t>, Tino </a:t>
            </a:r>
            <a:r>
              <a:rPr lang="it-IT" sz="2800" dirty="0" err="1" smtClean="0">
                <a:latin typeface="Arial Rounded MT Bold" pitchFamily="34" charset="0"/>
                <a:cs typeface="Aharoni" pitchFamily="2" charset="-79"/>
              </a:rPr>
              <a:t>Minniti</a:t>
            </a:r>
            <a:endParaRPr lang="it-IT" sz="2800" dirty="0" smtClean="0">
              <a:latin typeface="Arial Rounded MT Bold" pitchFamily="34" charset="0"/>
              <a:cs typeface="Aharoni" pitchFamily="2" charset="-79"/>
            </a:endParaRPr>
          </a:p>
          <a:p>
            <a:pPr algn="r"/>
            <a:r>
              <a:rPr lang="it-IT" sz="2800" dirty="0" smtClean="0">
                <a:latin typeface="Arial Rounded MT Bold" pitchFamily="34" charset="0"/>
                <a:cs typeface="Aharoni" pitchFamily="2" charset="-79"/>
              </a:rPr>
              <a:t>Antonio </a:t>
            </a:r>
            <a:r>
              <a:rPr lang="it-IT" sz="2800" dirty="0" err="1" smtClean="0">
                <a:latin typeface="Arial Rounded MT Bold" pitchFamily="34" charset="0"/>
                <a:cs typeface="Aharoni" pitchFamily="2" charset="-79"/>
              </a:rPr>
              <a:t>Trifirò</a:t>
            </a:r>
            <a:endParaRPr lang="it-IT" sz="2800" dirty="0">
              <a:latin typeface="Arial Rounded MT Bold" pitchFamily="34" charset="0"/>
              <a:cs typeface="Aharoni" pitchFamily="2" charset="-79"/>
            </a:endParaRPr>
          </a:p>
          <a:p>
            <a:pPr algn="r"/>
            <a:r>
              <a:rPr lang="it-IT" sz="2800" dirty="0" smtClean="0">
                <a:latin typeface="Arial Rounded MT Bold" pitchFamily="34" charset="0"/>
                <a:cs typeface="Aharoni" pitchFamily="2" charset="-79"/>
              </a:rPr>
              <a:t>Enrico De Filippo</a:t>
            </a:r>
          </a:p>
          <a:p>
            <a:pPr algn="r"/>
            <a:r>
              <a:rPr lang="it-IT" sz="2800" dirty="0" smtClean="0">
                <a:latin typeface="Arial Rounded MT Bold" pitchFamily="34" charset="0"/>
                <a:cs typeface="Aharoni" pitchFamily="2" charset="-79"/>
              </a:rPr>
              <a:t>Giuseppe Cardella</a:t>
            </a:r>
          </a:p>
          <a:p>
            <a:pPr algn="r"/>
            <a:r>
              <a:rPr lang="it-IT" sz="2800" dirty="0" smtClean="0">
                <a:latin typeface="Arial Rounded MT Bold" pitchFamily="34" charset="0"/>
                <a:cs typeface="Aharoni" pitchFamily="2" charset="-79"/>
              </a:rPr>
              <a:t>Giuseppe Verde</a:t>
            </a:r>
          </a:p>
          <a:p>
            <a:pPr algn="r"/>
            <a:r>
              <a:rPr lang="it-IT" sz="2800" dirty="0" smtClean="0">
                <a:latin typeface="Arial Rounded MT Bold" pitchFamily="34" charset="0"/>
                <a:cs typeface="Aharoni" pitchFamily="2" charset="-79"/>
              </a:rPr>
              <a:t>Angelo Pagano</a:t>
            </a:r>
          </a:p>
          <a:p>
            <a:pPr algn="r"/>
            <a:r>
              <a:rPr lang="it-IT" sz="2800" dirty="0" smtClean="0">
                <a:latin typeface="Arial Rounded MT Bold" pitchFamily="34" charset="0"/>
                <a:cs typeface="Aharoni" pitchFamily="2" charset="-79"/>
              </a:rPr>
              <a:t>and </a:t>
            </a:r>
            <a:r>
              <a:rPr lang="it-IT" sz="2800" dirty="0" err="1" smtClean="0">
                <a:latin typeface="Arial Rounded MT Bold" pitchFamily="34" charset="0"/>
                <a:cs typeface="Aharoni" pitchFamily="2" charset="-79"/>
              </a:rPr>
              <a:t>all</a:t>
            </a:r>
            <a:r>
              <a:rPr lang="it-IT" sz="2800" dirty="0" smtClean="0">
                <a:latin typeface="Arial Rounded MT Bold" pitchFamily="34" charset="0"/>
                <a:cs typeface="Aharoni" pitchFamily="2" charset="-79"/>
              </a:rPr>
              <a:t> CHIMERA </a:t>
            </a:r>
            <a:r>
              <a:rPr lang="it-IT" sz="2800" dirty="0" err="1" smtClean="0">
                <a:latin typeface="Arial Rounded MT Bold" pitchFamily="34" charset="0"/>
                <a:cs typeface="Aharoni" pitchFamily="2" charset="-79"/>
              </a:rPr>
              <a:t>group</a:t>
            </a:r>
            <a:endParaRPr lang="en-US" sz="1200" dirty="0">
              <a:latin typeface="Arial Rounded MT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6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it-IT" dirty="0" smtClean="0"/>
              <a:t>RISERVE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1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874" name="Picture 2" descr="Fig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268413"/>
            <a:ext cx="7896225" cy="54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5040313" cy="36671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 dirty="0">
                <a:latin typeface="Comic Sans MS" pitchFamily="66" charset="0"/>
                <a:cs typeface="Arial" charset="0"/>
              </a:rPr>
              <a:t>Digital </a:t>
            </a:r>
            <a:r>
              <a:rPr lang="it-IT" b="1" dirty="0" err="1">
                <a:latin typeface="Comic Sans MS" pitchFamily="66" charset="0"/>
                <a:cs typeface="Arial" charset="0"/>
              </a:rPr>
              <a:t>Pulse</a:t>
            </a:r>
            <a:r>
              <a:rPr lang="it-IT" b="1" dirty="0">
                <a:latin typeface="Comic Sans MS" pitchFamily="66" charset="0"/>
                <a:cs typeface="Arial" charset="0"/>
              </a:rPr>
              <a:t> </a:t>
            </a:r>
            <a:r>
              <a:rPr lang="it-IT" b="1" dirty="0" err="1">
                <a:latin typeface="Comic Sans MS" pitchFamily="66" charset="0"/>
                <a:cs typeface="Arial" charset="0"/>
              </a:rPr>
              <a:t>Shape</a:t>
            </a:r>
            <a:r>
              <a:rPr lang="it-IT" b="1" dirty="0">
                <a:latin typeface="Comic Sans MS" pitchFamily="66" charset="0"/>
                <a:cs typeface="Arial" charset="0"/>
              </a:rPr>
              <a:t> </a:t>
            </a:r>
            <a:r>
              <a:rPr lang="it-IT" b="1" dirty="0" err="1">
                <a:latin typeface="Comic Sans MS" pitchFamily="66" charset="0"/>
                <a:cs typeface="Arial" charset="0"/>
              </a:rPr>
              <a:t>acquisition</a:t>
            </a:r>
            <a:r>
              <a:rPr lang="it-IT" b="1" dirty="0">
                <a:latin typeface="Comic Sans MS" pitchFamily="66" charset="0"/>
                <a:cs typeface="Arial" charset="0"/>
              </a:rPr>
              <a:t> DSPA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850" y="6456690"/>
            <a:ext cx="3312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Arial Rounded MT Bold" pitchFamily="34" charset="0"/>
              </a:rPr>
              <a:t>From </a:t>
            </a:r>
            <a:r>
              <a:rPr lang="it-IT" sz="1100" dirty="0" err="1" smtClean="0">
                <a:latin typeface="Arial Rounded MT Bold" pitchFamily="34" charset="0"/>
              </a:rPr>
              <a:t>P.Guazzoni</a:t>
            </a:r>
            <a:r>
              <a:rPr lang="it-IT" sz="1100" dirty="0">
                <a:latin typeface="Arial Rounded MT Bold" pitchFamily="34" charset="0"/>
              </a:rPr>
              <a:t> </a:t>
            </a:r>
            <a:r>
              <a:rPr lang="it-IT" sz="1100" dirty="0" smtClean="0">
                <a:latin typeface="Arial Rounded MT Bold" pitchFamily="34" charset="0"/>
              </a:rPr>
              <a:t>et al., Chimera Milano </a:t>
            </a:r>
            <a:r>
              <a:rPr lang="it-IT" sz="1100" dirty="0" err="1" smtClean="0">
                <a:latin typeface="Arial Rounded MT Bold" pitchFamily="34" charset="0"/>
              </a:rPr>
              <a:t>group</a:t>
            </a:r>
            <a:endParaRPr lang="en-US" sz="11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548680"/>
            <a:ext cx="7332406" cy="543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832344"/>
            <a:ext cx="3995936" cy="312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0" y="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Electronic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chain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for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CsI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5445224"/>
            <a:ext cx="39959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79389" y="2"/>
            <a:ext cx="2160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latin typeface="Comic Sans MS" pitchFamily="66" charset="0"/>
              </a:rPr>
              <a:t>black</a:t>
            </a:r>
            <a:r>
              <a:rPr lang="de-DE" sz="1600" b="1">
                <a:latin typeface="Comic Sans MS" pitchFamily="66" charset="0"/>
                <a:sym typeface="Wingdings" pitchFamily="2" charset="2"/>
              </a:rPr>
              <a:t></a:t>
            </a:r>
            <a:r>
              <a:rPr lang="de-DE" sz="1600" b="1">
                <a:latin typeface="Comic Sans MS" pitchFamily="66" charset="0"/>
              </a:rPr>
              <a:t>all charged particles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411414" y="44452"/>
            <a:ext cx="3563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>
                <a:solidFill>
                  <a:srgbClr val="0000FF"/>
                </a:solidFill>
                <a:latin typeface="Comic Sans MS" pitchFamily="66" charset="0"/>
              </a:rPr>
              <a:t>blue</a:t>
            </a:r>
            <a:r>
              <a:rPr lang="de-DE" sz="1600" b="1">
                <a:solidFill>
                  <a:srgbClr val="FF3300"/>
                </a:solidFill>
                <a:latin typeface="Comic Sans MS" pitchFamily="66" charset="0"/>
              </a:rPr>
              <a:t>-red</a:t>
            </a:r>
            <a:r>
              <a:rPr lang="de-DE" sz="1600" b="1">
                <a:solidFill>
                  <a:srgbClr val="FF33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de-DE" sz="1600" b="1">
                <a:latin typeface="Comic Sans MS" pitchFamily="66" charset="0"/>
              </a:rPr>
              <a:t>used in reaction plane reconstrution (Q vector)</a:t>
            </a:r>
            <a:endParaRPr lang="de-DE" sz="1600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300789" y="260351"/>
            <a:ext cx="1116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b="1"/>
              <a:t>y</a:t>
            </a:r>
            <a:r>
              <a:rPr lang="en-GB" b="1" baseline="-25000"/>
              <a:t>cm</a:t>
            </a:r>
            <a:r>
              <a:rPr lang="en-GB" b="1"/>
              <a:t>&gt;0.1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5940426" y="5300663"/>
            <a:ext cx="24479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CHIMERA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t (Csi) =10 ns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E/E (CsI) =10 %</a:t>
            </a:r>
          </a:p>
        </p:txBody>
      </p:sp>
      <p:sp>
        <p:nvSpPr>
          <p:cNvPr id="2055" name="AutoShape 6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524751" y="4581527"/>
            <a:ext cx="504825" cy="288925"/>
          </a:xfrm>
          <a:prstGeom prst="actionButtonDocumen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6" name="AutoShape 7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732588" y="4581525"/>
            <a:ext cx="576262" cy="287338"/>
          </a:xfrm>
          <a:prstGeom prst="actionButtonDocumen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7308850" y="6538913"/>
            <a:ext cx="1800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>
                <a:latin typeface="Times New Roman" pitchFamily="18" charset="0"/>
              </a:rPr>
              <a:t>NOPB New Conditions 08/10/09</a:t>
            </a:r>
          </a:p>
        </p:txBody>
      </p:sp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564" y="1125540"/>
            <a:ext cx="362743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639" y="2205040"/>
            <a:ext cx="36274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0" y="30300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11863" y="3284540"/>
          <a:ext cx="187325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8" imgW="914400" imgH="431800" progId="Equation.3">
                  <p:embed/>
                </p:oleObj>
              </mc:Choice>
              <mc:Fallback>
                <p:oleObj name="Equation" r:id="rId8" imgW="91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284540"/>
                        <a:ext cx="1873250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435600" y="2990852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Comic Sans MS" pitchFamily="66" charset="0"/>
                <a:sym typeface="Symbol" pitchFamily="18" charset="2"/>
              </a:rPr>
              <a:t>Using only , , Z information</a:t>
            </a:r>
          </a:p>
        </p:txBody>
      </p:sp>
      <p:pic>
        <p:nvPicPr>
          <p:cNvPr id="2062" name="Picture 14" descr="pro-ycm-0"/>
          <p:cNvPicPr>
            <a:picLocks noChangeAspect="1" noChangeArrowheads="1"/>
          </p:cNvPicPr>
          <p:nvPr/>
        </p:nvPicPr>
        <p:blipFill>
          <a:blip r:embed="rId10" cstate="print"/>
          <a:srcRect t="38792" r="13335" b="842"/>
          <a:stretch>
            <a:fillRect/>
          </a:stretch>
        </p:blipFill>
        <p:spPr bwMode="auto">
          <a:xfrm>
            <a:off x="1" y="765175"/>
            <a:ext cx="5148263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07951" y="6092827"/>
            <a:ext cx="5111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pro-ycm-0.1+-0r4-7-dw5-10ns-10de-au-20run-covered.jpeg</a:t>
            </a:r>
          </a:p>
        </p:txBody>
      </p:sp>
    </p:spTree>
    <p:extLst>
      <p:ext uri="{BB962C8B-B14F-4D97-AF65-F5344CB8AC3E}">
        <p14:creationId xmlns:p14="http://schemas.microsoft.com/office/powerpoint/2010/main" val="3379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404664"/>
            <a:ext cx="2623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Introduction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42785" y="1484784"/>
            <a:ext cx="379142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it-IT" dirty="0" err="1" smtClean="0">
                <a:latin typeface="Baskerville Old Face" pitchFamily="18" charset="0"/>
              </a:rPr>
              <a:t>Experimental</a:t>
            </a:r>
            <a:r>
              <a:rPr lang="it-IT" dirty="0" smtClean="0">
                <a:latin typeface="Baskerville Old Face" pitchFamily="18" charset="0"/>
              </a:rPr>
              <a:t> Set-up: CHIMERA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it-IT" dirty="0" smtClean="0">
                <a:latin typeface="Baskerville Old Face" pitchFamily="18" charset="0"/>
              </a:rPr>
              <a:t>Special </a:t>
            </a:r>
            <a:r>
              <a:rPr lang="it-IT" dirty="0" err="1" smtClean="0">
                <a:latin typeface="Baskerville Old Face" pitchFamily="18" charset="0"/>
              </a:rPr>
              <a:t>Configuration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at</a:t>
            </a:r>
            <a:r>
              <a:rPr lang="it-IT" dirty="0" smtClean="0">
                <a:latin typeface="Baskerville Old Face" pitchFamily="18" charset="0"/>
              </a:rPr>
              <a:t> GSI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it-IT" dirty="0" err="1" smtClean="0">
                <a:latin typeface="Baskerville Old Face" pitchFamily="18" charset="0"/>
              </a:rPr>
              <a:t>Identification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methods</a:t>
            </a:r>
            <a:endParaRPr lang="it-IT" dirty="0" smtClean="0">
              <a:latin typeface="Baskerville Old Face" pitchFamily="18" charset="0"/>
            </a:endParaRP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it-IT" dirty="0" smtClean="0">
                <a:latin typeface="Baskerville Old Face" pitchFamily="18" charset="0"/>
              </a:rPr>
              <a:t>On-line </a:t>
            </a:r>
            <a:r>
              <a:rPr lang="it-IT" dirty="0" err="1" smtClean="0">
                <a:latin typeface="Baskerville Old Face" pitchFamily="18" charset="0"/>
              </a:rPr>
              <a:t>results</a:t>
            </a:r>
            <a:endParaRPr lang="it-IT" dirty="0" smtClean="0">
              <a:latin typeface="Baskerville Old Face" pitchFamily="18" charset="0"/>
            </a:endParaRP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it-IT" dirty="0" err="1" smtClean="0">
                <a:latin typeface="Baskerville Old Face" pitchFamily="18" charset="0"/>
              </a:rPr>
              <a:t>Digitalization</a:t>
            </a:r>
            <a:endParaRPr lang="it-IT" dirty="0" smtClean="0">
              <a:latin typeface="Baskerville Old Face" pitchFamily="18" charset="0"/>
            </a:endParaRP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it-IT" dirty="0" err="1" smtClean="0">
                <a:latin typeface="Baskerville Old Face" pitchFamily="18" charset="0"/>
              </a:rPr>
              <a:t>Reaction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Plane</a:t>
            </a:r>
            <a:r>
              <a:rPr lang="it-IT" dirty="0" smtClean="0">
                <a:latin typeface="Baskerville Old Face" pitchFamily="18" charset="0"/>
              </a:rPr>
              <a:t> </a:t>
            </a:r>
            <a:r>
              <a:rPr lang="it-IT" dirty="0" err="1" smtClean="0">
                <a:latin typeface="Baskerville Old Face" pitchFamily="18" charset="0"/>
              </a:rPr>
              <a:t>reconstruction</a:t>
            </a:r>
            <a:endParaRPr lang="it-IT" dirty="0" smtClean="0">
              <a:latin typeface="Baskerville Old Face" pitchFamily="18" charset="0"/>
            </a:endParaRPr>
          </a:p>
          <a:p>
            <a:pPr marL="400050" indent="-400050">
              <a:lnSpc>
                <a:spcPct val="200000"/>
              </a:lnSpc>
              <a:buFont typeface="+mj-lt"/>
              <a:buAutoNum type="romanLcPeriod"/>
            </a:pPr>
            <a:r>
              <a:rPr lang="it-IT" dirty="0" err="1" smtClean="0">
                <a:latin typeface="Baskerville Old Face" pitchFamily="18" charset="0"/>
              </a:rPr>
              <a:t>Conclusions</a:t>
            </a:r>
            <a:endParaRPr lang="it-IT" dirty="0" smtClean="0">
              <a:latin typeface="Baskerville Old Face" pitchFamily="18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3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imone\Desktop\POSTER TALK\Talk\Experimental se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4618639" cy="24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2416040" y="1484784"/>
            <a:ext cx="6612842" cy="3958435"/>
            <a:chOff x="2416040" y="1484784"/>
            <a:chExt cx="6612842" cy="3958435"/>
          </a:xfrm>
        </p:grpSpPr>
        <p:pic>
          <p:nvPicPr>
            <p:cNvPr id="3075" name="Picture 3" descr="C:\Users\Simone\Desktop\POSTER TALK\Talk\Experimental setup zoo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738" y="2132856"/>
              <a:ext cx="5868144" cy="3310363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Connettore 1 26"/>
            <p:cNvCxnSpPr/>
            <p:nvPr/>
          </p:nvCxnSpPr>
          <p:spPr>
            <a:xfrm>
              <a:off x="2416040" y="2132856"/>
              <a:ext cx="744698" cy="3310363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>
              <a:off x="3635896" y="1484784"/>
              <a:ext cx="5328592" cy="64807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tangolo 29"/>
            <p:cNvSpPr/>
            <p:nvPr/>
          </p:nvSpPr>
          <p:spPr>
            <a:xfrm>
              <a:off x="2416040" y="1484784"/>
              <a:ext cx="1219856" cy="64807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uppo 32"/>
          <p:cNvGrpSpPr>
            <a:grpSpLocks/>
          </p:cNvGrpSpPr>
          <p:nvPr/>
        </p:nvGrpSpPr>
        <p:grpSpPr bwMode="auto">
          <a:xfrm>
            <a:off x="-2196752" y="29423888"/>
            <a:ext cx="2474340" cy="3308598"/>
            <a:chOff x="7673173" y="27459977"/>
            <a:chExt cx="5584342" cy="6999343"/>
          </a:xfrm>
        </p:grpSpPr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7712856" y="27459977"/>
              <a:ext cx="5544659" cy="6999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b="1" dirty="0">
                  <a:latin typeface="Comic Sans MS" pitchFamily="66" charset="0"/>
                </a:rPr>
                <a:t>Measured systems</a:t>
              </a:r>
            </a:p>
            <a:p>
              <a:pPr algn="ctr">
                <a:spcBef>
                  <a:spcPts val="600"/>
                </a:spcBef>
              </a:pPr>
              <a:r>
                <a:rPr lang="en-US" b="1" dirty="0">
                  <a:latin typeface="Comic Sans MS" pitchFamily="66" charset="0"/>
                </a:rPr>
                <a:t>on May 2011 at GSI</a:t>
              </a:r>
            </a:p>
            <a:p>
              <a:pPr algn="ctr">
                <a:spcBef>
                  <a:spcPct val="50000"/>
                </a:spcBef>
              </a:pPr>
              <a:r>
                <a:rPr lang="en-US" b="1" baseline="30000" dirty="0" smtClean="0">
                  <a:latin typeface="Comic Sans MS" pitchFamily="66" charset="0"/>
                </a:rPr>
                <a:t>96</a:t>
              </a:r>
              <a:r>
                <a:rPr lang="en-US" b="1" dirty="0" smtClean="0">
                  <a:latin typeface="Comic Sans MS" pitchFamily="66" charset="0"/>
                </a:rPr>
                <a:t>Ru+</a:t>
              </a:r>
              <a:r>
                <a:rPr lang="en-US" b="1" baseline="30000" dirty="0" smtClean="0">
                  <a:latin typeface="Comic Sans MS" pitchFamily="66" charset="0"/>
                </a:rPr>
                <a:t>96</a:t>
              </a:r>
              <a:r>
                <a:rPr lang="en-US" b="1" dirty="0" smtClean="0">
                  <a:latin typeface="Comic Sans MS" pitchFamily="66" charset="0"/>
                </a:rPr>
                <a:t>Ru</a:t>
              </a:r>
              <a:r>
                <a:rPr lang="en-US" dirty="0" smtClean="0">
                  <a:latin typeface="Comic Sans MS" pitchFamily="66" charset="0"/>
                </a:rPr>
                <a:t> </a:t>
              </a:r>
              <a:r>
                <a:rPr lang="en-US" b="1" dirty="0">
                  <a:latin typeface="Comic Sans MS" pitchFamily="66" charset="0"/>
                </a:rPr>
                <a:t>@ 400 </a:t>
              </a:r>
              <a:r>
                <a:rPr lang="en-US" b="1" dirty="0" smtClean="0">
                  <a:latin typeface="Comic Sans MS" pitchFamily="66" charset="0"/>
                </a:rPr>
                <a:t>AMeV</a:t>
              </a:r>
              <a:r>
                <a:rPr lang="en-US" b="1" baseline="30000" dirty="0">
                  <a:latin typeface="Comic Sans MS" pitchFamily="66" charset="0"/>
                </a:rPr>
                <a:t>197</a:t>
              </a:r>
              <a:r>
                <a:rPr lang="en-US" b="1" dirty="0">
                  <a:latin typeface="Comic Sans MS" pitchFamily="66" charset="0"/>
                </a:rPr>
                <a:t>Au+</a:t>
              </a:r>
              <a:r>
                <a:rPr lang="en-US" b="1" baseline="30000" dirty="0">
                  <a:latin typeface="Comic Sans MS" pitchFamily="66" charset="0"/>
                </a:rPr>
                <a:t>197</a:t>
              </a:r>
              <a:r>
                <a:rPr lang="en-US" b="1" dirty="0">
                  <a:latin typeface="Comic Sans MS" pitchFamily="66" charset="0"/>
                </a:rPr>
                <a:t>Au @ 400 </a:t>
              </a:r>
              <a:r>
                <a:rPr lang="en-US" b="1" dirty="0" err="1">
                  <a:latin typeface="Comic Sans MS" pitchFamily="66" charset="0"/>
                </a:rPr>
                <a:t>AMeV</a:t>
              </a:r>
              <a:endParaRPr lang="en-US" b="1" dirty="0"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b="1" baseline="30000" dirty="0">
                  <a:latin typeface="Comic Sans MS" pitchFamily="66" charset="0"/>
                </a:rPr>
                <a:t>96</a:t>
              </a:r>
              <a:r>
                <a:rPr lang="en-US" b="1" dirty="0">
                  <a:latin typeface="Comic Sans MS" pitchFamily="66" charset="0"/>
                </a:rPr>
                <a:t>Zr+</a:t>
              </a:r>
              <a:r>
                <a:rPr lang="en-US" b="1" baseline="30000" dirty="0">
                  <a:latin typeface="Comic Sans MS" pitchFamily="66" charset="0"/>
                </a:rPr>
                <a:t>96</a:t>
              </a:r>
              <a:r>
                <a:rPr lang="en-US" b="1" dirty="0">
                  <a:latin typeface="Comic Sans MS" pitchFamily="66" charset="0"/>
                </a:rPr>
                <a:t>Zr @ 400 </a:t>
              </a:r>
              <a:r>
                <a:rPr lang="en-US" b="1" dirty="0" err="1">
                  <a:latin typeface="Comic Sans MS" pitchFamily="66" charset="0"/>
                </a:rPr>
                <a:t>AMeV</a:t>
              </a:r>
              <a:r>
                <a:rPr lang="en-US" b="1" dirty="0">
                  <a:latin typeface="Comic Sans MS" pitchFamily="66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endParaRPr lang="en-US" sz="2800" b="1" dirty="0">
                <a:latin typeface="Comic Sans MS" pitchFamily="66" charset="0"/>
              </a:endParaRPr>
            </a:p>
          </p:txBody>
        </p:sp>
        <p:cxnSp>
          <p:nvCxnSpPr>
            <p:cNvPr id="42" name="Connettore 1 41"/>
            <p:cNvCxnSpPr/>
            <p:nvPr/>
          </p:nvCxnSpPr>
          <p:spPr>
            <a:xfrm>
              <a:off x="7673173" y="28587038"/>
              <a:ext cx="5584342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sellaDiTesto 45"/>
          <p:cNvSpPr txBox="1"/>
          <p:nvPr/>
        </p:nvSpPr>
        <p:spPr>
          <a:xfrm>
            <a:off x="2240653" y="188640"/>
            <a:ext cx="4230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Experimental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Set-up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imone\Desktop\POSTER TALK\Talk\Chimera-from-targe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2" y="1096955"/>
            <a:ext cx="5398958" cy="40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2500" y="260646"/>
            <a:ext cx="7856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CHIMERA Special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Configuration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at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GSI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06521" y="1285210"/>
            <a:ext cx="33605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rial Rounded MT Bold" pitchFamily="34" charset="0"/>
              </a:rPr>
              <a:t>8 </a:t>
            </a:r>
            <a:r>
              <a:rPr lang="it-IT" sz="2400" dirty="0" err="1" smtClean="0">
                <a:latin typeface="Arial Rounded MT Bold" pitchFamily="34" charset="0"/>
              </a:rPr>
              <a:t>forward</a:t>
            </a:r>
            <a:r>
              <a:rPr lang="it-IT" sz="2400" dirty="0" smtClean="0">
                <a:latin typeface="Arial Rounded MT Bold" pitchFamily="34" charset="0"/>
              </a:rPr>
              <a:t> Rings</a:t>
            </a:r>
          </a:p>
          <a:p>
            <a:endParaRPr lang="it-IT" sz="2400" dirty="0">
              <a:latin typeface="Arial Rounded MT Bold" pitchFamily="34" charset="0"/>
            </a:endParaRPr>
          </a:p>
          <a:p>
            <a:r>
              <a:rPr lang="it-IT" sz="2400" dirty="0" smtClean="0">
                <a:latin typeface="Arial Rounded MT Bold" pitchFamily="34" charset="0"/>
              </a:rPr>
              <a:t>N° 352  </a:t>
            </a:r>
            <a:r>
              <a:rPr lang="it-IT" sz="2400" dirty="0" err="1" smtClean="0">
                <a:latin typeface="Arial Rounded MT Bold" pitchFamily="34" charset="0"/>
              </a:rPr>
              <a:t>CsI</a:t>
            </a:r>
            <a:r>
              <a:rPr lang="it-IT" sz="2400" dirty="0" smtClean="0">
                <a:latin typeface="Arial Rounded MT Bold" pitchFamily="34" charset="0"/>
              </a:rPr>
              <a:t> Detectors</a:t>
            </a:r>
          </a:p>
          <a:p>
            <a:endParaRPr lang="it-IT" sz="2400" dirty="0">
              <a:latin typeface="Arial Rounded MT Bold" pitchFamily="34" charset="0"/>
            </a:endParaRPr>
          </a:p>
          <a:p>
            <a:r>
              <a:rPr lang="it-IT" sz="2400" dirty="0" smtClean="0">
                <a:latin typeface="Arial Rounded MT Bold" pitchFamily="34" charset="0"/>
              </a:rPr>
              <a:t>N° 32     Si Detectors</a:t>
            </a:r>
          </a:p>
          <a:p>
            <a:endParaRPr lang="it-IT" sz="2400" dirty="0">
              <a:latin typeface="Arial Rounded MT Bold" pitchFamily="34" charset="0"/>
            </a:endParaRPr>
          </a:p>
          <a:p>
            <a:r>
              <a:rPr lang="it-IT" sz="2400" dirty="0" smtClean="0">
                <a:latin typeface="Arial Rounded MT Bold" pitchFamily="34" charset="0"/>
              </a:rPr>
              <a:t>       </a:t>
            </a:r>
          </a:p>
          <a:p>
            <a:r>
              <a:rPr lang="it-IT" sz="2400" dirty="0">
                <a:latin typeface="Arial Rounded MT Bold" pitchFamily="34" charset="0"/>
              </a:rPr>
              <a:t> </a:t>
            </a:r>
            <a:r>
              <a:rPr lang="it-IT" sz="2400" dirty="0" smtClean="0">
                <a:latin typeface="Arial Rounded MT Bold" pitchFamily="34" charset="0"/>
              </a:rPr>
              <a:t>        7° &lt; </a:t>
            </a:r>
            <a:r>
              <a:rPr lang="el-GR" sz="2400" dirty="0" smtClean="0">
                <a:solidFill>
                  <a:srgbClr val="000000"/>
                </a:solidFill>
                <a:latin typeface="Arial"/>
              </a:rPr>
              <a:t>ϑ</a:t>
            </a:r>
            <a:r>
              <a:rPr lang="it-IT" sz="2400" dirty="0" smtClean="0">
                <a:solidFill>
                  <a:srgbClr val="000000"/>
                </a:solidFill>
                <a:latin typeface="Arial Rounded MT Bold" pitchFamily="34" charset="0"/>
              </a:rPr>
              <a:t> &lt; 20°</a:t>
            </a:r>
            <a:endParaRPr lang="it-IT" dirty="0" smtClean="0">
              <a:latin typeface="Arial Rounded MT Bold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483768" y="1804431"/>
            <a:ext cx="2527176" cy="2391638"/>
            <a:chOff x="5378145" y="3813116"/>
            <a:chExt cx="2648213" cy="2525754"/>
          </a:xfrm>
        </p:grpSpPr>
        <p:sp>
          <p:nvSpPr>
            <p:cNvPr id="8" name="Trapezio 7"/>
            <p:cNvSpPr/>
            <p:nvPr/>
          </p:nvSpPr>
          <p:spPr>
            <a:xfrm>
              <a:off x="6489861" y="5821909"/>
              <a:ext cx="364570" cy="516961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57520" y="4747915"/>
              <a:ext cx="384175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rapezio 13"/>
            <p:cNvSpPr/>
            <p:nvPr/>
          </p:nvSpPr>
          <p:spPr>
            <a:xfrm rot="10800000">
              <a:off x="6489861" y="3813116"/>
              <a:ext cx="364570" cy="516961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io 14"/>
            <p:cNvSpPr/>
            <p:nvPr/>
          </p:nvSpPr>
          <p:spPr>
            <a:xfrm rot="16200000">
              <a:off x="7585593" y="4760896"/>
              <a:ext cx="364570" cy="516961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3818168" y="4552635"/>
            <a:ext cx="5164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dirty="0" smtClean="0">
                <a:latin typeface="Arial Rounded MT Bold" pitchFamily="34" charset="0"/>
              </a:rPr>
              <a:t>The frame </a:t>
            </a:r>
            <a:r>
              <a:rPr lang="it-IT" dirty="0" err="1" smtClean="0">
                <a:latin typeface="Arial Rounded MT Bold" pitchFamily="34" charset="0"/>
              </a:rPr>
              <a:t>was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dirty="0" err="1" smtClean="0">
                <a:latin typeface="Arial Rounded MT Bold" pitchFamily="34" charset="0"/>
              </a:rPr>
              <a:t>very</a:t>
            </a:r>
            <a:r>
              <a:rPr lang="it-IT" dirty="0" smtClean="0">
                <a:latin typeface="Arial Rounded MT Bold" pitchFamily="34" charset="0"/>
              </a:rPr>
              <a:t> light</a:t>
            </a:r>
          </a:p>
          <a:p>
            <a:pPr algn="r"/>
            <a:endParaRPr lang="it-IT" dirty="0">
              <a:latin typeface="Arial Rounded MT Bold" pitchFamily="34" charset="0"/>
            </a:endParaRPr>
          </a:p>
          <a:p>
            <a:pPr algn="r"/>
            <a:r>
              <a:rPr lang="it-IT" dirty="0" err="1" smtClean="0">
                <a:latin typeface="Arial Rounded MT Bold" pitchFamily="34" charset="0"/>
              </a:rPr>
              <a:t>Low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dirty="0" err="1" smtClean="0">
                <a:latin typeface="Arial Rounded MT Bold" pitchFamily="34" charset="0"/>
              </a:rPr>
              <a:t>Nitrogen</a:t>
            </a:r>
            <a:r>
              <a:rPr lang="it-IT" dirty="0" smtClean="0">
                <a:latin typeface="Arial Rounded MT Bold" pitchFamily="34" charset="0"/>
              </a:rPr>
              <a:t>  flow inside  Chimera </a:t>
            </a:r>
            <a:r>
              <a:rPr lang="it-IT" dirty="0" err="1" smtClean="0">
                <a:latin typeface="Arial Rounded MT Bold" pitchFamily="34" charset="0"/>
              </a:rPr>
              <a:t>chamber</a:t>
            </a:r>
            <a:r>
              <a:rPr lang="it-IT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32455" y="5597039"/>
            <a:ext cx="4155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Baskerville Old Face" pitchFamily="18" charset="0"/>
              </a:rPr>
              <a:t>Carbon </a:t>
            </a:r>
            <a:r>
              <a:rPr lang="it-IT" sz="2400" b="1" dirty="0" err="1" smtClean="0">
                <a:latin typeface="Baskerville Old Face" pitchFamily="18" charset="0"/>
              </a:rPr>
              <a:t>Fiber</a:t>
            </a:r>
            <a:r>
              <a:rPr lang="it-IT" sz="2400" b="1" dirty="0" smtClean="0">
                <a:latin typeface="Baskerville Old Face" pitchFamily="18" charset="0"/>
              </a:rPr>
              <a:t> Pipe </a:t>
            </a:r>
          </a:p>
          <a:p>
            <a:r>
              <a:rPr lang="it-IT" sz="2000" b="1" dirty="0" err="1" smtClean="0">
                <a:latin typeface="Baskerville Old Face" pitchFamily="18" charset="0"/>
              </a:rPr>
              <a:t>has</a:t>
            </a:r>
            <a:r>
              <a:rPr lang="it-IT" sz="2000" b="1" dirty="0" smtClean="0">
                <a:latin typeface="Baskerville Old Face" pitchFamily="18" charset="0"/>
              </a:rPr>
              <a:t> </a:t>
            </a:r>
            <a:r>
              <a:rPr lang="it-IT" sz="2000" b="1" dirty="0" err="1" smtClean="0">
                <a:latin typeface="Baskerville Old Face" pitchFamily="18" charset="0"/>
              </a:rPr>
              <a:t>been</a:t>
            </a:r>
            <a:r>
              <a:rPr lang="it-IT" sz="2000" b="1" dirty="0" smtClean="0">
                <a:latin typeface="Baskerville Old Face" pitchFamily="18" charset="0"/>
              </a:rPr>
              <a:t> </a:t>
            </a:r>
            <a:r>
              <a:rPr lang="it-IT" sz="2000" b="1" dirty="0" err="1" smtClean="0">
                <a:latin typeface="Baskerville Old Face" pitchFamily="18" charset="0"/>
              </a:rPr>
              <a:t>filled</a:t>
            </a:r>
            <a:r>
              <a:rPr lang="it-IT" sz="2000" b="1" dirty="0" smtClean="0">
                <a:latin typeface="Baskerville Old Face" pitchFamily="18" charset="0"/>
              </a:rPr>
              <a:t> with </a:t>
            </a:r>
            <a:r>
              <a:rPr lang="it-IT" sz="2000" b="1" dirty="0" err="1" smtClean="0">
                <a:latin typeface="Baskerville Old Face" pitchFamily="18" charset="0"/>
              </a:rPr>
              <a:t>circulating</a:t>
            </a:r>
            <a:r>
              <a:rPr lang="it-IT" sz="2000" b="1" dirty="0" smtClean="0">
                <a:latin typeface="Baskerville Old Face" pitchFamily="18" charset="0"/>
              </a:rPr>
              <a:t> </a:t>
            </a:r>
            <a:r>
              <a:rPr lang="it-IT" sz="2000" b="1" dirty="0" err="1" smtClean="0">
                <a:latin typeface="Baskerville Old Face" pitchFamily="18" charset="0"/>
              </a:rPr>
              <a:t>Helium</a:t>
            </a:r>
            <a:endParaRPr lang="en-US" sz="2000" b="1" dirty="0">
              <a:latin typeface="Baskerville Old Face" pitchFamily="18" charset="0"/>
            </a:endParaRPr>
          </a:p>
        </p:txBody>
      </p:sp>
      <p:pic>
        <p:nvPicPr>
          <p:cNvPr id="12" name="Picture 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4" t="57886" r="37823" b="26364"/>
          <a:stretch>
            <a:fillRect/>
          </a:stretch>
        </p:blipFill>
        <p:spPr bwMode="auto">
          <a:xfrm>
            <a:off x="200332" y="5421253"/>
            <a:ext cx="4544210" cy="12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867792" y="6389737"/>
            <a:ext cx="380866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baseline="30000" dirty="0" smtClean="0">
                <a:latin typeface="Comic Sans MS" pitchFamily="66" charset="0"/>
                <a:cs typeface="Arial" charset="0"/>
              </a:rPr>
              <a:t>96</a:t>
            </a:r>
            <a:r>
              <a:rPr lang="en-US" sz="1100" b="1" dirty="0" smtClean="0">
                <a:latin typeface="Comic Sans MS" pitchFamily="66" charset="0"/>
                <a:cs typeface="Arial" charset="0"/>
              </a:rPr>
              <a:t>Zr+</a:t>
            </a:r>
            <a:r>
              <a:rPr lang="en-US" sz="1100" b="1" baseline="30000" dirty="0" smtClean="0">
                <a:latin typeface="Comic Sans MS" pitchFamily="66" charset="0"/>
                <a:cs typeface="Arial" charset="0"/>
              </a:rPr>
              <a:t>96</a:t>
            </a:r>
            <a:r>
              <a:rPr lang="en-US" sz="1100" b="1" dirty="0" smtClean="0">
                <a:latin typeface="Comic Sans MS" pitchFamily="66" charset="0"/>
                <a:cs typeface="Arial" charset="0"/>
              </a:rPr>
              <a:t>Zr </a:t>
            </a:r>
            <a:r>
              <a:rPr lang="en-US" sz="1100" b="1" dirty="0">
                <a:latin typeface="Comic Sans MS" pitchFamily="66" charset="0"/>
                <a:cs typeface="Arial" charset="0"/>
              </a:rPr>
              <a:t>@ 400 </a:t>
            </a:r>
            <a:r>
              <a:rPr lang="en-US" sz="1100" b="1" dirty="0" err="1" smtClean="0">
                <a:latin typeface="Comic Sans MS" pitchFamily="66" charset="0"/>
                <a:cs typeface="Arial" charset="0"/>
              </a:rPr>
              <a:t>AMeV</a:t>
            </a:r>
            <a:r>
              <a:rPr lang="en-US" sz="1100" b="1" dirty="0" smtClean="0">
                <a:latin typeface="Comic Sans MS" pitchFamily="66" charset="0"/>
                <a:cs typeface="Arial" charset="0"/>
              </a:rPr>
              <a:t>      </a:t>
            </a:r>
            <a:r>
              <a:rPr lang="en-US" sz="1100" b="1" baseline="30000" dirty="0" smtClean="0">
                <a:latin typeface="Comic Sans MS" pitchFamily="66" charset="0"/>
                <a:cs typeface="Arial" charset="0"/>
              </a:rPr>
              <a:t>96</a:t>
            </a:r>
            <a:r>
              <a:rPr lang="en-US" sz="1100" b="1" dirty="0" smtClean="0">
                <a:latin typeface="Comic Sans MS" pitchFamily="66" charset="0"/>
                <a:cs typeface="Arial" charset="0"/>
              </a:rPr>
              <a:t>Ru+</a:t>
            </a:r>
            <a:r>
              <a:rPr lang="en-US" sz="1100" b="1" baseline="30000" dirty="0" smtClean="0">
                <a:latin typeface="Comic Sans MS" pitchFamily="66" charset="0"/>
                <a:cs typeface="Arial" charset="0"/>
              </a:rPr>
              <a:t>96</a:t>
            </a:r>
            <a:r>
              <a:rPr lang="en-US" sz="1100" b="1" dirty="0" smtClean="0">
                <a:latin typeface="Comic Sans MS" pitchFamily="66" charset="0"/>
                <a:cs typeface="Arial" charset="0"/>
              </a:rPr>
              <a:t>Ru</a:t>
            </a:r>
            <a:r>
              <a:rPr lang="en-US" sz="1100" dirty="0" smtClean="0">
                <a:latin typeface="Comic Sans MS" pitchFamily="66" charset="0"/>
              </a:rPr>
              <a:t> </a:t>
            </a:r>
            <a:r>
              <a:rPr lang="en-US" sz="1100" b="1" dirty="0">
                <a:latin typeface="Comic Sans MS" pitchFamily="66" charset="0"/>
              </a:rPr>
              <a:t>@ 400 </a:t>
            </a:r>
            <a:r>
              <a:rPr lang="en-US" sz="1100" b="1" dirty="0" err="1">
                <a:latin typeface="Comic Sans MS" pitchFamily="66" charset="0"/>
              </a:rPr>
              <a:t>AMeV</a:t>
            </a:r>
            <a:endParaRPr lang="en-US" sz="11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4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sellaDiTesto 100"/>
          <p:cNvSpPr txBox="1"/>
          <p:nvPr/>
        </p:nvSpPr>
        <p:spPr>
          <a:xfrm>
            <a:off x="0" y="1886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Identification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Methods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104" name="Gruppo 103"/>
          <p:cNvGrpSpPr/>
          <p:nvPr/>
        </p:nvGrpSpPr>
        <p:grpSpPr>
          <a:xfrm>
            <a:off x="134040" y="854846"/>
            <a:ext cx="8783934" cy="5807069"/>
            <a:chOff x="134040" y="854846"/>
            <a:chExt cx="8783934" cy="5807069"/>
          </a:xfrm>
        </p:grpSpPr>
        <p:grpSp>
          <p:nvGrpSpPr>
            <p:cNvPr id="53" name="Group 316"/>
            <p:cNvGrpSpPr>
              <a:grpSpLocks/>
            </p:cNvGrpSpPr>
            <p:nvPr/>
          </p:nvGrpSpPr>
          <p:grpSpPr bwMode="auto">
            <a:xfrm>
              <a:off x="3388110" y="3687045"/>
              <a:ext cx="2065615" cy="949525"/>
              <a:chOff x="418" y="3158"/>
              <a:chExt cx="1462" cy="804"/>
            </a:xfrm>
          </p:grpSpPr>
          <p:grpSp>
            <p:nvGrpSpPr>
              <p:cNvPr id="91" name="Group 317"/>
              <p:cNvGrpSpPr>
                <a:grpSpLocks/>
              </p:cNvGrpSpPr>
              <p:nvPr/>
            </p:nvGrpSpPr>
            <p:grpSpPr bwMode="auto">
              <a:xfrm>
                <a:off x="657" y="3158"/>
                <a:ext cx="787" cy="722"/>
                <a:chOff x="313" y="3364"/>
                <a:chExt cx="787" cy="722"/>
              </a:xfrm>
            </p:grpSpPr>
            <p:sp>
              <p:nvSpPr>
                <p:cNvPr id="97" name="Freeform 318"/>
                <p:cNvSpPr>
                  <a:spLocks/>
                </p:cNvSpPr>
                <p:nvPr/>
              </p:nvSpPr>
              <p:spPr bwMode="auto">
                <a:xfrm>
                  <a:off x="640" y="3423"/>
                  <a:ext cx="460" cy="663"/>
                </a:xfrm>
                <a:custGeom>
                  <a:avLst/>
                  <a:gdLst>
                    <a:gd name="T0" fmla="*/ 0 w 920"/>
                    <a:gd name="T1" fmla="*/ 1327 h 1327"/>
                    <a:gd name="T2" fmla="*/ 254 w 920"/>
                    <a:gd name="T3" fmla="*/ 623 h 1327"/>
                    <a:gd name="T4" fmla="*/ 920 w 920"/>
                    <a:gd name="T5" fmla="*/ 0 h 1327"/>
                    <a:gd name="T6" fmla="*/ 677 w 920"/>
                    <a:gd name="T7" fmla="*/ 628 h 1327"/>
                    <a:gd name="T8" fmla="*/ 0 w 920"/>
                    <a:gd name="T9" fmla="*/ 1327 h 1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0"/>
                    <a:gd name="T16" fmla="*/ 0 h 1327"/>
                    <a:gd name="T17" fmla="*/ 920 w 920"/>
                    <a:gd name="T18" fmla="*/ 1327 h 1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0" h="1327">
                      <a:moveTo>
                        <a:pt x="0" y="1327"/>
                      </a:moveTo>
                      <a:lnTo>
                        <a:pt x="254" y="623"/>
                      </a:lnTo>
                      <a:lnTo>
                        <a:pt x="920" y="0"/>
                      </a:lnTo>
                      <a:lnTo>
                        <a:pt x="677" y="628"/>
                      </a:lnTo>
                      <a:lnTo>
                        <a:pt x="0" y="13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7A00"/>
                    </a:gs>
                    <a:gs pos="100000">
                      <a:srgbClr val="FF990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8" name="Freeform 319"/>
                <p:cNvSpPr>
                  <a:spLocks/>
                </p:cNvSpPr>
                <p:nvPr/>
              </p:nvSpPr>
              <p:spPr bwMode="auto">
                <a:xfrm>
                  <a:off x="313" y="3364"/>
                  <a:ext cx="787" cy="370"/>
                </a:xfrm>
                <a:custGeom>
                  <a:avLst/>
                  <a:gdLst>
                    <a:gd name="T0" fmla="*/ 906 w 1572"/>
                    <a:gd name="T1" fmla="*/ 742 h 742"/>
                    <a:gd name="T2" fmla="*/ 0 w 1572"/>
                    <a:gd name="T3" fmla="*/ 578 h 742"/>
                    <a:gd name="T4" fmla="*/ 773 w 1572"/>
                    <a:gd name="T5" fmla="*/ 0 h 742"/>
                    <a:gd name="T6" fmla="*/ 1572 w 1572"/>
                    <a:gd name="T7" fmla="*/ 119 h 742"/>
                    <a:gd name="T8" fmla="*/ 906 w 1572"/>
                    <a:gd name="T9" fmla="*/ 742 h 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2"/>
                    <a:gd name="T16" fmla="*/ 0 h 742"/>
                    <a:gd name="T17" fmla="*/ 1572 w 1572"/>
                    <a:gd name="T18" fmla="*/ 742 h 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2" h="742">
                      <a:moveTo>
                        <a:pt x="906" y="742"/>
                      </a:moveTo>
                      <a:lnTo>
                        <a:pt x="0" y="578"/>
                      </a:lnTo>
                      <a:lnTo>
                        <a:pt x="773" y="0"/>
                      </a:lnTo>
                      <a:lnTo>
                        <a:pt x="1572" y="119"/>
                      </a:lnTo>
                      <a:lnTo>
                        <a:pt x="906" y="7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7A00"/>
                    </a:gs>
                    <a:gs pos="100000">
                      <a:srgbClr val="FF990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9" name="Freeform 320"/>
                <p:cNvSpPr>
                  <a:spLocks/>
                </p:cNvSpPr>
                <p:nvPr/>
              </p:nvSpPr>
              <p:spPr bwMode="auto">
                <a:xfrm>
                  <a:off x="313" y="3653"/>
                  <a:ext cx="454" cy="433"/>
                </a:xfrm>
                <a:custGeom>
                  <a:avLst/>
                  <a:gdLst>
                    <a:gd name="T0" fmla="*/ 0 w 906"/>
                    <a:gd name="T1" fmla="*/ 0 h 868"/>
                    <a:gd name="T2" fmla="*/ 240 w 906"/>
                    <a:gd name="T3" fmla="*/ 779 h 868"/>
                    <a:gd name="T4" fmla="*/ 652 w 906"/>
                    <a:gd name="T5" fmla="*/ 868 h 868"/>
                    <a:gd name="T6" fmla="*/ 906 w 906"/>
                    <a:gd name="T7" fmla="*/ 164 h 868"/>
                    <a:gd name="T8" fmla="*/ 0 w 906"/>
                    <a:gd name="T9" fmla="*/ 0 h 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6"/>
                    <a:gd name="T16" fmla="*/ 0 h 868"/>
                    <a:gd name="T17" fmla="*/ 906 w 906"/>
                    <a:gd name="T18" fmla="*/ 868 h 8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6" h="868">
                      <a:moveTo>
                        <a:pt x="0" y="0"/>
                      </a:moveTo>
                      <a:lnTo>
                        <a:pt x="240" y="779"/>
                      </a:lnTo>
                      <a:lnTo>
                        <a:pt x="652" y="868"/>
                      </a:lnTo>
                      <a:lnTo>
                        <a:pt x="906" y="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C7A00"/>
                    </a:gs>
                    <a:gs pos="100000">
                      <a:srgbClr val="FF9900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92" name="Freeform 321"/>
              <p:cNvSpPr>
                <a:spLocks/>
              </p:cNvSpPr>
              <p:nvPr/>
            </p:nvSpPr>
            <p:spPr bwMode="auto">
              <a:xfrm>
                <a:off x="576" y="3528"/>
                <a:ext cx="453" cy="434"/>
              </a:xfrm>
              <a:custGeom>
                <a:avLst/>
                <a:gdLst>
                  <a:gd name="T0" fmla="*/ 0 w 907"/>
                  <a:gd name="T1" fmla="*/ 0 h 868"/>
                  <a:gd name="T2" fmla="*/ 241 w 907"/>
                  <a:gd name="T3" fmla="*/ 779 h 868"/>
                  <a:gd name="T4" fmla="*/ 653 w 907"/>
                  <a:gd name="T5" fmla="*/ 868 h 868"/>
                  <a:gd name="T6" fmla="*/ 907 w 907"/>
                  <a:gd name="T7" fmla="*/ 163 h 868"/>
                  <a:gd name="T8" fmla="*/ 0 w 907"/>
                  <a:gd name="T9" fmla="*/ 0 h 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7"/>
                  <a:gd name="T16" fmla="*/ 0 h 868"/>
                  <a:gd name="T17" fmla="*/ 907 w 907"/>
                  <a:gd name="T18" fmla="*/ 868 h 8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7" h="868">
                    <a:moveTo>
                      <a:pt x="0" y="0"/>
                    </a:moveTo>
                    <a:lnTo>
                      <a:pt x="241" y="779"/>
                    </a:lnTo>
                    <a:lnTo>
                      <a:pt x="653" y="868"/>
                    </a:lnTo>
                    <a:lnTo>
                      <a:pt x="907" y="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F5C3D"/>
                  </a:gs>
                  <a:gs pos="100000">
                    <a:srgbClr val="339966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3" name="Rectangle 322"/>
              <p:cNvSpPr>
                <a:spLocks noChangeArrowheads="1"/>
              </p:cNvSpPr>
              <p:nvPr/>
            </p:nvSpPr>
            <p:spPr bwMode="auto">
              <a:xfrm>
                <a:off x="418" y="3548"/>
                <a:ext cx="140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2100">
                    <a:latin typeface="Times New Roman" pitchFamily="18" charset="0"/>
                  </a:rPr>
                  <a:t>Si</a:t>
                </a:r>
                <a:endParaRPr lang="it-IT" sz="2800">
                  <a:latin typeface="Comic Sans MS" pitchFamily="66" charset="0"/>
                </a:endParaRPr>
              </a:p>
            </p:txBody>
          </p:sp>
          <p:grpSp>
            <p:nvGrpSpPr>
              <p:cNvPr id="94" name="Group 323"/>
              <p:cNvGrpSpPr>
                <a:grpSpLocks/>
              </p:cNvGrpSpPr>
              <p:nvPr/>
            </p:nvGrpSpPr>
            <p:grpSpPr bwMode="auto">
              <a:xfrm>
                <a:off x="1390" y="3336"/>
                <a:ext cx="490" cy="202"/>
                <a:chOff x="953" y="3222"/>
                <a:chExt cx="490" cy="202"/>
              </a:xfrm>
            </p:grpSpPr>
            <p:sp>
              <p:nvSpPr>
                <p:cNvPr id="95" name="Rectangle 324"/>
                <p:cNvSpPr>
                  <a:spLocks noChangeArrowheads="1"/>
                </p:cNvSpPr>
                <p:nvPr/>
              </p:nvSpPr>
              <p:spPr bwMode="auto">
                <a:xfrm>
                  <a:off x="953" y="3222"/>
                  <a:ext cx="233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2100">
                      <a:latin typeface="Times New Roman" pitchFamily="18" charset="0"/>
                    </a:rPr>
                    <a:t>CsI</a:t>
                  </a:r>
                  <a:endParaRPr lang="it-IT" sz="2800">
                    <a:latin typeface="Comic Sans MS" pitchFamily="66" charset="0"/>
                  </a:endParaRPr>
                </a:p>
              </p:txBody>
            </p:sp>
            <p:sp>
              <p:nvSpPr>
                <p:cNvPr id="96" name="Rectangle 325"/>
                <p:cNvSpPr>
                  <a:spLocks noChangeArrowheads="1"/>
                </p:cNvSpPr>
                <p:nvPr/>
              </p:nvSpPr>
              <p:spPr bwMode="auto">
                <a:xfrm>
                  <a:off x="1181" y="3222"/>
                  <a:ext cx="262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it-IT" sz="2100">
                      <a:latin typeface="Times New Roman" pitchFamily="18" charset="0"/>
                    </a:rPr>
                    <a:t>(Tl)</a:t>
                  </a:r>
                  <a:endParaRPr lang="it-IT" sz="28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54" name="Text Box 326"/>
            <p:cNvSpPr txBox="1">
              <a:spLocks noChangeArrowheads="1"/>
            </p:cNvSpPr>
            <p:nvPr/>
          </p:nvSpPr>
          <p:spPr bwMode="auto">
            <a:xfrm>
              <a:off x="134040" y="854847"/>
              <a:ext cx="2856821" cy="954249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DBDB83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Δ</a:t>
              </a:r>
              <a:r>
                <a:rPr lang="it-IT" sz="1600" dirty="0"/>
                <a:t>E(Si)-E(</a:t>
              </a:r>
              <a:r>
                <a:rPr lang="it-IT" sz="1600" dirty="0" err="1"/>
                <a:t>CsI</a:t>
              </a:r>
              <a:r>
                <a:rPr lang="it-IT" sz="1600" dirty="0"/>
                <a:t>)</a:t>
              </a:r>
            </a:p>
            <a:p>
              <a:pPr>
                <a:spcBef>
                  <a:spcPct val="50000"/>
                </a:spcBef>
              </a:pPr>
              <a:r>
                <a:rPr lang="it-IT" sz="1600" b="1" dirty="0" err="1">
                  <a:solidFill>
                    <a:schemeClr val="accent2"/>
                  </a:solidFill>
                </a:rPr>
                <a:t>Charge</a:t>
              </a:r>
              <a:r>
                <a:rPr lang="it-IT" sz="1600" b="1" dirty="0">
                  <a:solidFill>
                    <a:schemeClr val="accent2"/>
                  </a:solidFill>
                </a:rPr>
                <a:t> Z</a:t>
              </a:r>
              <a:r>
                <a:rPr lang="it-IT" sz="1600" dirty="0"/>
                <a:t> for </a:t>
              </a:r>
              <a:r>
                <a:rPr lang="it-IT" sz="1600" dirty="0" err="1"/>
                <a:t>particles</a:t>
              </a:r>
              <a:r>
                <a:rPr lang="it-IT" sz="1600" dirty="0"/>
                <a:t> punching </a:t>
              </a:r>
              <a:r>
                <a:rPr lang="it-IT" sz="1600" dirty="0" err="1" smtClean="0"/>
                <a:t>through</a:t>
              </a:r>
              <a:r>
                <a:rPr lang="it-IT" sz="1600" dirty="0" smtClean="0"/>
                <a:t> the </a:t>
              </a:r>
              <a:r>
                <a:rPr lang="it-IT" sz="1600" dirty="0"/>
                <a:t>Si detector</a:t>
              </a:r>
              <a:endParaRPr lang="el-GR" sz="1600" dirty="0"/>
            </a:p>
          </p:txBody>
        </p:sp>
        <p:pic>
          <p:nvPicPr>
            <p:cNvPr id="55" name="Picture 327" descr="paw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02009" y="1695568"/>
              <a:ext cx="2185002" cy="18487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6" name="Line 328"/>
            <p:cNvSpPr>
              <a:spLocks noChangeShapeType="1"/>
            </p:cNvSpPr>
            <p:nvPr/>
          </p:nvSpPr>
          <p:spPr bwMode="auto">
            <a:xfrm>
              <a:off x="3067388" y="3418958"/>
              <a:ext cx="705022" cy="53617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Line 329"/>
            <p:cNvSpPr>
              <a:spLocks noChangeShapeType="1"/>
            </p:cNvSpPr>
            <p:nvPr/>
          </p:nvSpPr>
          <p:spPr bwMode="auto">
            <a:xfrm>
              <a:off x="3067388" y="3418958"/>
              <a:ext cx="384300" cy="804262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Text Box 330"/>
            <p:cNvSpPr txBox="1">
              <a:spLocks noChangeArrowheads="1"/>
            </p:cNvSpPr>
            <p:nvPr/>
          </p:nvSpPr>
          <p:spPr bwMode="auto">
            <a:xfrm>
              <a:off x="4561946" y="854846"/>
              <a:ext cx="2883666" cy="954249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DBDB83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dirty="0"/>
                <a:t>PSD in </a:t>
              </a:r>
              <a:r>
                <a:rPr lang="it-IT" sz="1600" dirty="0" err="1"/>
                <a:t>CsI</a:t>
              </a:r>
              <a:r>
                <a:rPr lang="it-IT" sz="1600" dirty="0"/>
                <a:t>(</a:t>
              </a:r>
              <a:r>
                <a:rPr lang="it-IT" sz="1600" dirty="0" err="1"/>
                <a:t>Tl</a:t>
              </a:r>
              <a:r>
                <a:rPr lang="it-IT" sz="1600" dirty="0"/>
                <a:t>)</a:t>
              </a:r>
            </a:p>
            <a:p>
              <a:pPr>
                <a:spcBef>
                  <a:spcPct val="50000"/>
                </a:spcBef>
              </a:pPr>
              <a:r>
                <a:rPr lang="it-IT" sz="1600" b="1" dirty="0">
                  <a:solidFill>
                    <a:schemeClr val="accent2"/>
                  </a:solidFill>
                </a:rPr>
                <a:t>Z</a:t>
              </a:r>
              <a:r>
                <a:rPr lang="it-IT" sz="1600" dirty="0"/>
                <a:t> and </a:t>
              </a:r>
              <a:r>
                <a:rPr lang="it-IT" sz="1600" b="1" dirty="0">
                  <a:solidFill>
                    <a:schemeClr val="accent2"/>
                  </a:solidFill>
                </a:rPr>
                <a:t>A</a:t>
              </a:r>
              <a:r>
                <a:rPr lang="it-IT" sz="1600" dirty="0"/>
                <a:t> for light </a:t>
              </a:r>
              <a:r>
                <a:rPr lang="it-IT" sz="1600" dirty="0" err="1"/>
                <a:t>charged</a:t>
              </a:r>
              <a:r>
                <a:rPr lang="it-IT" sz="1600" dirty="0"/>
                <a:t> </a:t>
              </a:r>
              <a:r>
                <a:rPr lang="it-IT" sz="1600" dirty="0" err="1"/>
                <a:t>particles</a:t>
              </a:r>
              <a:r>
                <a:rPr lang="it-IT" sz="1600" dirty="0"/>
                <a:t> </a:t>
              </a:r>
              <a:endParaRPr lang="el-GR" sz="1600" dirty="0"/>
            </a:p>
          </p:txBody>
        </p:sp>
        <p:sp>
          <p:nvSpPr>
            <p:cNvPr id="59" name="Line 331"/>
            <p:cNvSpPr>
              <a:spLocks noChangeShapeType="1"/>
            </p:cNvSpPr>
            <p:nvPr/>
          </p:nvSpPr>
          <p:spPr bwMode="auto">
            <a:xfrm flipH="1">
              <a:off x="4541011" y="2991435"/>
              <a:ext cx="1154314" cy="69679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60" name="Picture 332" descr="fig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9374" y="3544144"/>
              <a:ext cx="2191360" cy="18588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1" name="Picture 33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7086" y="4289355"/>
              <a:ext cx="2490888" cy="20147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" name="Text Box 334"/>
            <p:cNvSpPr txBox="1">
              <a:spLocks noChangeArrowheads="1"/>
            </p:cNvSpPr>
            <p:nvPr/>
          </p:nvSpPr>
          <p:spPr bwMode="auto">
            <a:xfrm>
              <a:off x="5695325" y="3741371"/>
              <a:ext cx="2575660" cy="954249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DBDB83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Δ</a:t>
              </a:r>
              <a:r>
                <a:rPr lang="it-IT" sz="1600" dirty="0"/>
                <a:t>E(Si)-</a:t>
              </a:r>
              <a:r>
                <a:rPr lang="it-IT" sz="1600" dirty="0" err="1"/>
                <a:t>ToF</a:t>
              </a:r>
              <a:endParaRPr lang="it-IT" sz="1600" dirty="0"/>
            </a:p>
            <a:p>
              <a:pPr>
                <a:spcBef>
                  <a:spcPct val="50000"/>
                </a:spcBef>
              </a:pPr>
              <a:r>
                <a:rPr lang="it-IT" sz="1600" b="1" dirty="0">
                  <a:solidFill>
                    <a:schemeClr val="accent2"/>
                  </a:solidFill>
                </a:rPr>
                <a:t>Mass</a:t>
              </a:r>
              <a:r>
                <a:rPr lang="it-IT" sz="1600" dirty="0"/>
                <a:t> for </a:t>
              </a:r>
              <a:r>
                <a:rPr lang="it-IT" sz="1600" dirty="0" err="1"/>
                <a:t>particles</a:t>
              </a:r>
              <a:r>
                <a:rPr lang="it-IT" sz="1600" dirty="0"/>
                <a:t> </a:t>
              </a:r>
              <a:r>
                <a:rPr lang="it-IT" sz="1600" dirty="0" err="1"/>
                <a:t>stopping</a:t>
              </a:r>
              <a:r>
                <a:rPr lang="it-IT" sz="1600" dirty="0"/>
                <a:t> in the Si detector</a:t>
              </a:r>
              <a:endParaRPr lang="el-GR" sz="1600" dirty="0"/>
            </a:p>
          </p:txBody>
        </p:sp>
        <p:sp>
          <p:nvSpPr>
            <p:cNvPr id="63" name="Line 335"/>
            <p:cNvSpPr>
              <a:spLocks noChangeShapeType="1"/>
            </p:cNvSpPr>
            <p:nvPr/>
          </p:nvSpPr>
          <p:spPr bwMode="auto">
            <a:xfrm flipH="1">
              <a:off x="4348861" y="4170074"/>
              <a:ext cx="1346464" cy="42870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Line 337"/>
            <p:cNvSpPr>
              <a:spLocks noChangeShapeType="1"/>
            </p:cNvSpPr>
            <p:nvPr/>
          </p:nvSpPr>
          <p:spPr bwMode="auto">
            <a:xfrm flipV="1">
              <a:off x="1978066" y="4651923"/>
              <a:ext cx="1152901" cy="321232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Line 338"/>
            <p:cNvSpPr>
              <a:spLocks noChangeShapeType="1"/>
            </p:cNvSpPr>
            <p:nvPr/>
          </p:nvSpPr>
          <p:spPr bwMode="auto">
            <a:xfrm flipV="1">
              <a:off x="1978066" y="4276364"/>
              <a:ext cx="1152901" cy="69679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Text Box 340"/>
            <p:cNvSpPr txBox="1">
              <a:spLocks noChangeArrowheads="1"/>
            </p:cNvSpPr>
            <p:nvPr/>
          </p:nvSpPr>
          <p:spPr bwMode="auto">
            <a:xfrm>
              <a:off x="251520" y="5403039"/>
              <a:ext cx="2404703" cy="1199897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DBDB83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dirty="0"/>
                <a:t>Δ</a:t>
              </a:r>
              <a:r>
                <a:rPr lang="it-IT" sz="1600" dirty="0"/>
                <a:t>E(Si)-E(</a:t>
              </a:r>
              <a:r>
                <a:rPr lang="it-IT" sz="1600" dirty="0" err="1"/>
                <a:t>CsI</a:t>
              </a:r>
              <a:r>
                <a:rPr lang="it-IT" sz="1600" dirty="0"/>
                <a:t>)</a:t>
              </a:r>
            </a:p>
            <a:p>
              <a:pPr>
                <a:spcBef>
                  <a:spcPct val="50000"/>
                </a:spcBef>
              </a:pPr>
              <a:r>
                <a:rPr lang="it-IT" sz="1600" b="1" dirty="0" err="1">
                  <a:solidFill>
                    <a:schemeClr val="accent2"/>
                  </a:solidFill>
                </a:rPr>
                <a:t>Charge</a:t>
              </a:r>
              <a:r>
                <a:rPr lang="it-IT" sz="1600" b="1" dirty="0">
                  <a:solidFill>
                    <a:schemeClr val="accent2"/>
                  </a:solidFill>
                </a:rPr>
                <a:t> Z and A </a:t>
              </a:r>
              <a:r>
                <a:rPr lang="it-IT" sz="1600" dirty="0"/>
                <a:t> for light </a:t>
              </a:r>
              <a:r>
                <a:rPr lang="it-IT" sz="1600" dirty="0" err="1"/>
                <a:t>ions</a:t>
              </a:r>
              <a:r>
                <a:rPr lang="it-IT" sz="1600" dirty="0"/>
                <a:t> (Z&lt;9) punching </a:t>
              </a:r>
              <a:r>
                <a:rPr lang="it-IT" sz="1600" dirty="0" err="1" smtClean="0"/>
                <a:t>through</a:t>
              </a:r>
              <a:r>
                <a:rPr lang="it-IT" sz="1600" dirty="0" smtClean="0"/>
                <a:t> </a:t>
              </a:r>
              <a:r>
                <a:rPr lang="it-IT" sz="1600" dirty="0"/>
                <a:t>the Si detector</a:t>
              </a:r>
              <a:endParaRPr lang="el-GR" sz="1600" dirty="0"/>
            </a:p>
          </p:txBody>
        </p:sp>
        <p:grpSp>
          <p:nvGrpSpPr>
            <p:cNvPr id="102" name="Gruppo 101"/>
            <p:cNvGrpSpPr/>
            <p:nvPr/>
          </p:nvGrpSpPr>
          <p:grpSpPr>
            <a:xfrm>
              <a:off x="5654370" y="1529780"/>
              <a:ext cx="2950078" cy="2014364"/>
              <a:chOff x="5695325" y="2178907"/>
              <a:chExt cx="2575660" cy="1454993"/>
            </a:xfrm>
          </p:grpSpPr>
          <p:pic>
            <p:nvPicPr>
              <p:cNvPr id="74" name="Picture 342" descr="Fast-Slow-R4-13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695325" y="2178907"/>
                <a:ext cx="2575660" cy="145499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5" name="Line 343"/>
              <p:cNvSpPr>
                <a:spLocks noChangeShapeType="1"/>
              </p:cNvSpPr>
              <p:nvPr/>
            </p:nvSpPr>
            <p:spPr bwMode="auto">
              <a:xfrm flipH="1" flipV="1">
                <a:off x="6531743" y="3264247"/>
                <a:ext cx="518523" cy="448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23" tIns="45711" rIns="91423" bIns="45711"/>
              <a:lstStyle/>
              <a:p>
                <a:endParaRPr lang="it-IT"/>
              </a:p>
            </p:txBody>
          </p:sp>
          <p:sp>
            <p:nvSpPr>
              <p:cNvPr id="76" name="Line 344"/>
              <p:cNvSpPr>
                <a:spLocks noChangeShapeType="1"/>
              </p:cNvSpPr>
              <p:nvPr/>
            </p:nvSpPr>
            <p:spPr bwMode="auto">
              <a:xfrm flipH="1" flipV="1">
                <a:off x="6685746" y="3169767"/>
                <a:ext cx="518523" cy="448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23" tIns="45711" rIns="91423" bIns="45711"/>
              <a:lstStyle/>
              <a:p>
                <a:endParaRPr lang="it-IT"/>
              </a:p>
            </p:txBody>
          </p:sp>
          <p:sp>
            <p:nvSpPr>
              <p:cNvPr id="77" name="Line 345"/>
              <p:cNvSpPr>
                <a:spLocks noChangeShapeType="1"/>
              </p:cNvSpPr>
              <p:nvPr/>
            </p:nvSpPr>
            <p:spPr bwMode="auto">
              <a:xfrm flipH="1" flipV="1">
                <a:off x="6962668" y="3033952"/>
                <a:ext cx="518523" cy="460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23" tIns="45711" rIns="91423" bIns="45711"/>
              <a:lstStyle/>
              <a:p>
                <a:endParaRPr lang="it-IT"/>
              </a:p>
            </p:txBody>
          </p:sp>
          <p:sp>
            <p:nvSpPr>
              <p:cNvPr id="78" name="Line 346"/>
              <p:cNvSpPr>
                <a:spLocks noChangeShapeType="1"/>
              </p:cNvSpPr>
              <p:nvPr/>
            </p:nvSpPr>
            <p:spPr bwMode="auto">
              <a:xfrm flipH="1">
                <a:off x="7055918" y="2287559"/>
                <a:ext cx="364520" cy="2149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23" tIns="45711" rIns="91423" bIns="45711"/>
              <a:lstStyle/>
              <a:p>
                <a:endParaRPr lang="it-IT"/>
              </a:p>
            </p:txBody>
          </p:sp>
          <p:sp>
            <p:nvSpPr>
              <p:cNvPr id="79" name="Line 347"/>
              <p:cNvSpPr>
                <a:spLocks noChangeShapeType="1"/>
              </p:cNvSpPr>
              <p:nvPr/>
            </p:nvSpPr>
            <p:spPr bwMode="auto">
              <a:xfrm flipH="1">
                <a:off x="7191553" y="2321808"/>
                <a:ext cx="435164" cy="2054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23" tIns="45711" rIns="91423" bIns="45711"/>
              <a:lstStyle/>
              <a:p>
                <a:endParaRPr lang="it-IT"/>
              </a:p>
            </p:txBody>
          </p:sp>
          <p:sp>
            <p:nvSpPr>
              <p:cNvPr id="80" name="Line 348"/>
              <p:cNvSpPr>
                <a:spLocks noChangeShapeType="1"/>
              </p:cNvSpPr>
              <p:nvPr/>
            </p:nvSpPr>
            <p:spPr bwMode="auto">
              <a:xfrm flipH="1">
                <a:off x="7397832" y="2602886"/>
                <a:ext cx="430925" cy="53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23" tIns="45711" rIns="91423" bIns="45711"/>
              <a:lstStyle/>
              <a:p>
                <a:endParaRPr lang="it-IT"/>
              </a:p>
            </p:txBody>
          </p:sp>
          <p:sp>
            <p:nvSpPr>
              <p:cNvPr id="81" name="Line 349"/>
              <p:cNvSpPr>
                <a:spLocks noChangeShapeType="1"/>
              </p:cNvSpPr>
              <p:nvPr/>
            </p:nvSpPr>
            <p:spPr bwMode="auto">
              <a:xfrm flipH="1">
                <a:off x="7222636" y="2724529"/>
                <a:ext cx="430925" cy="53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23" tIns="45711" rIns="91423" bIns="45711"/>
              <a:lstStyle/>
              <a:p>
                <a:endParaRPr lang="it-IT"/>
              </a:p>
            </p:txBody>
          </p:sp>
          <p:sp>
            <p:nvSpPr>
              <p:cNvPr id="82" name="Line 350"/>
              <p:cNvSpPr>
                <a:spLocks noChangeShapeType="1"/>
              </p:cNvSpPr>
              <p:nvPr/>
            </p:nvSpPr>
            <p:spPr bwMode="auto">
              <a:xfrm>
                <a:off x="6396108" y="2502501"/>
                <a:ext cx="268445" cy="1877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23" tIns="45711" rIns="91423" bIns="45711"/>
              <a:lstStyle/>
              <a:p>
                <a:endParaRPr lang="it-IT"/>
              </a:p>
            </p:txBody>
          </p:sp>
          <p:sp>
            <p:nvSpPr>
              <p:cNvPr id="83" name="Text Box 351"/>
              <p:cNvSpPr txBox="1">
                <a:spLocks noChangeArrowheads="1"/>
              </p:cNvSpPr>
              <p:nvPr/>
            </p:nvSpPr>
            <p:spPr bwMode="auto">
              <a:xfrm>
                <a:off x="6218086" y="2399754"/>
                <a:ext cx="303767" cy="17006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lIns="91423" tIns="45711" rIns="91423" bIns="4571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900" b="1">
                    <a:solidFill>
                      <a:srgbClr val="FF0000"/>
                    </a:solidFill>
                    <a:latin typeface="Verdana" pitchFamily="34" charset="0"/>
                  </a:rPr>
                  <a:t>HI</a:t>
                </a:r>
              </a:p>
            </p:txBody>
          </p:sp>
          <p:sp>
            <p:nvSpPr>
              <p:cNvPr id="84" name="Text Box 352"/>
              <p:cNvSpPr txBox="1">
                <a:spLocks noChangeArrowheads="1"/>
              </p:cNvSpPr>
              <p:nvPr/>
            </p:nvSpPr>
            <p:spPr bwMode="auto">
              <a:xfrm>
                <a:off x="7026248" y="3271333"/>
                <a:ext cx="234536" cy="17006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lIns="91423" tIns="45711" rIns="91423" bIns="4571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900" b="1">
                    <a:solidFill>
                      <a:srgbClr val="FF0000"/>
                    </a:solidFill>
                    <a:latin typeface="Verdana" pitchFamily="34" charset="0"/>
                  </a:rPr>
                  <a:t>p</a:t>
                </a:r>
              </a:p>
            </p:txBody>
          </p:sp>
          <p:sp>
            <p:nvSpPr>
              <p:cNvPr id="85" name="Text Box 353"/>
              <p:cNvSpPr txBox="1">
                <a:spLocks noChangeArrowheads="1"/>
              </p:cNvSpPr>
              <p:nvPr/>
            </p:nvSpPr>
            <p:spPr bwMode="auto">
              <a:xfrm>
                <a:off x="7171773" y="3157957"/>
                <a:ext cx="234536" cy="17006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lIns="91423" tIns="45711" rIns="91423" bIns="4571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900" b="1">
                    <a:solidFill>
                      <a:srgbClr val="FF0000"/>
                    </a:solidFill>
                    <a:latin typeface="Verdana" pitchFamily="34" charset="0"/>
                  </a:rPr>
                  <a:t>d</a:t>
                </a:r>
              </a:p>
            </p:txBody>
          </p:sp>
          <p:sp>
            <p:nvSpPr>
              <p:cNvPr id="86" name="Text Box 354"/>
              <p:cNvSpPr txBox="1">
                <a:spLocks noChangeArrowheads="1"/>
              </p:cNvSpPr>
              <p:nvPr/>
            </p:nvSpPr>
            <p:spPr bwMode="auto">
              <a:xfrm>
                <a:off x="7423264" y="3013875"/>
                <a:ext cx="196389" cy="17006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lIns="91423" tIns="45711" rIns="91423" bIns="4571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900" b="1">
                    <a:solidFill>
                      <a:srgbClr val="FF0000"/>
                    </a:solidFill>
                    <a:latin typeface="Verdana" pitchFamily="34" charset="0"/>
                  </a:rPr>
                  <a:t>t</a:t>
                </a:r>
              </a:p>
            </p:txBody>
          </p:sp>
          <p:sp>
            <p:nvSpPr>
              <p:cNvPr id="87" name="Text Box 355"/>
              <p:cNvSpPr txBox="1">
                <a:spLocks noChangeArrowheads="1"/>
              </p:cNvSpPr>
              <p:nvPr/>
            </p:nvSpPr>
            <p:spPr bwMode="auto">
              <a:xfrm>
                <a:off x="7619652" y="2674927"/>
                <a:ext cx="364520" cy="17006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lIns="91423" tIns="45711" rIns="91423" bIns="4571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900" b="1" baseline="30000">
                    <a:solidFill>
                      <a:srgbClr val="FF0000"/>
                    </a:solidFill>
                    <a:latin typeface="Verdana" pitchFamily="34" charset="0"/>
                  </a:rPr>
                  <a:t>3</a:t>
                </a:r>
                <a:r>
                  <a:rPr lang="it-IT" sz="900" b="1">
                    <a:solidFill>
                      <a:srgbClr val="FF0000"/>
                    </a:solidFill>
                    <a:latin typeface="Verdana" pitchFamily="34" charset="0"/>
                  </a:rPr>
                  <a:t>He</a:t>
                </a:r>
              </a:p>
            </p:txBody>
          </p:sp>
          <p:sp>
            <p:nvSpPr>
              <p:cNvPr id="88" name="Text Box 356"/>
              <p:cNvSpPr txBox="1">
                <a:spLocks noChangeArrowheads="1"/>
              </p:cNvSpPr>
              <p:nvPr/>
            </p:nvSpPr>
            <p:spPr bwMode="auto">
              <a:xfrm>
                <a:off x="7796261" y="2533207"/>
                <a:ext cx="227472" cy="17006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lIns="91423" tIns="45711" rIns="91423" bIns="4571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900" b="1">
                    <a:solidFill>
                      <a:srgbClr val="FF0000"/>
                    </a:solidFill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89" name="Text Box 357"/>
              <p:cNvSpPr txBox="1">
                <a:spLocks noChangeArrowheads="1"/>
              </p:cNvSpPr>
              <p:nvPr/>
            </p:nvSpPr>
            <p:spPr bwMode="auto">
              <a:xfrm>
                <a:off x="7558899" y="2240319"/>
                <a:ext cx="264206" cy="17006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lIns="91423" tIns="45711" rIns="91423" bIns="4571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900" b="1">
                    <a:solidFill>
                      <a:srgbClr val="FF0000"/>
                    </a:solidFill>
                    <a:latin typeface="Verdana" pitchFamily="34" charset="0"/>
                  </a:rPr>
                  <a:t>Li</a:t>
                </a:r>
              </a:p>
            </p:txBody>
          </p:sp>
          <p:sp>
            <p:nvSpPr>
              <p:cNvPr id="90" name="Text Box 358"/>
              <p:cNvSpPr txBox="1">
                <a:spLocks noChangeArrowheads="1"/>
              </p:cNvSpPr>
              <p:nvPr/>
            </p:nvSpPr>
            <p:spPr bwMode="auto">
              <a:xfrm>
                <a:off x="7383703" y="2191898"/>
                <a:ext cx="309418" cy="170064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 lIns="91423" tIns="45711" rIns="91423" bIns="45711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900" b="1">
                    <a:solidFill>
                      <a:srgbClr val="FF0000"/>
                    </a:solidFill>
                    <a:latin typeface="Verdana" pitchFamily="34" charset="0"/>
                  </a:rPr>
                  <a:t>Be</a:t>
                </a:r>
              </a:p>
            </p:txBody>
          </p:sp>
        </p:grpSp>
        <p:sp>
          <p:nvSpPr>
            <p:cNvPr id="70" name="Text Box 359"/>
            <p:cNvSpPr txBox="1">
              <a:spLocks noChangeArrowheads="1"/>
            </p:cNvSpPr>
            <p:nvPr/>
          </p:nvSpPr>
          <p:spPr bwMode="auto">
            <a:xfrm>
              <a:off x="3135206" y="4401550"/>
              <a:ext cx="832180" cy="22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~300 </a:t>
              </a:r>
              <a:r>
                <a:rPr lang="el-GR" sz="1400" dirty="0"/>
                <a:t>μ</a:t>
              </a:r>
              <a:r>
                <a:rPr lang="it-IT" sz="1400" dirty="0"/>
                <a:t>m</a:t>
              </a:r>
              <a:endParaRPr lang="el-GR" sz="1400" dirty="0"/>
            </a:p>
          </p:txBody>
        </p:sp>
        <p:sp>
          <p:nvSpPr>
            <p:cNvPr id="71" name="Text Box 360"/>
            <p:cNvSpPr txBox="1">
              <a:spLocks noChangeArrowheads="1"/>
            </p:cNvSpPr>
            <p:nvPr/>
          </p:nvSpPr>
          <p:spPr bwMode="auto">
            <a:xfrm>
              <a:off x="4604590" y="4062603"/>
              <a:ext cx="832180" cy="22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3-12 </a:t>
              </a:r>
              <a:r>
                <a:rPr lang="it-IT" sz="1400"/>
                <a:t>cm</a:t>
              </a:r>
              <a:endParaRPr lang="el-GR" sz="1400"/>
            </a:p>
          </p:txBody>
        </p:sp>
        <p:grpSp>
          <p:nvGrpSpPr>
            <p:cNvPr id="103" name="Gruppo 102"/>
            <p:cNvGrpSpPr/>
            <p:nvPr/>
          </p:nvGrpSpPr>
          <p:grpSpPr>
            <a:xfrm>
              <a:off x="2915816" y="4812539"/>
              <a:ext cx="2106277" cy="1760872"/>
              <a:chOff x="3130968" y="4865684"/>
              <a:chExt cx="1794344" cy="1417201"/>
            </a:xfrm>
          </p:grpSpPr>
          <p:pic>
            <p:nvPicPr>
              <p:cNvPr id="64" name="Picture 336" descr="pulseshape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130968" y="4865684"/>
                <a:ext cx="1794344" cy="13191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aphicFrame>
            <p:nvGraphicFramePr>
              <p:cNvPr id="72" name="Object 6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6474499"/>
                  </p:ext>
                </p:extLst>
              </p:nvPr>
            </p:nvGraphicFramePr>
            <p:xfrm>
              <a:off x="3143173" y="4865684"/>
              <a:ext cx="1722287" cy="14172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3" name="Image" r:id="rId8" imgW="6171429" imgH="6069841" progId="">
                      <p:embed/>
                    </p:oleObj>
                  </mc:Choice>
                  <mc:Fallback>
                    <p:oleObj name="Image" r:id="rId8" imgW="6171429" imgH="6069841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3173" y="4865684"/>
                            <a:ext cx="1722287" cy="14172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3" name="Line 362"/>
            <p:cNvSpPr>
              <a:spLocks noChangeShapeType="1"/>
            </p:cNvSpPr>
            <p:nvPr/>
          </p:nvSpPr>
          <p:spPr bwMode="auto">
            <a:xfrm flipV="1">
              <a:off x="3707418" y="4705068"/>
              <a:ext cx="127158" cy="321232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Text Box 339"/>
            <p:cNvSpPr txBox="1">
              <a:spLocks noChangeArrowheads="1"/>
            </p:cNvSpPr>
            <p:nvPr/>
          </p:nvSpPr>
          <p:spPr bwMode="auto">
            <a:xfrm>
              <a:off x="4386503" y="5707808"/>
              <a:ext cx="2287439" cy="954107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97BDB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dirty="0"/>
                <a:t>E(Si)-Rise time</a:t>
              </a:r>
            </a:p>
            <a:p>
              <a:pPr>
                <a:spcBef>
                  <a:spcPct val="50000"/>
                </a:spcBef>
              </a:pPr>
              <a:r>
                <a:rPr lang="it-IT" sz="1600" b="1" dirty="0" err="1">
                  <a:solidFill>
                    <a:schemeClr val="accent2"/>
                  </a:solidFill>
                </a:rPr>
                <a:t>Charge</a:t>
              </a:r>
              <a:r>
                <a:rPr lang="it-IT" sz="1600" b="1" dirty="0">
                  <a:solidFill>
                    <a:schemeClr val="accent2"/>
                  </a:solidFill>
                </a:rPr>
                <a:t> Z </a:t>
              </a:r>
              <a:r>
                <a:rPr lang="it-IT" sz="1600" dirty="0">
                  <a:solidFill>
                    <a:schemeClr val="tx2"/>
                  </a:solidFill>
                </a:rPr>
                <a:t>for </a:t>
              </a:r>
              <a:r>
                <a:rPr lang="it-IT" sz="1600" dirty="0" err="1">
                  <a:solidFill>
                    <a:schemeClr val="tx2"/>
                  </a:solidFill>
                </a:rPr>
                <a:t>particle</a:t>
              </a:r>
              <a:r>
                <a:rPr lang="it-IT" sz="1600" dirty="0">
                  <a:solidFill>
                    <a:schemeClr val="tx2"/>
                  </a:solidFill>
                </a:rPr>
                <a:t> </a:t>
              </a:r>
              <a:r>
                <a:rPr lang="it-IT" sz="1600" dirty="0" err="1">
                  <a:solidFill>
                    <a:schemeClr val="tx2"/>
                  </a:solidFill>
                </a:rPr>
                <a:t>stopping</a:t>
              </a:r>
              <a:r>
                <a:rPr lang="it-IT" sz="1600" dirty="0">
                  <a:solidFill>
                    <a:schemeClr val="tx2"/>
                  </a:solidFill>
                </a:rPr>
                <a:t> in Si detectors</a:t>
              </a:r>
              <a:endParaRPr lang="el-GR" sz="16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6140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fs+dee_ntel448_run1670-1684.jpg"/>
          <p:cNvPicPr>
            <a:picLocks noChangeAspect="1"/>
          </p:cNvPicPr>
          <p:nvPr/>
        </p:nvPicPr>
        <p:blipFill>
          <a:blip r:embed="rId3" cstate="print"/>
          <a:srcRect l="5382" t="9928" r="4460"/>
          <a:stretch>
            <a:fillRect/>
          </a:stretch>
        </p:blipFill>
        <p:spPr>
          <a:xfrm rot="5400000">
            <a:off x="1277081" y="-314529"/>
            <a:ext cx="6227027" cy="8134133"/>
          </a:xfrm>
          <a:prstGeom prst="rect">
            <a:avLst/>
          </a:prstGeom>
        </p:spPr>
      </p:pic>
      <p:pic>
        <p:nvPicPr>
          <p:cNvPr id="8" name="Immagine 7" descr="zoom_fs+dee_ntel448_run1670-1684.jpg"/>
          <p:cNvPicPr>
            <a:picLocks noChangeAspect="1"/>
          </p:cNvPicPr>
          <p:nvPr/>
        </p:nvPicPr>
        <p:blipFill>
          <a:blip r:embed="rId4" cstate="print"/>
          <a:srcRect l="51258" t="7761" b="2603"/>
          <a:stretch>
            <a:fillRect/>
          </a:stretch>
        </p:blipFill>
        <p:spPr>
          <a:xfrm rot="5400000">
            <a:off x="2994532" y="1317625"/>
            <a:ext cx="3269562" cy="786164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09618" y="6277961"/>
            <a:ext cx="125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Fast (ch)</a:t>
            </a: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5400000">
            <a:off x="21471" y="1833120"/>
            <a:ext cx="135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Fast (ch)</a:t>
            </a: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09618" y="3428999"/>
            <a:ext cx="125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Slow (ch)</a:t>
            </a: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5400000">
            <a:off x="21472" y="4682080"/>
            <a:ext cx="135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E </a:t>
            </a:r>
            <a:r>
              <a:rPr lang="it-IT" dirty="0" err="1" smtClean="0">
                <a:solidFill>
                  <a:srgbClr val="000000"/>
                </a:solidFill>
                <a:latin typeface="Comic Sans MS" pitchFamily="66" charset="0"/>
              </a:rPr>
              <a:t>Sil</a:t>
            </a: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 (ch)</a:t>
            </a: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584775"/>
            <a:ext cx="3791086" cy="338554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omic Sans MS" pitchFamily="66" charset="0"/>
                <a:cs typeface="Arial" charset="0"/>
              </a:rPr>
              <a:t>Standard </a:t>
            </a:r>
            <a:r>
              <a:rPr lang="en-US" sz="1600" b="1" dirty="0">
                <a:latin typeface="Comic Sans MS" pitchFamily="66" charset="0"/>
                <a:cs typeface="Arial" charset="0"/>
              </a:rPr>
              <a:t>analogical acquisition</a:t>
            </a:r>
            <a:endParaRPr lang="it-IT" sz="1600" b="1" dirty="0">
              <a:latin typeface="Comic Sans MS" pitchFamily="66" charset="0"/>
              <a:cs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-25189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Identification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Methods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6575452"/>
            <a:ext cx="3001467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400" baseline="30000" dirty="0" smtClean="0">
                <a:cs typeface="Arial" charset="0"/>
              </a:rPr>
              <a:t>197</a:t>
            </a:r>
            <a:r>
              <a:rPr lang="it-IT" sz="1400" dirty="0" smtClean="0">
                <a:cs typeface="Arial" charset="0"/>
              </a:rPr>
              <a:t>Au</a:t>
            </a:r>
            <a:r>
              <a:rPr lang="it-IT" sz="1400" baseline="30000" dirty="0" smtClean="0">
                <a:cs typeface="Arial" charset="0"/>
              </a:rPr>
              <a:t> </a:t>
            </a:r>
            <a:r>
              <a:rPr lang="it-IT" sz="1400" dirty="0">
                <a:cs typeface="Arial" charset="0"/>
              </a:rPr>
              <a:t>10</a:t>
            </a:r>
            <a:r>
              <a:rPr lang="it-IT" sz="1400" baseline="30000" dirty="0">
                <a:cs typeface="Arial" charset="0"/>
              </a:rPr>
              <a:t>5</a:t>
            </a:r>
            <a:r>
              <a:rPr lang="it-IT" sz="1400" dirty="0">
                <a:cs typeface="Arial" charset="0"/>
              </a:rPr>
              <a:t> </a:t>
            </a:r>
            <a:r>
              <a:rPr lang="it-IT" sz="1400" dirty="0" err="1">
                <a:cs typeface="Arial" charset="0"/>
              </a:rPr>
              <a:t>pps</a:t>
            </a:r>
            <a:r>
              <a:rPr lang="it-IT" sz="1400" dirty="0">
                <a:cs typeface="Arial" charset="0"/>
              </a:rPr>
              <a:t> </a:t>
            </a:r>
            <a:r>
              <a:rPr lang="it-IT" sz="1400" dirty="0" smtClean="0">
                <a:cs typeface="Arial" charset="0"/>
              </a:rPr>
              <a:t>400 </a:t>
            </a:r>
            <a:r>
              <a:rPr lang="it-IT" sz="1400" dirty="0" err="1">
                <a:cs typeface="Arial" charset="0"/>
              </a:rPr>
              <a:t>A.MeV</a:t>
            </a:r>
            <a:r>
              <a:rPr lang="it-IT" sz="1400" dirty="0">
                <a:cs typeface="Arial" charset="0"/>
              </a:rPr>
              <a:t> + </a:t>
            </a:r>
            <a:r>
              <a:rPr lang="it-IT" sz="1400" baseline="30000" dirty="0" smtClean="0">
                <a:cs typeface="Arial" charset="0"/>
              </a:rPr>
              <a:t>197</a:t>
            </a:r>
            <a:r>
              <a:rPr lang="it-IT" sz="1400" dirty="0" smtClean="0">
                <a:cs typeface="Arial" charset="0"/>
              </a:rPr>
              <a:t>Au</a:t>
            </a:r>
            <a:endParaRPr lang="it-IT" baseline="30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imone\Desktop\POSTER TALK\Talk\p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975935"/>
            <a:ext cx="7776864" cy="377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 rot="5400000">
            <a:off x="571536" y="108409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Fast (ch)</a:t>
            </a: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80305" y="620691"/>
            <a:ext cx="252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CHIMERA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663894" y="-133970"/>
            <a:ext cx="7904270" cy="3460251"/>
            <a:chOff x="816508" y="0"/>
            <a:chExt cx="7510988" cy="3181618"/>
          </a:xfrm>
        </p:grpSpPr>
        <p:sp>
          <p:nvSpPr>
            <p:cNvPr id="5" name="CasellaDiTesto 4"/>
            <p:cNvSpPr txBox="1"/>
            <p:nvPr/>
          </p:nvSpPr>
          <p:spPr>
            <a:xfrm>
              <a:off x="6699005" y="2812286"/>
              <a:ext cx="1196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dirty="0" smtClean="0">
                  <a:solidFill>
                    <a:srgbClr val="000000"/>
                  </a:solidFill>
                  <a:latin typeface="Comic Sans MS" pitchFamily="66" charset="0"/>
                </a:rPr>
                <a:t>Slow (ch)</a:t>
              </a:r>
              <a:endParaRPr lang="it-IT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pic>
          <p:nvPicPr>
            <p:cNvPr id="2" name="Immagine 1" descr="zoom_fs+dee_ntel448_run1670-1684.jpg"/>
            <p:cNvPicPr>
              <a:picLocks noChangeAspect="1"/>
            </p:cNvPicPr>
            <p:nvPr/>
          </p:nvPicPr>
          <p:blipFill>
            <a:blip r:embed="rId4" cstate="print"/>
            <a:srcRect l="6314" t="7761" r="48742" b="2603"/>
            <a:stretch>
              <a:fillRect/>
            </a:stretch>
          </p:blipFill>
          <p:spPr>
            <a:xfrm rot="5400000">
              <a:off x="3131841" y="-2315333"/>
              <a:ext cx="2880321" cy="7510988"/>
            </a:xfrm>
            <a:prstGeom prst="rect">
              <a:avLst/>
            </a:prstGeom>
          </p:spPr>
        </p:pic>
      </p:grpSp>
      <p:sp>
        <p:nvSpPr>
          <p:cNvPr id="11" name="CasellaDiTesto 10"/>
          <p:cNvSpPr txBox="1"/>
          <p:nvPr/>
        </p:nvSpPr>
        <p:spPr>
          <a:xfrm>
            <a:off x="7074297" y="6475218"/>
            <a:ext cx="1259088" cy="40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Slow (ch)</a:t>
            </a: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5400000">
            <a:off x="22103" y="1411490"/>
            <a:ext cx="135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Fast (ch)</a:t>
            </a: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5400000">
            <a:off x="6550" y="4649980"/>
            <a:ext cx="135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Fast (ch)</a:t>
            </a: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24695" y="6550223"/>
            <a:ext cx="3001467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400" baseline="30000" dirty="0" smtClean="0">
                <a:cs typeface="Arial" charset="0"/>
              </a:rPr>
              <a:t>197</a:t>
            </a:r>
            <a:r>
              <a:rPr lang="it-IT" sz="1400" dirty="0" smtClean="0">
                <a:cs typeface="Arial" charset="0"/>
              </a:rPr>
              <a:t>Au</a:t>
            </a:r>
            <a:r>
              <a:rPr lang="it-IT" sz="1400" baseline="30000" dirty="0" smtClean="0">
                <a:cs typeface="Arial" charset="0"/>
              </a:rPr>
              <a:t> </a:t>
            </a:r>
            <a:r>
              <a:rPr lang="it-IT" sz="1400" dirty="0">
                <a:cs typeface="Arial" charset="0"/>
              </a:rPr>
              <a:t>10</a:t>
            </a:r>
            <a:r>
              <a:rPr lang="it-IT" sz="1400" baseline="30000" dirty="0">
                <a:cs typeface="Arial" charset="0"/>
              </a:rPr>
              <a:t>5</a:t>
            </a:r>
            <a:r>
              <a:rPr lang="it-IT" sz="1400" dirty="0">
                <a:cs typeface="Arial" charset="0"/>
              </a:rPr>
              <a:t> </a:t>
            </a:r>
            <a:r>
              <a:rPr lang="it-IT" sz="1400" dirty="0" err="1">
                <a:cs typeface="Arial" charset="0"/>
              </a:rPr>
              <a:t>pps</a:t>
            </a:r>
            <a:r>
              <a:rPr lang="it-IT" sz="1400" dirty="0">
                <a:cs typeface="Arial" charset="0"/>
              </a:rPr>
              <a:t> </a:t>
            </a:r>
            <a:r>
              <a:rPr lang="it-IT" sz="1400" dirty="0" smtClean="0">
                <a:cs typeface="Arial" charset="0"/>
              </a:rPr>
              <a:t>400 </a:t>
            </a:r>
            <a:r>
              <a:rPr lang="it-IT" sz="1400" dirty="0" err="1">
                <a:cs typeface="Arial" charset="0"/>
              </a:rPr>
              <a:t>A.MeV</a:t>
            </a:r>
            <a:r>
              <a:rPr lang="it-IT" sz="1400" dirty="0">
                <a:cs typeface="Arial" charset="0"/>
              </a:rPr>
              <a:t> + </a:t>
            </a:r>
            <a:r>
              <a:rPr lang="it-IT" sz="1400" baseline="30000" dirty="0" smtClean="0">
                <a:cs typeface="Arial" charset="0"/>
              </a:rPr>
              <a:t>197</a:t>
            </a:r>
            <a:r>
              <a:rPr lang="it-IT" sz="1400" dirty="0" smtClean="0">
                <a:cs typeface="Arial" charset="0"/>
              </a:rPr>
              <a:t>Au</a:t>
            </a:r>
            <a:endParaRPr lang="it-IT" baseline="30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38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ood1.jpg"/>
          <p:cNvPicPr>
            <a:picLocks noChangeAspect="1"/>
          </p:cNvPicPr>
          <p:nvPr/>
        </p:nvPicPr>
        <p:blipFill>
          <a:blip r:embed="rId3" cstate="print"/>
          <a:srcRect l="9844" t="15350"/>
          <a:stretch>
            <a:fillRect/>
          </a:stretch>
        </p:blipFill>
        <p:spPr>
          <a:xfrm rot="5400000">
            <a:off x="1074455" y="-458538"/>
            <a:ext cx="6597350" cy="809920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 rot="5400000">
            <a:off x="491494" y="153363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Fast (ch)</a:t>
            </a: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65474" y="3244334"/>
            <a:ext cx="119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Slow (ch)</a:t>
            </a: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226289" y="6445998"/>
            <a:ext cx="119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Fast (ch)</a:t>
            </a: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5400000">
            <a:off x="344983" y="482851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E </a:t>
            </a:r>
            <a:r>
              <a:rPr lang="it-IT" dirty="0" err="1" smtClean="0">
                <a:solidFill>
                  <a:srgbClr val="000000"/>
                </a:solidFill>
                <a:latin typeface="Comic Sans MS" pitchFamily="66" charset="0"/>
              </a:rPr>
              <a:t>Sil</a:t>
            </a:r>
            <a:r>
              <a:rPr lang="it-IT" dirty="0" smtClean="0">
                <a:solidFill>
                  <a:srgbClr val="000000"/>
                </a:solidFill>
                <a:latin typeface="Comic Sans MS" pitchFamily="66" charset="0"/>
              </a:rPr>
              <a:t> (ch)</a:t>
            </a: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25189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Identification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Methods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4415" y="6522178"/>
            <a:ext cx="40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Identification</a:t>
            </a:r>
            <a:r>
              <a:rPr lang="it-IT" dirty="0" smtClean="0"/>
              <a:t> via </a:t>
            </a:r>
            <a:r>
              <a:rPr lang="it-IT" dirty="0" err="1" smtClean="0"/>
              <a:t>KaliVeda</a:t>
            </a:r>
            <a:r>
              <a:rPr lang="it-IT" dirty="0" smtClean="0"/>
              <a:t> </a:t>
            </a:r>
            <a:r>
              <a:rPr lang="it-IT" dirty="0" err="1" smtClean="0"/>
              <a:t>Grid</a:t>
            </a:r>
            <a:r>
              <a:rPr lang="it-IT" dirty="0" smtClean="0"/>
              <a:t>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805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99961" y="3537920"/>
            <a:ext cx="2520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 Rounded MT Bold" pitchFamily="34" charset="0"/>
              </a:rPr>
              <a:t>100 MHz of </a:t>
            </a:r>
            <a:r>
              <a:rPr lang="it-IT" dirty="0" err="1" smtClean="0">
                <a:latin typeface="Arial Rounded MT Bold" pitchFamily="34" charset="0"/>
              </a:rPr>
              <a:t>sampling</a:t>
            </a:r>
            <a:endParaRPr lang="it-IT" dirty="0" smtClean="0">
              <a:latin typeface="Arial Rounded MT Bold" pitchFamily="34" charset="0"/>
            </a:endParaRPr>
          </a:p>
          <a:p>
            <a:endParaRPr lang="it-IT" dirty="0">
              <a:latin typeface="Arial Rounded MT Bold" pitchFamily="34" charset="0"/>
            </a:endParaRPr>
          </a:p>
          <a:p>
            <a:r>
              <a:rPr lang="it-IT" dirty="0" smtClean="0">
                <a:latin typeface="Arial Rounded MT Bold" pitchFamily="34" charset="0"/>
              </a:rPr>
              <a:t>14 bit of </a:t>
            </a:r>
            <a:r>
              <a:rPr lang="it-IT" dirty="0" err="1" smtClean="0">
                <a:latin typeface="Arial Rounded MT Bold" pitchFamily="34" charset="0"/>
              </a:rPr>
              <a:t>resolution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5040312" cy="36671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="1">
                <a:latin typeface="Comic Sans MS" pitchFamily="66" charset="0"/>
                <a:cs typeface="Arial" charset="0"/>
              </a:rPr>
              <a:t>Digital Pulse Shape acquisition DSPA</a:t>
            </a:r>
          </a:p>
        </p:txBody>
      </p:sp>
      <p:pic>
        <p:nvPicPr>
          <p:cNvPr id="544775" name="Picture 7" descr="Fi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7632700" cy="2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580112" y="6537325"/>
            <a:ext cx="3312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>
                <a:latin typeface="Arial Rounded MT Bold" pitchFamily="34" charset="0"/>
              </a:rPr>
              <a:t>From </a:t>
            </a:r>
            <a:r>
              <a:rPr lang="it-IT" sz="1100" dirty="0" err="1" smtClean="0">
                <a:latin typeface="Arial Rounded MT Bold" pitchFamily="34" charset="0"/>
              </a:rPr>
              <a:t>P.Guazzoni</a:t>
            </a:r>
            <a:r>
              <a:rPr lang="it-IT" sz="1100" dirty="0">
                <a:latin typeface="Arial Rounded MT Bold" pitchFamily="34" charset="0"/>
              </a:rPr>
              <a:t> </a:t>
            </a:r>
            <a:r>
              <a:rPr lang="it-IT" sz="1100" dirty="0" smtClean="0">
                <a:latin typeface="Arial Rounded MT Bold" pitchFamily="34" charset="0"/>
              </a:rPr>
              <a:t>et al., Chimera Milano </a:t>
            </a:r>
            <a:r>
              <a:rPr lang="it-IT" sz="1100" dirty="0" err="1" smtClean="0">
                <a:latin typeface="Arial Rounded MT Bold" pitchFamily="34" charset="0"/>
              </a:rPr>
              <a:t>group</a:t>
            </a:r>
            <a:endParaRPr lang="en-US" sz="1100" dirty="0">
              <a:latin typeface="Arial Rounded MT Bold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516052"/>
            <a:ext cx="3707904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baseline="30000" dirty="0" smtClean="0">
                <a:cs typeface="Arial" charset="0"/>
              </a:rPr>
              <a:t>197</a:t>
            </a:r>
            <a:r>
              <a:rPr lang="it-IT" dirty="0" smtClean="0">
                <a:cs typeface="Arial" charset="0"/>
              </a:rPr>
              <a:t>Au</a:t>
            </a:r>
            <a:r>
              <a:rPr lang="it-IT" baseline="30000" dirty="0" smtClean="0">
                <a:cs typeface="Arial" charset="0"/>
              </a:rPr>
              <a:t> </a:t>
            </a:r>
            <a:r>
              <a:rPr lang="it-IT" dirty="0">
                <a:cs typeface="Arial" charset="0"/>
              </a:rPr>
              <a:t>10</a:t>
            </a:r>
            <a:r>
              <a:rPr lang="it-IT" baseline="30000" dirty="0">
                <a:cs typeface="Arial" charset="0"/>
              </a:rPr>
              <a:t>5</a:t>
            </a:r>
            <a:r>
              <a:rPr lang="it-IT" dirty="0">
                <a:cs typeface="Arial" charset="0"/>
              </a:rPr>
              <a:t> </a:t>
            </a:r>
            <a:r>
              <a:rPr lang="it-IT" dirty="0" err="1">
                <a:cs typeface="Arial" charset="0"/>
              </a:rPr>
              <a:t>pps</a:t>
            </a:r>
            <a:r>
              <a:rPr lang="it-IT" dirty="0">
                <a:cs typeface="Arial" charset="0"/>
              </a:rPr>
              <a:t> </a:t>
            </a:r>
            <a:r>
              <a:rPr lang="it-IT" dirty="0" smtClean="0">
                <a:cs typeface="Arial" charset="0"/>
              </a:rPr>
              <a:t>400 </a:t>
            </a:r>
            <a:r>
              <a:rPr lang="it-IT" dirty="0" err="1">
                <a:cs typeface="Arial" charset="0"/>
              </a:rPr>
              <a:t>A.MeV</a:t>
            </a:r>
            <a:r>
              <a:rPr lang="it-IT" dirty="0">
                <a:cs typeface="Arial" charset="0"/>
              </a:rPr>
              <a:t> + </a:t>
            </a:r>
            <a:r>
              <a:rPr lang="it-IT" baseline="30000" dirty="0">
                <a:cs typeface="Arial" charset="0"/>
              </a:rPr>
              <a:t>197</a:t>
            </a:r>
            <a:r>
              <a:rPr lang="it-IT" dirty="0" smtClean="0">
                <a:cs typeface="Arial" charset="0"/>
              </a:rPr>
              <a:t>Au</a:t>
            </a:r>
            <a:endParaRPr lang="it-IT" baseline="30000" dirty="0">
              <a:cs typeface="Arial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06509" y="909751"/>
            <a:ext cx="7907338" cy="5573713"/>
            <a:chOff x="323850" y="908050"/>
            <a:chExt cx="7907338" cy="5573713"/>
          </a:xfrm>
        </p:grpSpPr>
        <p:pic>
          <p:nvPicPr>
            <p:cNvPr id="544770" name="Picture 2" descr="Fig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908050"/>
              <a:ext cx="7907338" cy="557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" name="Picture 2" descr="C:\Users\Simone\Desktop\POSTER TALK\Talk\Fast-slow digit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37" y="915988"/>
              <a:ext cx="2544019" cy="1865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10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506</Words>
  <Application>Microsoft Office PowerPoint</Application>
  <PresentationFormat>Presentazione su schermo (4:3)</PresentationFormat>
  <Paragraphs>143</Paragraphs>
  <Slides>17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Tema di Office</vt:lpstr>
      <vt:lpstr>Struttura predefinita</vt:lpstr>
      <vt:lpstr>Image</vt:lpstr>
      <vt:lpstr>Equazione</vt:lpstr>
      <vt:lpstr>Microsoft Equation 3.0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RISERVE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</dc:creator>
  <cp:lastModifiedBy>Simone</cp:lastModifiedBy>
  <cp:revision>71</cp:revision>
  <dcterms:created xsi:type="dcterms:W3CDTF">2011-06-15T13:35:39Z</dcterms:created>
  <dcterms:modified xsi:type="dcterms:W3CDTF">2011-06-19T18:53:37Z</dcterms:modified>
</cp:coreProperties>
</file>