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351" r:id="rId2"/>
    <p:sldId id="1034" r:id="rId3"/>
    <p:sldId id="1035" r:id="rId4"/>
    <p:sldId id="1025" r:id="rId5"/>
    <p:sldId id="969" r:id="rId6"/>
    <p:sldId id="970" r:id="rId7"/>
    <p:sldId id="979" r:id="rId8"/>
    <p:sldId id="1032" r:id="rId9"/>
    <p:sldId id="986" r:id="rId10"/>
    <p:sldId id="985" r:id="rId11"/>
    <p:sldId id="1014" r:id="rId12"/>
    <p:sldId id="962" r:id="rId13"/>
    <p:sldId id="977" r:id="rId14"/>
    <p:sldId id="991" r:id="rId15"/>
    <p:sldId id="956" r:id="rId16"/>
    <p:sldId id="954" r:id="rId17"/>
    <p:sldId id="995" r:id="rId18"/>
    <p:sldId id="992" r:id="rId19"/>
    <p:sldId id="987" r:id="rId20"/>
    <p:sldId id="939" r:id="rId21"/>
    <p:sldId id="990" r:id="rId22"/>
    <p:sldId id="944" r:id="rId23"/>
    <p:sldId id="1022" r:id="rId24"/>
    <p:sldId id="957" r:id="rId25"/>
    <p:sldId id="1002" r:id="rId26"/>
    <p:sldId id="983" r:id="rId27"/>
    <p:sldId id="1010" r:id="rId28"/>
    <p:sldId id="967" r:id="rId29"/>
    <p:sldId id="1028" r:id="rId30"/>
    <p:sldId id="1027" r:id="rId31"/>
    <p:sldId id="968" r:id="rId32"/>
    <p:sldId id="1029" r:id="rId33"/>
    <p:sldId id="1020" r:id="rId34"/>
    <p:sldId id="1015" r:id="rId35"/>
    <p:sldId id="1016" r:id="rId36"/>
    <p:sldId id="1023" r:id="rId37"/>
    <p:sldId id="1024" r:id="rId38"/>
    <p:sldId id="1026" r:id="rId39"/>
    <p:sldId id="1033" r:id="rId40"/>
    <p:sldId id="1036" r:id="rId41"/>
  </p:sldIdLst>
  <p:sldSz cx="9906000" cy="6858000" type="A4"/>
  <p:notesSz cx="9855200" cy="67183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00823B"/>
    <a:srgbClr val="33CC33"/>
    <a:srgbClr val="CE0CB2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226" autoAdjust="0"/>
    <p:restoredTop sz="94737" autoAdjust="0"/>
  </p:normalViewPr>
  <p:slideViewPr>
    <p:cSldViewPr showGuides="1">
      <p:cViewPr varScale="1">
        <p:scale>
          <a:sx n="44" d="100"/>
          <a:sy n="44" d="100"/>
        </p:scale>
        <p:origin x="-1092" y="-10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037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80" tIns="45290" rIns="90580" bIns="45290" numCol="1" anchor="t" anchorCtr="0" compatLnSpc="1">
            <a:prstTxWarp prst="textNoShape">
              <a:avLst/>
            </a:prstTxWarp>
          </a:bodyPr>
          <a:lstStyle>
            <a:lvl1pPr defTabSz="903288">
              <a:defRPr sz="11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81650" y="0"/>
            <a:ext cx="4271963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80" tIns="45290" rIns="90580" bIns="45290" numCol="1" anchor="t" anchorCtr="0" compatLnSpc="1">
            <a:prstTxWarp prst="textNoShape">
              <a:avLst/>
            </a:prstTxWarp>
          </a:bodyPr>
          <a:lstStyle>
            <a:lvl1pPr algn="r" defTabSz="903288">
              <a:defRPr sz="11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381750"/>
            <a:ext cx="427037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80" tIns="45290" rIns="90580" bIns="45290" numCol="1" anchor="b" anchorCtr="0" compatLnSpc="1">
            <a:prstTxWarp prst="textNoShape">
              <a:avLst/>
            </a:prstTxWarp>
          </a:bodyPr>
          <a:lstStyle>
            <a:lvl1pPr defTabSz="903288">
              <a:defRPr sz="11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81650" y="6381750"/>
            <a:ext cx="4271963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80" tIns="45290" rIns="90580" bIns="45290" numCol="1" anchor="b" anchorCtr="0" compatLnSpc="1">
            <a:prstTxWarp prst="textNoShape">
              <a:avLst/>
            </a:prstTxWarp>
          </a:bodyPr>
          <a:lstStyle>
            <a:lvl1pPr algn="r" defTabSz="903288">
              <a:defRPr sz="1100" smtClean="0"/>
            </a:lvl1pPr>
          </a:lstStyle>
          <a:p>
            <a:pPr>
              <a:defRPr/>
            </a:pPr>
            <a:fld id="{6CC40FB9-0E85-4E05-9D5D-DAC277A88C7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037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80" tIns="45290" rIns="90580" bIns="45290" numCol="1" anchor="t" anchorCtr="0" compatLnSpc="1">
            <a:prstTxWarp prst="textNoShape">
              <a:avLst/>
            </a:prstTxWarp>
          </a:bodyPr>
          <a:lstStyle>
            <a:lvl1pPr defTabSz="903288">
              <a:defRPr sz="11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81650" y="0"/>
            <a:ext cx="4271963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80" tIns="45290" rIns="90580" bIns="45290" numCol="1" anchor="t" anchorCtr="0" compatLnSpc="1">
            <a:prstTxWarp prst="textNoShape">
              <a:avLst/>
            </a:prstTxWarp>
          </a:bodyPr>
          <a:lstStyle>
            <a:lvl1pPr algn="r" defTabSz="903288">
              <a:defRPr sz="11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13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13088" y="504825"/>
            <a:ext cx="3633787" cy="25161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4250" y="3192463"/>
            <a:ext cx="7886700" cy="302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80" tIns="45290" rIns="90580" bIns="45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381750"/>
            <a:ext cx="427037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80" tIns="45290" rIns="90580" bIns="45290" numCol="1" anchor="b" anchorCtr="0" compatLnSpc="1">
            <a:prstTxWarp prst="textNoShape">
              <a:avLst/>
            </a:prstTxWarp>
          </a:bodyPr>
          <a:lstStyle>
            <a:lvl1pPr defTabSz="903288">
              <a:defRPr sz="11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81650" y="6381750"/>
            <a:ext cx="4271963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80" tIns="45290" rIns="90580" bIns="45290" numCol="1" anchor="b" anchorCtr="0" compatLnSpc="1">
            <a:prstTxWarp prst="textNoShape">
              <a:avLst/>
            </a:prstTxWarp>
          </a:bodyPr>
          <a:lstStyle>
            <a:lvl1pPr algn="r" defTabSz="903288">
              <a:defRPr sz="1100" smtClean="0"/>
            </a:lvl1pPr>
          </a:lstStyle>
          <a:p>
            <a:pPr>
              <a:defRPr/>
            </a:pPr>
            <a:fld id="{99F4703E-68F0-4B06-851D-0C646A36CDF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113088" y="504825"/>
            <a:ext cx="3633787" cy="2516188"/>
          </a:xfrm>
          <a:ln/>
        </p:spPr>
      </p:sp>
      <p:sp>
        <p:nvSpPr>
          <p:cNvPr id="102403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102404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250091-7480-4279-A4E9-042F45089154}" type="slidenum">
              <a:rPr lang="it-IT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F4703E-68F0-4B06-851D-0C646A36CDF2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113088" y="504825"/>
            <a:ext cx="3633787" cy="2516188"/>
          </a:xfrm>
          <a:ln/>
        </p:spPr>
      </p:sp>
      <p:sp>
        <p:nvSpPr>
          <p:cNvPr id="163843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163844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C31C6E-0ED8-4940-A4B5-9B9B7D70287C}" type="slidenum">
              <a:rPr lang="it-IT"/>
              <a:pPr/>
              <a:t>11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113088" y="504825"/>
            <a:ext cx="3633787" cy="2516188"/>
          </a:xfrm>
          <a:ln/>
        </p:spPr>
      </p:sp>
      <p:sp>
        <p:nvSpPr>
          <p:cNvPr id="139267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139268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8D27F5-B985-4797-9006-228D9112000A}" type="slidenum">
              <a:rPr lang="it-IT"/>
              <a:pPr/>
              <a:t>12</a:t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113088" y="504825"/>
            <a:ext cx="3633787" cy="2516188"/>
          </a:xfrm>
          <a:ln/>
        </p:spPr>
      </p:sp>
      <p:sp>
        <p:nvSpPr>
          <p:cNvPr id="195587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195588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86153F-BCA1-462A-947C-F293F173B46D}" type="slidenum">
              <a:rPr lang="it-IT"/>
              <a:pPr/>
              <a:t>13</a:t>
            </a:fld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F4703E-68F0-4B06-851D-0C646A36CDF2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F4703E-68F0-4B06-851D-0C646A36CDF2}" type="slidenum">
              <a:rPr lang="it-IT" smtClean="0"/>
              <a:pPr>
                <a:defRPr/>
              </a:pPr>
              <a:t>15</a:t>
            </a:fld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F4703E-68F0-4B06-851D-0C646A36CDF2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F4703E-68F0-4B06-851D-0C646A36CDF2}" type="slidenum">
              <a:rPr lang="it-IT" smtClean="0"/>
              <a:pPr>
                <a:defRPr/>
              </a:pPr>
              <a:t>17</a:t>
            </a:fld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F4703E-68F0-4B06-851D-0C646A36CDF2}" type="slidenum">
              <a:rPr lang="it-IT" smtClean="0"/>
              <a:pPr>
                <a:defRPr/>
              </a:pPr>
              <a:t>18</a:t>
            </a:fld>
            <a:endParaRPr 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F4703E-68F0-4B06-851D-0C646A36CDF2}" type="slidenum">
              <a:rPr lang="it-IT" smtClean="0"/>
              <a:pPr>
                <a:defRPr/>
              </a:pPr>
              <a:t>19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400A91-B16A-4C3D-9D52-7288B0E252E1}" type="slidenum">
              <a:rPr lang="it-IT"/>
              <a:pPr/>
              <a:t>2</a:t>
            </a:fld>
            <a:endParaRPr lang="it-IT"/>
          </a:p>
        </p:txBody>
      </p:sp>
      <p:sp>
        <p:nvSpPr>
          <p:cNvPr id="71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113088" y="504825"/>
            <a:ext cx="3633787" cy="2516188"/>
          </a:xfrm>
          <a:ln/>
        </p:spPr>
      </p:sp>
      <p:sp>
        <p:nvSpPr>
          <p:cNvPr id="110595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11059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338EAE-EDB3-4BF6-91AA-65FB8B9F94ED}" type="slidenum">
              <a:rPr lang="it-IT"/>
              <a:pPr/>
              <a:t>20</a:t>
            </a:fld>
            <a:endParaRPr 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F4703E-68F0-4B06-851D-0C646A36CDF2}" type="slidenum">
              <a:rPr lang="it-IT" smtClean="0"/>
              <a:pPr>
                <a:defRPr/>
              </a:pPr>
              <a:t>21</a:t>
            </a:fld>
            <a:endParaRPr 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113088" y="504825"/>
            <a:ext cx="3633787" cy="2516188"/>
          </a:xfrm>
          <a:ln/>
        </p:spPr>
      </p:sp>
      <p:sp>
        <p:nvSpPr>
          <p:cNvPr id="13005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13005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93DED8-296F-491E-9AE3-4C0832D9ADC4}" type="slidenum">
              <a:rPr lang="it-IT"/>
              <a:pPr/>
              <a:t>22</a:t>
            </a:fld>
            <a:endParaRPr 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F4703E-68F0-4B06-851D-0C646A36CDF2}" type="slidenum">
              <a:rPr lang="it-IT" smtClean="0"/>
              <a:pPr>
                <a:defRPr/>
              </a:pPr>
              <a:t>23</a:t>
            </a:fld>
            <a:endParaRPr lang="it-I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F4703E-68F0-4B06-851D-0C646A36CDF2}" type="slidenum">
              <a:rPr lang="it-IT" smtClean="0"/>
              <a:pPr>
                <a:defRPr/>
              </a:pPr>
              <a:t>24</a:t>
            </a:fld>
            <a:endParaRPr lang="it-I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F4703E-68F0-4B06-851D-0C646A36CDF2}" type="slidenum">
              <a:rPr lang="it-IT" smtClean="0"/>
              <a:pPr>
                <a:defRPr/>
              </a:pPr>
              <a:t>25</a:t>
            </a:fld>
            <a:endParaRPr lang="it-IT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AB103-C689-4EDA-822A-E6830FEB03FA}" type="slidenum">
              <a:rPr lang="it-IT" smtClean="0"/>
              <a:pPr/>
              <a:t>26</a:t>
            </a:fld>
            <a:endParaRPr lang="it-IT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F4703E-68F0-4B06-851D-0C646A36CDF2}" type="slidenum">
              <a:rPr lang="it-IT" smtClean="0"/>
              <a:pPr>
                <a:defRPr/>
              </a:pPr>
              <a:t>27</a:t>
            </a:fld>
            <a:endParaRPr lang="it-IT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F4703E-68F0-4B06-851D-0C646A36CDF2}" type="slidenum">
              <a:rPr lang="it-IT" smtClean="0"/>
              <a:pPr>
                <a:defRPr/>
              </a:pPr>
              <a:t>28</a:t>
            </a:fld>
            <a:endParaRPr lang="it-IT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506E2-2DD4-4A71-B151-767A805781A3}" type="slidenum">
              <a:rPr lang="it-IT" smtClean="0"/>
              <a:pPr/>
              <a:t>29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CC845A-E19A-41F6-8E5D-D190B7A774C5}" type="slidenum">
              <a:rPr lang="it-IT"/>
              <a:pPr/>
              <a:t>3</a:t>
            </a:fld>
            <a:endParaRPr lang="it-IT"/>
          </a:p>
        </p:txBody>
      </p:sp>
      <p:sp>
        <p:nvSpPr>
          <p:cNvPr id="72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F4703E-68F0-4B06-851D-0C646A36CDF2}" type="slidenum">
              <a:rPr lang="it-IT" smtClean="0"/>
              <a:pPr>
                <a:defRPr/>
              </a:pPr>
              <a:t>30</a:t>
            </a:fld>
            <a:endParaRPr lang="it-IT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113088" y="504825"/>
            <a:ext cx="3633787" cy="2516188"/>
          </a:xfrm>
          <a:ln/>
        </p:spPr>
      </p:sp>
      <p:sp>
        <p:nvSpPr>
          <p:cNvPr id="132099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13210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1582F5-8E68-4ED0-B49E-1D21D7B2EE59}" type="slidenum">
              <a:rPr lang="it-IT"/>
              <a:pPr/>
              <a:t>31</a:t>
            </a:fld>
            <a:endParaRPr lang="it-IT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F4703E-68F0-4B06-851D-0C646A36CDF2}" type="slidenum">
              <a:rPr lang="it-IT" smtClean="0"/>
              <a:pPr>
                <a:defRPr/>
              </a:pPr>
              <a:t>32</a:t>
            </a:fld>
            <a:endParaRPr lang="it-IT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F4703E-68F0-4B06-851D-0C646A36CDF2}" type="slidenum">
              <a:rPr lang="it-IT" smtClean="0"/>
              <a:pPr>
                <a:defRPr/>
              </a:pPr>
              <a:t>33</a:t>
            </a:fld>
            <a:endParaRPr lang="it-IT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F4703E-68F0-4B06-851D-0C646A36CDF2}" type="slidenum">
              <a:rPr lang="it-IT" smtClean="0"/>
              <a:pPr>
                <a:defRPr/>
              </a:pPr>
              <a:t>34</a:t>
            </a:fld>
            <a:endParaRPr lang="it-IT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F4703E-68F0-4B06-851D-0C646A36CDF2}" type="slidenum">
              <a:rPr lang="it-IT" smtClean="0"/>
              <a:pPr>
                <a:defRPr/>
              </a:pPr>
              <a:t>35</a:t>
            </a:fld>
            <a:endParaRPr lang="it-IT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113088" y="504825"/>
            <a:ext cx="3633787" cy="2516188"/>
          </a:xfrm>
          <a:ln/>
        </p:spPr>
      </p:sp>
      <p:sp>
        <p:nvSpPr>
          <p:cNvPr id="106499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10650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0D4EE1-F829-473E-B4BA-C24671164559}" type="slidenum">
              <a:rPr lang="it-IT"/>
              <a:pPr/>
              <a:t>36</a:t>
            </a:fld>
            <a:endParaRPr lang="it-IT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113088" y="504825"/>
            <a:ext cx="3633787" cy="2516188"/>
          </a:xfrm>
          <a:ln/>
        </p:spPr>
      </p:sp>
      <p:sp>
        <p:nvSpPr>
          <p:cNvPr id="107523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107524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02ADD9-0E09-4FAB-B075-57095E68CE02}" type="slidenum">
              <a:rPr lang="it-IT"/>
              <a:pPr/>
              <a:t>37</a:t>
            </a:fld>
            <a:endParaRPr lang="it-IT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113088" y="504825"/>
            <a:ext cx="3633787" cy="2516188"/>
          </a:xfrm>
          <a:ln/>
        </p:spPr>
      </p:sp>
      <p:sp>
        <p:nvSpPr>
          <p:cNvPr id="16077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16077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B061E9-D211-4392-BD07-D7EEA3C0002A}" type="slidenum">
              <a:rPr lang="it-IT"/>
              <a:pPr/>
              <a:t>38</a:t>
            </a:fld>
            <a:endParaRPr lang="it-IT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F4703E-68F0-4B06-851D-0C646A36CDF2}" type="slidenum">
              <a:rPr lang="it-IT" smtClean="0"/>
              <a:pPr>
                <a:defRPr/>
              </a:pPr>
              <a:t>39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113088" y="504825"/>
            <a:ext cx="3633787" cy="2516188"/>
          </a:xfrm>
          <a:ln/>
        </p:spPr>
      </p:sp>
      <p:sp>
        <p:nvSpPr>
          <p:cNvPr id="106499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10650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0D4EE1-F829-473E-B4BA-C24671164559}" type="slidenum">
              <a:rPr lang="it-IT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56A0C-5CAC-4C2E-ACEC-9EC45BA2FE1E}" type="slidenum">
              <a:rPr lang="it-IT" smtClean="0"/>
              <a:pPr/>
              <a:t>40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113088" y="504825"/>
            <a:ext cx="3633787" cy="2516188"/>
          </a:xfrm>
          <a:ln/>
        </p:spPr>
      </p:sp>
      <p:sp>
        <p:nvSpPr>
          <p:cNvPr id="126979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12698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E40E35-4F46-4CE2-951F-1328FA4D7FD8}" type="slidenum">
              <a:rPr lang="it-IT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113088" y="504825"/>
            <a:ext cx="3633787" cy="2516188"/>
          </a:xfrm>
          <a:ln/>
        </p:spPr>
      </p:sp>
      <p:sp>
        <p:nvSpPr>
          <p:cNvPr id="128003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128004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75F299-D0AA-495C-8863-B8EF3A2DAC72}" type="slidenum">
              <a:rPr lang="it-IT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113088" y="504825"/>
            <a:ext cx="3633787" cy="2516188"/>
          </a:xfrm>
          <a:ln/>
        </p:spPr>
      </p:sp>
      <p:sp>
        <p:nvSpPr>
          <p:cNvPr id="175107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175108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2A730B-3890-4250-847D-937E5E1855C8}" type="slidenum">
              <a:rPr lang="it-IT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F4703E-68F0-4B06-851D-0C646A36CDF2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113088" y="504825"/>
            <a:ext cx="3633787" cy="251618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F4703E-68F0-4B06-851D-0C646A36CDF2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5F53C-F69A-4590-8AB3-FF91A52DB48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81FC4-5690-403C-BA13-5A6D8F74626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04D50-1F77-44A1-A5CD-A9599CF9085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95300" y="1600200"/>
            <a:ext cx="4375150" cy="21859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5035550" y="1600200"/>
            <a:ext cx="4375150" cy="21859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95300" y="3938589"/>
            <a:ext cx="4375150" cy="21875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35550" y="3938589"/>
            <a:ext cx="4375150" cy="21875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1DCCB-5DE0-4376-AAF0-A47C6348AB2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5E16C-BDF1-49E4-9632-739A6BBFA2F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69F57-A75B-4992-8802-EE8EB3738F9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3C85C-DD9C-4124-B49F-996EF1A8651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AF4CB-90E8-4D0E-B29C-27628EEEDC9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51A20-A8B6-45C4-ACFA-CA183FDF7F8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E118A-AA8F-4E56-870C-D2A41746A45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D17BA-2A47-4A82-9ECF-69354712625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09954-CB20-4EF4-A894-D669B5317B9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CF37BD89-AA1F-45E8-8144-BC90132AC30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4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gif"/><Relationship Id="rId4" Type="http://schemas.openxmlformats.org/officeDocument/2006/relationships/image" Target="../media/image5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gif"/><Relationship Id="rId5" Type="http://schemas.openxmlformats.org/officeDocument/2006/relationships/image" Target="../media/image55.gif"/><Relationship Id="rId4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wmf"/><Relationship Id="rId5" Type="http://schemas.openxmlformats.org/officeDocument/2006/relationships/image" Target="../media/image67.png"/><Relationship Id="rId4" Type="http://schemas.openxmlformats.org/officeDocument/2006/relationships/image" Target="../media/image10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0.wmf"/><Relationship Id="rId4" Type="http://schemas.openxmlformats.org/officeDocument/2006/relationships/image" Target="../media/image1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6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wmf"/><Relationship Id="rId5" Type="http://schemas.openxmlformats.org/officeDocument/2006/relationships/image" Target="../media/image11.png"/><Relationship Id="rId4" Type="http://schemas.openxmlformats.org/officeDocument/2006/relationships/image" Target="../media/image10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3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1052513" y="1864411"/>
            <a:ext cx="795747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FF0000"/>
                </a:solidFill>
                <a:latin typeface="Comic Sans MS" pitchFamily="66" charset="0"/>
              </a:rPr>
              <a:t>ASY-EOS experiment </a:t>
            </a:r>
            <a:endParaRPr lang="en-GB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0" y="2924175"/>
            <a:ext cx="9906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 u="sng" dirty="0" smtClean="0">
                <a:solidFill>
                  <a:srgbClr val="0000FF"/>
                </a:solidFill>
                <a:latin typeface="Comic Sans MS" pitchFamily="66" charset="0"/>
              </a:rPr>
              <a:t>P. </a:t>
            </a:r>
            <a:r>
              <a:rPr lang="en-GB" sz="2400" u="sng" dirty="0" err="1" smtClean="0">
                <a:solidFill>
                  <a:srgbClr val="0000FF"/>
                </a:solidFill>
                <a:latin typeface="Comic Sans MS" pitchFamily="66" charset="0"/>
              </a:rPr>
              <a:t>Russotto</a:t>
            </a:r>
            <a:r>
              <a:rPr lang="en-GB" sz="2400" u="sng" dirty="0" smtClean="0">
                <a:solidFill>
                  <a:srgbClr val="0000FF"/>
                </a:solidFill>
                <a:latin typeface="Comic Sans MS" pitchFamily="66" charset="0"/>
              </a:rPr>
              <a:t>*</a:t>
            </a:r>
          </a:p>
          <a:p>
            <a:pPr algn="ctr">
              <a:lnSpc>
                <a:spcPct val="200000"/>
              </a:lnSpc>
            </a:pPr>
            <a:r>
              <a:rPr lang="en-GB" sz="24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GB" sz="2400" b="1" dirty="0" smtClean="0">
                <a:solidFill>
                  <a:srgbClr val="0000FF"/>
                </a:solidFill>
                <a:latin typeface="Comic Sans MS" pitchFamily="66" charset="0"/>
              </a:rPr>
              <a:t>for </a:t>
            </a:r>
            <a:r>
              <a:rPr lang="it-IT" sz="2400" b="1" dirty="0" smtClean="0">
                <a:solidFill>
                  <a:srgbClr val="0000FF"/>
                </a:solidFill>
                <a:latin typeface="Comic Sans MS" pitchFamily="66" charset="0"/>
              </a:rPr>
              <a:t>the </a:t>
            </a:r>
            <a:r>
              <a:rPr lang="it-IT" sz="2400" b="1" dirty="0">
                <a:solidFill>
                  <a:srgbClr val="0000FF"/>
                </a:solidFill>
                <a:latin typeface="Comic Sans MS" pitchFamily="66" charset="0"/>
              </a:rPr>
              <a:t>ASY-EOS </a:t>
            </a:r>
            <a:r>
              <a:rPr lang="it-IT" sz="2400" b="1" dirty="0" err="1">
                <a:solidFill>
                  <a:srgbClr val="0000FF"/>
                </a:solidFill>
                <a:latin typeface="Comic Sans MS" pitchFamily="66" charset="0"/>
              </a:rPr>
              <a:t>collaboration</a:t>
            </a:r>
            <a:endParaRPr lang="it-IT" sz="24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2534973" y="5294313"/>
            <a:ext cx="659449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b="1" u="sng" dirty="0">
                <a:solidFill>
                  <a:srgbClr val="0000FF"/>
                </a:solidFill>
                <a:latin typeface="Comic Sans MS" pitchFamily="66" charset="0"/>
              </a:rPr>
              <a:t>*LNS-INFN and </a:t>
            </a:r>
            <a:r>
              <a:rPr lang="it-IT" sz="2400" b="1" u="sng" dirty="0" err="1" smtClean="0">
                <a:solidFill>
                  <a:srgbClr val="0000FF"/>
                </a:solidFill>
                <a:latin typeface="Comic Sans MS" pitchFamily="66" charset="0"/>
              </a:rPr>
              <a:t>Univ</a:t>
            </a:r>
            <a:r>
              <a:rPr lang="it-IT" sz="2400" b="1" u="sng" dirty="0" smtClean="0">
                <a:solidFill>
                  <a:srgbClr val="0000FF"/>
                </a:solidFill>
                <a:latin typeface="Comic Sans MS" pitchFamily="66" charset="0"/>
              </a:rPr>
              <a:t>. </a:t>
            </a:r>
            <a:r>
              <a:rPr lang="it-IT" sz="2400" b="1" u="sng" dirty="0" err="1" smtClean="0">
                <a:solidFill>
                  <a:srgbClr val="0000FF"/>
                </a:solidFill>
                <a:latin typeface="Comic Sans MS" pitchFamily="66" charset="0"/>
              </a:rPr>
              <a:t>of</a:t>
            </a:r>
            <a:r>
              <a:rPr lang="it-IT" sz="2400" b="1" u="sng" dirty="0" smtClean="0">
                <a:solidFill>
                  <a:srgbClr val="0000FF"/>
                </a:solidFill>
                <a:latin typeface="Comic Sans MS" pitchFamily="66" charset="0"/>
              </a:rPr>
              <a:t> Catania</a:t>
            </a:r>
            <a:r>
              <a:rPr lang="it-IT" sz="2400" b="1" u="sng" dirty="0">
                <a:solidFill>
                  <a:srgbClr val="0000FF"/>
                </a:solidFill>
                <a:latin typeface="Comic Sans MS" pitchFamily="66" charset="0"/>
              </a:rPr>
              <a:t>, Italy</a:t>
            </a:r>
            <a:endParaRPr lang="en-GB" sz="2400" b="1" u="sng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7174" name="Picture 6" descr="unict-inf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17233"/>
            <a:ext cx="2440384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Text Box 8"/>
          <p:cNvSpPr txBox="1">
            <a:spLocks noChangeArrowheads="1"/>
          </p:cNvSpPr>
          <p:nvPr/>
        </p:nvSpPr>
        <p:spPr bwMode="auto">
          <a:xfrm>
            <a:off x="8306594" y="6538914"/>
            <a:ext cx="1561571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1200" b="1" dirty="0" smtClean="0">
                <a:solidFill>
                  <a:srgbClr val="FF0000"/>
                </a:solidFill>
                <a:latin typeface="Times New Roman" pitchFamily="18" charset="0"/>
              </a:rPr>
              <a:t>20.38  16/06/11</a:t>
            </a:r>
            <a:endParaRPr lang="it-IT" sz="1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7179" name="Picture 11" descr="C:\Documents and Settings\francesca\Desktop\Smith College  NuSYM11_files\nusym11-smal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0649"/>
            <a:ext cx="1527175" cy="1285875"/>
          </a:xfrm>
          <a:prstGeom prst="rect">
            <a:avLst/>
          </a:prstGeom>
          <a:noFill/>
        </p:spPr>
      </p:pic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2700" y="0"/>
            <a:ext cx="48006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4" descr="C:\Users\Simone\Desktop\POSTER TALK\bi475.jpg"/>
          <p:cNvPicPr>
            <a:picLocks noChangeAspect="1" noChangeArrowheads="1"/>
          </p:cNvPicPr>
          <p:nvPr/>
        </p:nvPicPr>
        <p:blipFill>
          <a:blip r:embed="rId3" cstate="print"/>
          <a:srcRect l="46014" t="3966" r="8188" b="4676"/>
          <a:stretch>
            <a:fillRect/>
          </a:stretch>
        </p:blipFill>
        <p:spPr bwMode="auto">
          <a:xfrm>
            <a:off x="0" y="1484784"/>
            <a:ext cx="3296816" cy="3672408"/>
          </a:xfrm>
          <a:prstGeom prst="rect">
            <a:avLst/>
          </a:prstGeom>
          <a:gradFill>
            <a:gsLst>
              <a:gs pos="7000">
                <a:srgbClr val="FFEFD1"/>
              </a:gs>
              <a:gs pos="53000">
                <a:srgbClr val="F0EBD5"/>
              </a:gs>
              <a:gs pos="99000">
                <a:srgbClr val="D1C39F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  <p:sp>
        <p:nvSpPr>
          <p:cNvPr id="13" name="Text Box 387"/>
          <p:cNvSpPr txBox="1">
            <a:spLocks noChangeArrowheads="1"/>
          </p:cNvSpPr>
          <p:nvPr/>
        </p:nvSpPr>
        <p:spPr bwMode="auto">
          <a:xfrm>
            <a:off x="0" y="0"/>
            <a:ext cx="4953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it-IT" sz="2400" b="1" dirty="0" err="1">
                <a:latin typeface="Comic Sans MS" pitchFamily="66" charset="0"/>
              </a:rPr>
              <a:t>Land</a:t>
            </a:r>
            <a:r>
              <a:rPr lang="it-IT" sz="2400" b="1" dirty="0">
                <a:latin typeface="Comic Sans MS" pitchFamily="66" charset="0"/>
              </a:rPr>
              <a:t> </a:t>
            </a:r>
            <a:r>
              <a:rPr lang="it-IT" sz="2400" b="1" dirty="0" err="1" smtClean="0">
                <a:latin typeface="Comic Sans MS" pitchFamily="66" charset="0"/>
              </a:rPr>
              <a:t>acceptance</a:t>
            </a:r>
            <a:r>
              <a:rPr lang="it-IT" sz="2400" b="1" dirty="0" smtClean="0">
                <a:latin typeface="Comic Sans MS" pitchFamily="66" charset="0"/>
              </a:rPr>
              <a:t> in </a:t>
            </a:r>
            <a:r>
              <a:rPr lang="it-IT" sz="2400" b="1" dirty="0">
                <a:latin typeface="Comic Sans MS" pitchFamily="66" charset="0"/>
              </a:rPr>
              <a:t>the </a:t>
            </a:r>
            <a:r>
              <a:rPr lang="it-IT" sz="2400" b="1" dirty="0" smtClean="0">
                <a:latin typeface="Comic Sans MS" pitchFamily="66" charset="0"/>
              </a:rPr>
              <a:t>ASYEOS </a:t>
            </a:r>
            <a:r>
              <a:rPr lang="it-IT" sz="2400" b="1" dirty="0" err="1">
                <a:latin typeface="Comic Sans MS" pitchFamily="66" charset="0"/>
              </a:rPr>
              <a:t>experiment</a:t>
            </a:r>
            <a:r>
              <a:rPr lang="it-IT" sz="2400" b="1" dirty="0">
                <a:latin typeface="Comic Sans MS" pitchFamily="66" charset="0"/>
              </a:rPr>
              <a:t>: </a:t>
            </a:r>
            <a:r>
              <a:rPr lang="it-IT" sz="2400" b="1" dirty="0" err="1">
                <a:latin typeface="Comic Sans MS" pitchFamily="66" charset="0"/>
              </a:rPr>
              <a:t>better</a:t>
            </a:r>
            <a:r>
              <a:rPr lang="it-IT" sz="2400" b="1" dirty="0">
                <a:latin typeface="Comic Sans MS" pitchFamily="66" charset="0"/>
              </a:rPr>
              <a:t> </a:t>
            </a:r>
            <a:r>
              <a:rPr lang="it-IT" sz="2400" b="1" dirty="0" err="1">
                <a:latin typeface="Comic Sans MS" pitchFamily="66" charset="0"/>
              </a:rPr>
              <a:t>coverage</a:t>
            </a:r>
            <a:r>
              <a:rPr lang="it-IT" sz="2400" b="1" dirty="0">
                <a:latin typeface="Comic Sans MS" pitchFamily="66" charset="0"/>
              </a:rPr>
              <a:t> </a:t>
            </a:r>
            <a:r>
              <a:rPr lang="it-IT" sz="2400" b="1" dirty="0" err="1">
                <a:latin typeface="Comic Sans MS" pitchFamily="66" charset="0"/>
              </a:rPr>
              <a:t>of</a:t>
            </a:r>
            <a:r>
              <a:rPr lang="it-IT" sz="2400" b="1" dirty="0">
                <a:latin typeface="Comic Sans MS" pitchFamily="66" charset="0"/>
              </a:rPr>
              <a:t> </a:t>
            </a:r>
            <a:r>
              <a:rPr lang="it-IT" sz="2400" b="1" dirty="0" err="1">
                <a:latin typeface="Comic Sans MS" pitchFamily="66" charset="0"/>
              </a:rPr>
              <a:t>mid-rapidity</a:t>
            </a:r>
            <a:endParaRPr lang="it-IT" sz="2400" b="1" dirty="0">
              <a:latin typeface="Comic Sans MS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88504" y="5157192"/>
            <a:ext cx="2936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latin typeface="Comic Sans MS" pitchFamily="66" charset="0"/>
              </a:rPr>
              <a:t>33.1&lt;</a:t>
            </a:r>
            <a:r>
              <a:rPr lang="it-IT" sz="2800" dirty="0" smtClean="0">
                <a:latin typeface="Comic Sans MS" pitchFamily="66" charset="0"/>
                <a:sym typeface="Symbol"/>
              </a:rPr>
              <a:t></a:t>
            </a:r>
            <a:r>
              <a:rPr lang="it-IT" sz="2800" baseline="-25000" dirty="0" err="1" smtClean="0">
                <a:latin typeface="Comic Sans MS" pitchFamily="66" charset="0"/>
                <a:sym typeface="Symbol"/>
              </a:rPr>
              <a:t>lab</a:t>
            </a:r>
            <a:r>
              <a:rPr lang="it-IT" sz="2800" dirty="0" smtClean="0">
                <a:latin typeface="Comic Sans MS" pitchFamily="66" charset="0"/>
              </a:rPr>
              <a:t>&lt;58 </a:t>
            </a:r>
            <a:r>
              <a:rPr lang="it-IT" sz="2800" dirty="0" err="1" smtClean="0">
                <a:latin typeface="Comic Sans MS" pitchFamily="66" charset="0"/>
              </a:rPr>
              <a:t>deg</a:t>
            </a:r>
            <a:r>
              <a:rPr lang="it-IT" sz="2800" dirty="0" smtClean="0">
                <a:latin typeface="Comic Sans MS" pitchFamily="66" charset="0"/>
              </a:rPr>
              <a:t> </a:t>
            </a:r>
            <a:endParaRPr lang="it-IT" sz="2800" dirty="0">
              <a:latin typeface="Comic Sans MS" pitchFamily="66" charset="0"/>
            </a:endParaRPr>
          </a:p>
        </p:txBody>
      </p:sp>
      <p:pic>
        <p:nvPicPr>
          <p:cNvPr id="8" name="Immagine 7" descr="v2-ylabyp-cut-theta-pt-vexp.jpg"/>
          <p:cNvPicPr>
            <a:picLocks noChangeAspect="1"/>
          </p:cNvPicPr>
          <p:nvPr/>
        </p:nvPicPr>
        <p:blipFill>
          <a:blip r:embed="rId4" cstate="print"/>
          <a:srcRect t="8001" r="7601"/>
          <a:stretch>
            <a:fillRect/>
          </a:stretch>
        </p:blipFill>
        <p:spPr>
          <a:xfrm>
            <a:off x="3656856" y="1137782"/>
            <a:ext cx="5745088" cy="5720218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6033120" y="836712"/>
            <a:ext cx="2331087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b="1" dirty="0" err="1" smtClean="0">
                <a:solidFill>
                  <a:srgbClr val="FF3300"/>
                </a:solidFill>
                <a:latin typeface="Comic Sans MS" pitchFamily="66" charset="0"/>
              </a:rPr>
              <a:t>UrQMD</a:t>
            </a:r>
            <a:r>
              <a:rPr lang="de-DE" b="1" dirty="0" smtClean="0">
                <a:solidFill>
                  <a:srgbClr val="FF3300"/>
                </a:solidFill>
                <a:latin typeface="Comic Sans MS" pitchFamily="66" charset="0"/>
              </a:rPr>
              <a:t> </a:t>
            </a:r>
            <a:r>
              <a:rPr lang="de-DE" b="1" dirty="0" err="1" smtClean="0">
                <a:solidFill>
                  <a:srgbClr val="FF3300"/>
                </a:solidFill>
                <a:latin typeface="Comic Sans MS" pitchFamily="66" charset="0"/>
              </a:rPr>
              <a:t>simulations</a:t>
            </a:r>
            <a:endParaRPr lang="de-DE" b="1" dirty="0">
              <a:solidFill>
                <a:srgbClr val="FF3300"/>
              </a:solidFill>
              <a:latin typeface="Comic Sans MS" pitchFamily="66" charset="0"/>
            </a:endParaRP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81013" y="2534543"/>
            <a:ext cx="1092067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5529064" y="116632"/>
            <a:ext cx="3353594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>
                <a:latin typeface="Comic Sans MS" pitchFamily="66" charset="0"/>
                <a:cs typeface="Arial" charset="0"/>
              </a:rPr>
              <a:t>Au+Au</a:t>
            </a:r>
            <a:r>
              <a:rPr lang="en-US" b="1" dirty="0">
                <a:latin typeface="Comic Sans MS" pitchFamily="66" charset="0"/>
                <a:cs typeface="Arial" charset="0"/>
              </a:rPr>
              <a:t> </a:t>
            </a:r>
            <a:r>
              <a:rPr lang="en-US" b="1" dirty="0" smtClean="0">
                <a:latin typeface="Comic Sans MS" pitchFamily="66" charset="0"/>
                <a:cs typeface="Arial" charset="0"/>
              </a:rPr>
              <a:t> @ 400 </a:t>
            </a:r>
            <a:r>
              <a:rPr lang="en-US" b="1" dirty="0" err="1" smtClean="0">
                <a:latin typeface="Comic Sans MS" pitchFamily="66" charset="0"/>
                <a:cs typeface="Arial" charset="0"/>
              </a:rPr>
              <a:t>AMeV</a:t>
            </a:r>
            <a:endParaRPr lang="en-US" b="1" dirty="0" smtClean="0">
              <a:latin typeface="Comic Sans MS" pitchFamily="66" charset="0"/>
              <a:cs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en-US" b="1" dirty="0" smtClean="0">
                <a:latin typeface="Comic Sans MS" pitchFamily="66" charset="0"/>
                <a:cs typeface="Arial" charset="0"/>
              </a:rPr>
              <a:t>b=5.5-7.5 fm</a:t>
            </a:r>
            <a:endParaRPr lang="en-US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 descr="v2-pt-zoom-vxxx-exp.jpg"/>
          <p:cNvPicPr>
            <a:picLocks noChangeAspect="1"/>
          </p:cNvPicPr>
          <p:nvPr/>
        </p:nvPicPr>
        <p:blipFill>
          <a:blip r:embed="rId3" cstate="print"/>
          <a:srcRect t="8001" r="9928"/>
          <a:stretch>
            <a:fillRect/>
          </a:stretch>
        </p:blipFill>
        <p:spPr>
          <a:xfrm>
            <a:off x="446395" y="1352423"/>
            <a:ext cx="4218573" cy="4308825"/>
          </a:xfrm>
          <a:prstGeom prst="rect">
            <a:avLst/>
          </a:prstGeom>
        </p:spPr>
      </p:pic>
      <p:pic>
        <p:nvPicPr>
          <p:cNvPr id="12" name="Immagine 11" descr="v2-pt-zoom-cut-vxxx-exp.jpg"/>
          <p:cNvPicPr>
            <a:picLocks noChangeAspect="1"/>
          </p:cNvPicPr>
          <p:nvPr/>
        </p:nvPicPr>
        <p:blipFill>
          <a:blip r:embed="rId4" cstate="print"/>
          <a:srcRect l="639" t="9290" r="8651"/>
          <a:stretch>
            <a:fillRect/>
          </a:stretch>
        </p:blipFill>
        <p:spPr>
          <a:xfrm>
            <a:off x="4953000" y="1412776"/>
            <a:ext cx="4248472" cy="4248472"/>
          </a:xfrm>
          <a:prstGeom prst="rect">
            <a:avLst/>
          </a:prstGeom>
        </p:spPr>
      </p:pic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330200" y="980728"/>
            <a:ext cx="9245600" cy="4753322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2577422" y="5734051"/>
            <a:ext cx="63706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i="1" dirty="0">
                <a:solidFill>
                  <a:srgbClr val="FF0000"/>
                </a:solidFill>
                <a:latin typeface="Verdana" pitchFamily="34" charset="0"/>
                <a:cs typeface="Arial" charset="0"/>
              </a:rPr>
              <a:t>inversion survives acceptance cuts of </a:t>
            </a:r>
            <a:r>
              <a:rPr lang="en-US" i="1" dirty="0" smtClean="0">
                <a:solidFill>
                  <a:srgbClr val="FF0000"/>
                </a:solidFill>
                <a:latin typeface="Verdana" pitchFamily="34" charset="0"/>
                <a:cs typeface="Arial" charset="0"/>
              </a:rPr>
              <a:t>the </a:t>
            </a:r>
            <a:r>
              <a:rPr lang="en-US" i="1" dirty="0">
                <a:solidFill>
                  <a:srgbClr val="FF0000"/>
                </a:solidFill>
                <a:latin typeface="Verdana" pitchFamily="34" charset="0"/>
                <a:cs typeface="Arial" charset="0"/>
              </a:rPr>
              <a:t>experiment</a:t>
            </a:r>
            <a:endParaRPr lang="de-DE" i="1" dirty="0">
              <a:solidFill>
                <a:srgbClr val="FF0000"/>
              </a:solidFill>
              <a:latin typeface="Verdana" pitchFamily="34" charset="0"/>
              <a:cs typeface="Arial" charset="0"/>
            </a:endParaRPr>
          </a:p>
        </p:txBody>
      </p:sp>
      <p:pic>
        <p:nvPicPr>
          <p:cNvPr id="6554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29904" y="2439989"/>
            <a:ext cx="1092067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6" name="Line 10"/>
          <p:cNvSpPr>
            <a:spLocks noChangeShapeType="1"/>
          </p:cNvSpPr>
          <p:nvPr/>
        </p:nvSpPr>
        <p:spPr bwMode="auto">
          <a:xfrm flipV="1">
            <a:off x="6512851" y="4797152"/>
            <a:ext cx="384365" cy="1008336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953000" y="6611779"/>
            <a:ext cx="157767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dirty="0" smtClean="0"/>
              <a:t>v2-pt-zoom-vxxx-exp.jpg</a:t>
            </a:r>
            <a:endParaRPr lang="it-IT" sz="1000" dirty="0"/>
          </a:p>
        </p:txBody>
      </p:sp>
      <p:sp>
        <p:nvSpPr>
          <p:cNvPr id="13" name="Rettangolo 12"/>
          <p:cNvSpPr/>
          <p:nvPr/>
        </p:nvSpPr>
        <p:spPr>
          <a:xfrm>
            <a:off x="7329264" y="6611779"/>
            <a:ext cx="157767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dirty="0" smtClean="0"/>
              <a:t>v2-pt-zoom-vxxx-exp.jpg</a:t>
            </a:r>
            <a:endParaRPr lang="it-IT" sz="1000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6465168" y="260648"/>
            <a:ext cx="2936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latin typeface="Comic Sans MS" pitchFamily="66" charset="0"/>
              </a:rPr>
              <a:t>33.1&lt;</a:t>
            </a:r>
            <a:r>
              <a:rPr lang="it-IT" sz="2800" dirty="0" smtClean="0">
                <a:latin typeface="Comic Sans MS" pitchFamily="66" charset="0"/>
                <a:sym typeface="Symbol"/>
              </a:rPr>
              <a:t></a:t>
            </a:r>
            <a:r>
              <a:rPr lang="it-IT" sz="2800" baseline="-25000" dirty="0" err="1" smtClean="0">
                <a:latin typeface="Comic Sans MS" pitchFamily="66" charset="0"/>
                <a:sym typeface="Symbol"/>
              </a:rPr>
              <a:t>lab</a:t>
            </a:r>
            <a:r>
              <a:rPr lang="it-IT" sz="2800" dirty="0" smtClean="0">
                <a:latin typeface="Comic Sans MS" pitchFamily="66" charset="0"/>
              </a:rPr>
              <a:t>&lt;58 </a:t>
            </a:r>
            <a:r>
              <a:rPr lang="it-IT" sz="2800" dirty="0" err="1" smtClean="0">
                <a:latin typeface="Comic Sans MS" pitchFamily="66" charset="0"/>
              </a:rPr>
              <a:t>deg</a:t>
            </a:r>
            <a:r>
              <a:rPr lang="it-IT" sz="2800" dirty="0" smtClean="0">
                <a:latin typeface="Comic Sans MS" pitchFamily="66" charset="0"/>
              </a:rPr>
              <a:t> </a:t>
            </a:r>
            <a:endParaRPr lang="it-IT" sz="2800" dirty="0">
              <a:latin typeface="Comic Sans MS" pitchFamily="66" charset="0"/>
            </a:endParaRPr>
          </a:p>
        </p:txBody>
      </p:sp>
      <p:sp>
        <p:nvSpPr>
          <p:cNvPr id="15" name="Text Box 388"/>
          <p:cNvSpPr txBox="1">
            <a:spLocks noChangeArrowheads="1"/>
          </p:cNvSpPr>
          <p:nvPr/>
        </p:nvSpPr>
        <p:spPr bwMode="auto">
          <a:xfrm>
            <a:off x="2217279" y="981750"/>
            <a:ext cx="21603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en-US" b="1" dirty="0" smtClean="0">
                <a:latin typeface="Comic Sans MS" pitchFamily="66" charset="0"/>
              </a:rPr>
              <a:t>unfiltered</a:t>
            </a:r>
            <a:endParaRPr lang="en-US" b="1" dirty="0">
              <a:latin typeface="Comic Sans MS" pitchFamily="66" charset="0"/>
            </a:endParaRPr>
          </a:p>
        </p:txBody>
      </p:sp>
      <p:sp>
        <p:nvSpPr>
          <p:cNvPr id="16" name="Text Box 389"/>
          <p:cNvSpPr txBox="1">
            <a:spLocks noChangeArrowheads="1"/>
          </p:cNvSpPr>
          <p:nvPr/>
        </p:nvSpPr>
        <p:spPr bwMode="auto">
          <a:xfrm>
            <a:off x="5528923" y="971436"/>
            <a:ext cx="21603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it-IT" b="1" dirty="0" err="1">
                <a:latin typeface="Comic Sans MS" pitchFamily="66" charset="0"/>
              </a:rPr>
              <a:t>filtered</a:t>
            </a:r>
            <a:endParaRPr lang="it-IT" b="1" dirty="0">
              <a:latin typeface="Comic Sans MS" pitchFamily="66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3702033" y="135040"/>
            <a:ext cx="2331087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b="1" dirty="0" err="1" smtClean="0">
                <a:solidFill>
                  <a:srgbClr val="FF3300"/>
                </a:solidFill>
                <a:latin typeface="Comic Sans MS" pitchFamily="66" charset="0"/>
              </a:rPr>
              <a:t>UrQMD</a:t>
            </a:r>
            <a:r>
              <a:rPr lang="de-DE" b="1" dirty="0" smtClean="0">
                <a:solidFill>
                  <a:srgbClr val="FF3300"/>
                </a:solidFill>
                <a:latin typeface="Comic Sans MS" pitchFamily="66" charset="0"/>
              </a:rPr>
              <a:t> </a:t>
            </a:r>
            <a:r>
              <a:rPr lang="de-DE" b="1" dirty="0" err="1" smtClean="0">
                <a:solidFill>
                  <a:srgbClr val="FF3300"/>
                </a:solidFill>
                <a:latin typeface="Comic Sans MS" pitchFamily="66" charset="0"/>
              </a:rPr>
              <a:t>simulations</a:t>
            </a:r>
            <a:endParaRPr lang="de-DE" b="1" dirty="0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488504" y="116632"/>
            <a:ext cx="3353594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>
                <a:latin typeface="Comic Sans MS" pitchFamily="66" charset="0"/>
                <a:cs typeface="Arial" charset="0"/>
              </a:rPr>
              <a:t>Au+Au</a:t>
            </a:r>
            <a:r>
              <a:rPr lang="en-US" b="1" dirty="0">
                <a:latin typeface="Comic Sans MS" pitchFamily="66" charset="0"/>
                <a:cs typeface="Arial" charset="0"/>
              </a:rPr>
              <a:t> </a:t>
            </a:r>
            <a:r>
              <a:rPr lang="en-US" b="1" dirty="0" smtClean="0">
                <a:latin typeface="Comic Sans MS" pitchFamily="66" charset="0"/>
                <a:cs typeface="Arial" charset="0"/>
              </a:rPr>
              <a:t> @ 400 </a:t>
            </a:r>
            <a:r>
              <a:rPr lang="en-US" b="1" dirty="0" err="1" smtClean="0">
                <a:latin typeface="Comic Sans MS" pitchFamily="66" charset="0"/>
                <a:cs typeface="Arial" charset="0"/>
              </a:rPr>
              <a:t>AMeV</a:t>
            </a:r>
            <a:endParaRPr lang="en-US" b="1" dirty="0" smtClean="0">
              <a:latin typeface="Comic Sans MS" pitchFamily="66" charset="0"/>
              <a:cs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en-US" b="1" dirty="0" smtClean="0">
                <a:latin typeface="Comic Sans MS" pitchFamily="66" charset="0"/>
                <a:cs typeface="Arial" charset="0"/>
              </a:rPr>
              <a:t>b=5.5-7.5 fm</a:t>
            </a:r>
            <a:endParaRPr lang="en-US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4017434" y="115888"/>
            <a:ext cx="4524772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2400" b="1">
                <a:solidFill>
                  <a:srgbClr val="FF3300"/>
                </a:solidFill>
                <a:latin typeface="Comic Sans MS" pitchFamily="66" charset="0"/>
              </a:rPr>
              <a:t>Au+Au @ 400 AMeV</a:t>
            </a:r>
            <a:endParaRPr lang="de-DE" sz="2400" b="1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5420784" y="1700213"/>
            <a:ext cx="331575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5.5&lt;b&lt;7.5 fm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286405" y="692151"/>
            <a:ext cx="288581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 b="1">
                <a:solidFill>
                  <a:srgbClr val="008000"/>
                </a:solidFill>
                <a:latin typeface="Comic Sans MS" pitchFamily="66" charset="0"/>
                <a:cs typeface="Arial" charset="0"/>
              </a:rPr>
              <a:t>0.35&lt;y/yp&lt;0.65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8619596" y="6538914"/>
            <a:ext cx="1248569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1200">
                <a:latin typeface="Times New Roman" pitchFamily="18" charset="0"/>
                <a:cs typeface="Arial" charset="0"/>
              </a:rPr>
              <a:t>v932 23/10/09</a:t>
            </a:r>
          </a:p>
        </p:txBody>
      </p:sp>
      <p:pic>
        <p:nvPicPr>
          <p:cNvPr id="40966" name="Picture 6" descr="yield-py-np-pt0313-land2-b5575-v932"/>
          <p:cNvPicPr>
            <a:picLocks noChangeAspect="1" noChangeArrowheads="1"/>
          </p:cNvPicPr>
          <p:nvPr/>
        </p:nvPicPr>
        <p:blipFill>
          <a:blip r:embed="rId3" cstate="print"/>
          <a:srcRect t="9993" r="7944" b="47971"/>
          <a:stretch>
            <a:fillRect/>
          </a:stretch>
        </p:blipFill>
        <p:spPr bwMode="auto">
          <a:xfrm>
            <a:off x="37836" y="1157288"/>
            <a:ext cx="5391547" cy="227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7" descr="yield-pt-np-pt0313-land2-b03-v932"/>
          <p:cNvPicPr>
            <a:picLocks noChangeAspect="1" noChangeArrowheads="1"/>
          </p:cNvPicPr>
          <p:nvPr/>
        </p:nvPicPr>
        <p:blipFill>
          <a:blip r:embed="rId4" cstate="print"/>
          <a:srcRect t="7988" r="7430" b="48047"/>
          <a:stretch>
            <a:fillRect/>
          </a:stretch>
        </p:blipFill>
        <p:spPr bwMode="auto">
          <a:xfrm>
            <a:off x="0" y="3716339"/>
            <a:ext cx="5420783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5577285" y="4437063"/>
            <a:ext cx="2770584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b&lt;3 fm</a:t>
            </a:r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350837" y="115888"/>
            <a:ext cx="409482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de-DE" sz="2400" b="1">
                <a:solidFill>
                  <a:srgbClr val="FF3300"/>
                </a:solidFill>
                <a:latin typeface="Comic Sans MS" pitchFamily="66" charset="0"/>
              </a:rPr>
              <a:t>URQMD simulations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yield-pt-t3He-b5575-v932"/>
          <p:cNvPicPr>
            <a:picLocks noChangeAspect="1" noChangeArrowheads="1"/>
          </p:cNvPicPr>
          <p:nvPr/>
        </p:nvPicPr>
        <p:blipFill>
          <a:blip r:embed="rId3" cstate="print"/>
          <a:srcRect r="6811" b="48053"/>
          <a:stretch>
            <a:fillRect/>
          </a:stretch>
        </p:blipFill>
        <p:spPr bwMode="auto">
          <a:xfrm>
            <a:off x="0" y="836713"/>
            <a:ext cx="573761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311283" y="576263"/>
            <a:ext cx="4524771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2400" b="1">
                <a:solidFill>
                  <a:srgbClr val="FF3300"/>
                </a:solidFill>
                <a:latin typeface="Comic Sans MS" pitchFamily="66" charset="0"/>
              </a:rPr>
              <a:t>Au+Au @ 400 AMeV</a:t>
            </a:r>
            <a:endParaRPr lang="de-DE" sz="2400" b="1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5313040" y="2132856"/>
            <a:ext cx="378354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 dirty="0">
                <a:solidFill>
                  <a:srgbClr val="008000"/>
                </a:solidFill>
                <a:latin typeface="Comic Sans MS" pitchFamily="66" charset="0"/>
              </a:rPr>
              <a:t>5.5&lt;b&lt;7.5 fm</a:t>
            </a:r>
          </a:p>
        </p:txBody>
      </p:sp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8619596" y="6538914"/>
            <a:ext cx="1248569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1200">
                <a:latin typeface="Times New Roman" pitchFamily="18" charset="0"/>
              </a:rPr>
              <a:t>v932 22/10/09</a:t>
            </a:r>
          </a:p>
        </p:txBody>
      </p:sp>
      <p:sp>
        <p:nvSpPr>
          <p:cNvPr id="95239" name="Text Box 7"/>
          <p:cNvSpPr txBox="1">
            <a:spLocks noChangeArrowheads="1"/>
          </p:cNvSpPr>
          <p:nvPr/>
        </p:nvSpPr>
        <p:spPr bwMode="auto">
          <a:xfrm>
            <a:off x="1064568" y="1052736"/>
            <a:ext cx="25349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b="1" dirty="0" smtClean="0">
                <a:solidFill>
                  <a:srgbClr val="008000"/>
                </a:solidFill>
                <a:latin typeface="Comic Sans MS" pitchFamily="66" charset="0"/>
              </a:rPr>
              <a:t>0.25&lt;y/</a:t>
            </a:r>
            <a:r>
              <a:rPr lang="en-GB" sz="2000" b="1" dirty="0" err="1" smtClean="0">
                <a:solidFill>
                  <a:srgbClr val="008000"/>
                </a:solidFill>
                <a:latin typeface="Comic Sans MS" pitchFamily="66" charset="0"/>
              </a:rPr>
              <a:t>yp</a:t>
            </a:r>
            <a:r>
              <a:rPr lang="en-GB" sz="2000" b="1" dirty="0" smtClean="0">
                <a:solidFill>
                  <a:srgbClr val="008000"/>
                </a:solidFill>
                <a:latin typeface="Comic Sans MS" pitchFamily="66" charset="0"/>
              </a:rPr>
              <a:t>&lt;0.75</a:t>
            </a:r>
            <a:endParaRPr lang="en-GB" sz="2000" b="1" dirty="0">
              <a:solidFill>
                <a:srgbClr val="008000"/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953000" y="4869160"/>
            <a:ext cx="378354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 dirty="0">
                <a:solidFill>
                  <a:srgbClr val="008000"/>
                </a:solidFill>
                <a:latin typeface="Comic Sans MS" pitchFamily="66" charset="0"/>
              </a:rPr>
              <a:t>b&lt;3 fm</a:t>
            </a:r>
          </a:p>
        </p:txBody>
      </p:sp>
      <p:pic>
        <p:nvPicPr>
          <p:cNvPr id="9" name="Picture 2" descr="yield-pt-t3He-b03-v932"/>
          <p:cNvPicPr>
            <a:picLocks noChangeAspect="1" noChangeArrowheads="1"/>
          </p:cNvPicPr>
          <p:nvPr/>
        </p:nvPicPr>
        <p:blipFill>
          <a:blip r:embed="rId4" cstate="print"/>
          <a:srcRect t="8286" b="47186"/>
          <a:stretch>
            <a:fillRect/>
          </a:stretch>
        </p:blipFill>
        <p:spPr bwMode="auto">
          <a:xfrm>
            <a:off x="56454" y="3933056"/>
            <a:ext cx="6085867" cy="2709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P10002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08584" y="1196752"/>
            <a:ext cx="7548330" cy="5661248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088904" y="0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solidFill>
                  <a:srgbClr val="FF0000"/>
                </a:solidFill>
                <a:latin typeface="Comic Sans MS" pitchFamily="66" charset="0"/>
              </a:rPr>
              <a:t>LAND</a:t>
            </a:r>
          </a:p>
        </p:txBody>
      </p:sp>
      <p:sp>
        <p:nvSpPr>
          <p:cNvPr id="4" name="Rettangolo 3"/>
          <p:cNvSpPr/>
          <p:nvPr/>
        </p:nvSpPr>
        <p:spPr>
          <a:xfrm>
            <a:off x="488504" y="620688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With new </a:t>
            </a:r>
            <a:r>
              <a:rPr lang="it-IT" sz="2400" b="1" dirty="0" smtClean="0">
                <a:solidFill>
                  <a:srgbClr val="FF0000"/>
                </a:solidFill>
                <a:latin typeface="Comic Sans MS" pitchFamily="66" charset="0"/>
              </a:rPr>
              <a:t>TACQUILA 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 (</a:t>
            </a:r>
            <a:r>
              <a:rPr lang="it-IT" sz="2400" b="1" dirty="0" smtClean="0">
                <a:solidFill>
                  <a:srgbClr val="FF0000"/>
                </a:solidFill>
                <a:latin typeface="Comic Sans MS" pitchFamily="66" charset="0"/>
              </a:rPr>
              <a:t>GSI-ASIC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) electronic</a:t>
            </a:r>
            <a:endParaRPr lang="en-US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3" descr="C:\Users\Simone\Desktop\POSTER TALK\110512_114302_complandmult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528" y="597685"/>
            <a:ext cx="7499010" cy="5948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17296" y="2639218"/>
            <a:ext cx="1538287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1640632" y="0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FF0000"/>
                </a:solidFill>
                <a:latin typeface="Comic Sans MS" pitchFamily="66" charset="0"/>
              </a:rPr>
              <a:t>LAND</a:t>
            </a:r>
            <a:endParaRPr lang="it-IT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3368824" y="116632"/>
            <a:ext cx="33535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>
                <a:latin typeface="Comic Sans MS" pitchFamily="66" charset="0"/>
                <a:cs typeface="Arial" charset="0"/>
              </a:rPr>
              <a:t>Au+Au</a:t>
            </a:r>
            <a:r>
              <a:rPr lang="en-US" b="1" dirty="0">
                <a:latin typeface="Comic Sans MS" pitchFamily="66" charset="0"/>
                <a:cs typeface="Arial" charset="0"/>
              </a:rPr>
              <a:t> </a:t>
            </a:r>
            <a:r>
              <a:rPr lang="en-US" b="1" dirty="0" smtClean="0">
                <a:latin typeface="Comic Sans MS" pitchFamily="66" charset="0"/>
                <a:cs typeface="Arial" charset="0"/>
              </a:rPr>
              <a:t> @ 400 </a:t>
            </a:r>
            <a:r>
              <a:rPr lang="en-US" b="1" dirty="0" err="1" smtClean="0">
                <a:latin typeface="Comic Sans MS" pitchFamily="66" charset="0"/>
                <a:cs typeface="Arial" charset="0"/>
              </a:rPr>
              <a:t>AMeV</a:t>
            </a:r>
            <a:endParaRPr lang="en-US" b="1" dirty="0" smtClean="0">
              <a:latin typeface="Comic Sans MS" pitchFamily="66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61" descr="D:\Immagini\101SSCAM\SDC16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488" y="623181"/>
            <a:ext cx="6408712" cy="5254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3224808" y="0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solidFill>
                  <a:srgbClr val="FF0000"/>
                </a:solidFill>
                <a:latin typeface="Comic Sans MS" pitchFamily="66" charset="0"/>
              </a:rPr>
              <a:t>CHIMERA</a:t>
            </a:r>
            <a:endParaRPr lang="it-IT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7240587" y="2152650"/>
            <a:ext cx="1944688" cy="1276350"/>
            <a:chOff x="418" y="3158"/>
            <a:chExt cx="1225" cy="804"/>
          </a:xfrm>
        </p:grpSpPr>
        <p:grpSp>
          <p:nvGrpSpPr>
            <p:cNvPr id="5" name="Group 7"/>
            <p:cNvGrpSpPr>
              <a:grpSpLocks/>
            </p:cNvGrpSpPr>
            <p:nvPr/>
          </p:nvGrpSpPr>
          <p:grpSpPr bwMode="auto">
            <a:xfrm>
              <a:off x="657" y="3158"/>
              <a:ext cx="787" cy="722"/>
              <a:chOff x="313" y="3364"/>
              <a:chExt cx="787" cy="722"/>
            </a:xfrm>
          </p:grpSpPr>
          <p:sp>
            <p:nvSpPr>
              <p:cNvPr id="12" name="Freeform 8"/>
              <p:cNvSpPr>
                <a:spLocks/>
              </p:cNvSpPr>
              <p:nvPr/>
            </p:nvSpPr>
            <p:spPr bwMode="auto">
              <a:xfrm>
                <a:off x="640" y="3423"/>
                <a:ext cx="460" cy="663"/>
              </a:xfrm>
              <a:custGeom>
                <a:avLst/>
                <a:gdLst/>
                <a:ahLst/>
                <a:cxnLst>
                  <a:cxn ang="0">
                    <a:pos x="0" y="1327"/>
                  </a:cxn>
                  <a:cxn ang="0">
                    <a:pos x="254" y="623"/>
                  </a:cxn>
                  <a:cxn ang="0">
                    <a:pos x="920" y="0"/>
                  </a:cxn>
                  <a:cxn ang="0">
                    <a:pos x="677" y="628"/>
                  </a:cxn>
                  <a:cxn ang="0">
                    <a:pos x="0" y="1327"/>
                  </a:cxn>
                </a:cxnLst>
                <a:rect l="0" t="0" r="r" b="b"/>
                <a:pathLst>
                  <a:path w="920" h="1327">
                    <a:moveTo>
                      <a:pt x="0" y="1327"/>
                    </a:moveTo>
                    <a:lnTo>
                      <a:pt x="254" y="623"/>
                    </a:lnTo>
                    <a:lnTo>
                      <a:pt x="920" y="0"/>
                    </a:lnTo>
                    <a:lnTo>
                      <a:pt x="677" y="628"/>
                    </a:lnTo>
                    <a:lnTo>
                      <a:pt x="0" y="132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9900">
                      <a:gamma/>
                      <a:shade val="80000"/>
                      <a:invGamma/>
                    </a:srgbClr>
                  </a:gs>
                  <a:gs pos="100000">
                    <a:srgbClr val="FF99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 b="1"/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auto">
              <a:xfrm>
                <a:off x="313" y="3364"/>
                <a:ext cx="787" cy="370"/>
              </a:xfrm>
              <a:custGeom>
                <a:avLst/>
                <a:gdLst/>
                <a:ahLst/>
                <a:cxnLst>
                  <a:cxn ang="0">
                    <a:pos x="906" y="742"/>
                  </a:cxn>
                  <a:cxn ang="0">
                    <a:pos x="0" y="578"/>
                  </a:cxn>
                  <a:cxn ang="0">
                    <a:pos x="773" y="0"/>
                  </a:cxn>
                  <a:cxn ang="0">
                    <a:pos x="1572" y="119"/>
                  </a:cxn>
                  <a:cxn ang="0">
                    <a:pos x="906" y="742"/>
                  </a:cxn>
                </a:cxnLst>
                <a:rect l="0" t="0" r="r" b="b"/>
                <a:pathLst>
                  <a:path w="1572" h="742">
                    <a:moveTo>
                      <a:pt x="906" y="742"/>
                    </a:moveTo>
                    <a:lnTo>
                      <a:pt x="0" y="578"/>
                    </a:lnTo>
                    <a:lnTo>
                      <a:pt x="773" y="0"/>
                    </a:lnTo>
                    <a:lnTo>
                      <a:pt x="1572" y="119"/>
                    </a:lnTo>
                    <a:lnTo>
                      <a:pt x="906" y="74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9900">
                      <a:gamma/>
                      <a:shade val="80000"/>
                      <a:invGamma/>
                    </a:srgbClr>
                  </a:gs>
                  <a:gs pos="100000">
                    <a:srgbClr val="FF99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 b="1"/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auto">
              <a:xfrm>
                <a:off x="313" y="3653"/>
                <a:ext cx="454" cy="4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0" y="779"/>
                  </a:cxn>
                  <a:cxn ang="0">
                    <a:pos x="652" y="868"/>
                  </a:cxn>
                  <a:cxn ang="0">
                    <a:pos x="906" y="164"/>
                  </a:cxn>
                  <a:cxn ang="0">
                    <a:pos x="0" y="0"/>
                  </a:cxn>
                </a:cxnLst>
                <a:rect l="0" t="0" r="r" b="b"/>
                <a:pathLst>
                  <a:path w="906" h="868">
                    <a:moveTo>
                      <a:pt x="0" y="0"/>
                    </a:moveTo>
                    <a:lnTo>
                      <a:pt x="240" y="779"/>
                    </a:lnTo>
                    <a:lnTo>
                      <a:pt x="652" y="868"/>
                    </a:lnTo>
                    <a:lnTo>
                      <a:pt x="906" y="164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9900">
                      <a:gamma/>
                      <a:shade val="80000"/>
                      <a:invGamma/>
                    </a:srgbClr>
                  </a:gs>
                  <a:gs pos="100000">
                    <a:srgbClr val="FF99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 b="1"/>
              </a:p>
            </p:txBody>
          </p:sp>
        </p:grpSp>
        <p:sp>
          <p:nvSpPr>
            <p:cNvPr id="6" name="Freeform 11"/>
            <p:cNvSpPr>
              <a:spLocks/>
            </p:cNvSpPr>
            <p:nvPr/>
          </p:nvSpPr>
          <p:spPr bwMode="auto">
            <a:xfrm>
              <a:off x="576" y="3528"/>
              <a:ext cx="453" cy="4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1" y="779"/>
                </a:cxn>
                <a:cxn ang="0">
                  <a:pos x="653" y="868"/>
                </a:cxn>
                <a:cxn ang="0">
                  <a:pos x="907" y="163"/>
                </a:cxn>
                <a:cxn ang="0">
                  <a:pos x="0" y="0"/>
                </a:cxn>
              </a:cxnLst>
              <a:rect l="0" t="0" r="r" b="b"/>
              <a:pathLst>
                <a:path w="907" h="868">
                  <a:moveTo>
                    <a:pt x="0" y="0"/>
                  </a:moveTo>
                  <a:lnTo>
                    <a:pt x="241" y="779"/>
                  </a:lnTo>
                  <a:lnTo>
                    <a:pt x="653" y="868"/>
                  </a:lnTo>
                  <a:lnTo>
                    <a:pt x="907" y="163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339966">
                    <a:gamma/>
                    <a:shade val="60000"/>
                    <a:invGamma/>
                  </a:srgbClr>
                </a:gs>
                <a:gs pos="100000">
                  <a:srgbClr val="339966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 b="1"/>
            </a:p>
          </p:txBody>
        </p:sp>
        <p:sp>
          <p:nvSpPr>
            <p:cNvPr id="8" name="Rectangle 12"/>
            <p:cNvSpPr>
              <a:spLocks noChangeArrowheads="1"/>
            </p:cNvSpPr>
            <p:nvPr/>
          </p:nvSpPr>
          <p:spPr bwMode="auto">
            <a:xfrm>
              <a:off x="418" y="3548"/>
              <a:ext cx="140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2100" b="1" dirty="0">
                  <a:latin typeface="Times New Roman" pitchFamily="18" charset="0"/>
                </a:rPr>
                <a:t>Si</a:t>
              </a:r>
              <a:endParaRPr lang="it-IT" sz="2800" b="1" dirty="0"/>
            </a:p>
          </p:txBody>
        </p:sp>
        <p:sp>
          <p:nvSpPr>
            <p:cNvPr id="10" name="Rectangle 14"/>
            <p:cNvSpPr>
              <a:spLocks noChangeArrowheads="1"/>
            </p:cNvSpPr>
            <p:nvPr/>
          </p:nvSpPr>
          <p:spPr bwMode="auto">
            <a:xfrm>
              <a:off x="1390" y="3336"/>
              <a:ext cx="253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2100" b="1" dirty="0" err="1">
                  <a:latin typeface="Times New Roman" pitchFamily="18" charset="0"/>
                </a:rPr>
                <a:t>CsI</a:t>
              </a:r>
              <a:endParaRPr lang="it-IT" sz="2800" b="1" dirty="0"/>
            </a:p>
          </p:txBody>
        </p:sp>
      </p:grp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7113240" y="1772816"/>
            <a:ext cx="1079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Comic Sans MS" pitchFamily="66" charset="0"/>
              </a:rPr>
              <a:t>300 </a:t>
            </a:r>
            <a:r>
              <a:rPr lang="el-GR" b="1" dirty="0">
                <a:latin typeface="Comic Sans MS" pitchFamily="66" charset="0"/>
              </a:rPr>
              <a:t>μ</a:t>
            </a:r>
            <a:r>
              <a:rPr lang="it-IT" b="1" dirty="0">
                <a:latin typeface="Comic Sans MS" pitchFamily="66" charset="0"/>
              </a:rPr>
              <a:t>m</a:t>
            </a:r>
            <a:endParaRPr lang="el-GR" b="1" dirty="0">
              <a:latin typeface="Comic Sans MS" pitchFamily="66" charset="0"/>
            </a:endParaRP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8697416" y="2852936"/>
            <a:ext cx="1079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12 cm</a:t>
            </a:r>
            <a:endParaRPr lang="el-GR" b="1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7257256" y="3933056"/>
            <a:ext cx="22322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it-IT" sz="2400" b="1" dirty="0" smtClean="0">
                <a:latin typeface="Comic Sans MS" pitchFamily="66" charset="0"/>
              </a:rPr>
              <a:t>8 </a:t>
            </a:r>
            <a:r>
              <a:rPr lang="it-IT" sz="2400" b="1" dirty="0" err="1" smtClean="0">
                <a:latin typeface="Comic Sans MS" pitchFamily="66" charset="0"/>
              </a:rPr>
              <a:t>Rings</a:t>
            </a:r>
            <a:endParaRPr lang="it-IT" sz="2400" b="1" dirty="0" smtClean="0">
              <a:latin typeface="Comic Sans MS" pitchFamily="66" charset="0"/>
            </a:endParaRPr>
          </a:p>
          <a:p>
            <a:pPr algn="ctr"/>
            <a:r>
              <a:rPr lang="it-IT" sz="2400" b="1" dirty="0" smtClean="0">
                <a:latin typeface="Comic Sans MS" pitchFamily="66" charset="0"/>
              </a:rPr>
              <a:t>7-20 </a:t>
            </a:r>
            <a:r>
              <a:rPr lang="it-IT" sz="2400" b="1" dirty="0" err="1" smtClean="0">
                <a:latin typeface="Comic Sans MS" pitchFamily="66" charset="0"/>
              </a:rPr>
              <a:t>deg</a:t>
            </a:r>
            <a:endParaRPr lang="it-IT" sz="2400" b="1" dirty="0" smtClean="0">
              <a:latin typeface="Comic Sans MS" pitchFamily="66" charset="0"/>
            </a:endParaRPr>
          </a:p>
          <a:p>
            <a:pPr algn="ctr"/>
            <a:r>
              <a:rPr lang="it-IT" sz="2400" b="1" dirty="0" smtClean="0">
                <a:latin typeface="Comic Sans MS" pitchFamily="66" charset="0"/>
              </a:rPr>
              <a:t>352 </a:t>
            </a:r>
            <a:r>
              <a:rPr lang="it-IT" sz="2400" b="1" dirty="0" err="1" smtClean="0">
                <a:latin typeface="Comic Sans MS" pitchFamily="66" charset="0"/>
              </a:rPr>
              <a:t>CsI</a:t>
            </a:r>
            <a:endParaRPr lang="it-IT" sz="2400" b="1" dirty="0" smtClean="0">
              <a:latin typeface="Comic Sans MS" pitchFamily="66" charset="0"/>
            </a:endParaRPr>
          </a:p>
          <a:p>
            <a:pPr algn="ctr"/>
            <a:r>
              <a:rPr lang="it-IT" sz="2400" b="1" dirty="0" smtClean="0">
                <a:latin typeface="Comic Sans MS" pitchFamily="66" charset="0"/>
              </a:rPr>
              <a:t>32 Si</a:t>
            </a:r>
            <a:endParaRPr lang="it-IT" sz="2400" b="1" dirty="0">
              <a:latin typeface="Comic Sans MS" pitchFamily="66" charset="0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5264283" y="5949950"/>
            <a:ext cx="38230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 b="1" dirty="0" smtClean="0">
                <a:solidFill>
                  <a:srgbClr val="0000FF"/>
                </a:solidFill>
                <a:latin typeface="Comic Sans MS" pitchFamily="66" charset="0"/>
              </a:rPr>
              <a:t>see </a:t>
            </a:r>
            <a:r>
              <a:rPr lang="en-GB" sz="2000" b="1" dirty="0" err="1" smtClean="0">
                <a:solidFill>
                  <a:srgbClr val="0000FF"/>
                </a:solidFill>
                <a:latin typeface="Comic Sans MS" pitchFamily="66" charset="0"/>
              </a:rPr>
              <a:t>S.Santoro</a:t>
            </a:r>
            <a:r>
              <a:rPr lang="en-GB" sz="2000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GB" sz="2000" b="1" dirty="0">
                <a:solidFill>
                  <a:srgbClr val="0000FF"/>
                </a:solidFill>
                <a:latin typeface="Comic Sans MS" pitchFamily="66" charset="0"/>
              </a:rPr>
              <a:t>talks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fs+dee_ntel448_run1670-1684.jpg"/>
          <p:cNvPicPr>
            <a:picLocks noChangeAspect="1"/>
          </p:cNvPicPr>
          <p:nvPr/>
        </p:nvPicPr>
        <p:blipFill>
          <a:blip r:embed="rId3" cstate="print"/>
          <a:srcRect l="5382" t="9928" r="4460"/>
          <a:stretch>
            <a:fillRect/>
          </a:stretch>
        </p:blipFill>
        <p:spPr>
          <a:xfrm rot="5400000">
            <a:off x="1978360" y="-780466"/>
            <a:ext cx="5949280" cy="8418932"/>
          </a:xfrm>
          <a:prstGeom prst="rect">
            <a:avLst/>
          </a:prstGeom>
        </p:spPr>
      </p:pic>
      <p:pic>
        <p:nvPicPr>
          <p:cNvPr id="8" name="Immagine 7" descr="zoom_fs+dee_ntel448_run1670-1684.jpg"/>
          <p:cNvPicPr>
            <a:picLocks noChangeAspect="1"/>
          </p:cNvPicPr>
          <p:nvPr/>
        </p:nvPicPr>
        <p:blipFill>
          <a:blip r:embed="rId4" cstate="print"/>
          <a:srcRect l="51258" t="7761" b="2603"/>
          <a:stretch>
            <a:fillRect/>
          </a:stretch>
        </p:blipFill>
        <p:spPr>
          <a:xfrm rot="5400000">
            <a:off x="3643164" y="922414"/>
            <a:ext cx="3123728" cy="8136904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7329264" y="609329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Comic Sans MS" pitchFamily="66" charset="0"/>
              </a:rPr>
              <a:t>Fast (ch)</a:t>
            </a:r>
            <a:endParaRPr lang="it-IT" dirty="0">
              <a:latin typeface="Comic Sans MS" pitchFamily="66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 rot="5400000">
            <a:off x="745178" y="151614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Comic Sans MS" pitchFamily="66" charset="0"/>
              </a:rPr>
              <a:t>Fast (ch)</a:t>
            </a:r>
            <a:endParaRPr lang="it-IT" dirty="0">
              <a:latin typeface="Comic Sans MS" pitchFamily="66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7329264" y="324433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Comic Sans MS" pitchFamily="66" charset="0"/>
              </a:rPr>
              <a:t>Slow (ch)</a:t>
            </a:r>
            <a:endParaRPr lang="it-IT" dirty="0">
              <a:latin typeface="Comic Sans MS" pitchFamily="66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 rot="5400000">
            <a:off x="745178" y="446847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Comic Sans MS" pitchFamily="66" charset="0"/>
              </a:rPr>
              <a:t>E </a:t>
            </a:r>
            <a:r>
              <a:rPr lang="it-IT" dirty="0" err="1" smtClean="0">
                <a:latin typeface="Comic Sans MS" pitchFamily="66" charset="0"/>
              </a:rPr>
              <a:t>Sil</a:t>
            </a:r>
            <a:r>
              <a:rPr lang="it-IT" dirty="0" smtClean="0">
                <a:latin typeface="Comic Sans MS" pitchFamily="66" charset="0"/>
              </a:rPr>
              <a:t> (ch)</a:t>
            </a:r>
            <a:endParaRPr lang="it-IT" dirty="0">
              <a:latin typeface="Comic Sans MS" pitchFamily="66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224808" y="0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solidFill>
                  <a:srgbClr val="FF0000"/>
                </a:solidFill>
                <a:latin typeface="Comic Sans MS" pitchFamily="66" charset="0"/>
              </a:rPr>
              <a:t>CHIMERA</a:t>
            </a:r>
            <a:endParaRPr lang="it-IT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5306368" y="6413266"/>
            <a:ext cx="38230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 b="1" dirty="0" smtClean="0">
                <a:solidFill>
                  <a:srgbClr val="0000FF"/>
                </a:solidFill>
                <a:latin typeface="Comic Sans MS" pitchFamily="66" charset="0"/>
              </a:rPr>
              <a:t>see </a:t>
            </a:r>
            <a:r>
              <a:rPr lang="en-GB" sz="2000" b="1" dirty="0" err="1" smtClean="0">
                <a:solidFill>
                  <a:srgbClr val="0000FF"/>
                </a:solidFill>
                <a:latin typeface="Comic Sans MS" pitchFamily="66" charset="0"/>
              </a:rPr>
              <a:t>S.Santoro</a:t>
            </a:r>
            <a:r>
              <a:rPr lang="en-GB" sz="2000" b="1" dirty="0" smtClean="0">
                <a:solidFill>
                  <a:srgbClr val="0000FF"/>
                </a:solidFill>
                <a:latin typeface="Comic Sans MS" pitchFamily="66" charset="0"/>
              </a:rPr>
              <a:t> talk</a:t>
            </a:r>
            <a:endParaRPr lang="en-GB" sz="20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P10002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57" y="1628800"/>
            <a:ext cx="6552728" cy="4914546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504728" y="260648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err="1" smtClean="0">
                <a:solidFill>
                  <a:srgbClr val="FF0000"/>
                </a:solidFill>
                <a:latin typeface="Comic Sans MS" pitchFamily="66" charset="0"/>
              </a:rPr>
              <a:t>Aladin</a:t>
            </a:r>
            <a:r>
              <a:rPr lang="it-IT" sz="32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it-IT" sz="3200" dirty="0" err="1" smtClean="0">
                <a:solidFill>
                  <a:srgbClr val="FF0000"/>
                </a:solidFill>
                <a:latin typeface="Comic Sans MS" pitchFamily="66" charset="0"/>
              </a:rPr>
              <a:t>ToF-Wall</a:t>
            </a:r>
            <a:endParaRPr lang="it-IT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l="1727" b="9443"/>
          <a:stretch>
            <a:fillRect/>
          </a:stretch>
        </p:blipFill>
        <p:spPr bwMode="auto">
          <a:xfrm>
            <a:off x="-15552" y="1629396"/>
            <a:ext cx="8872406" cy="5183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5457056" y="628233"/>
            <a:ext cx="444894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it-IT" sz="2200" b="1" dirty="0" smtClean="0">
                <a:latin typeface="Comic Sans MS" pitchFamily="66" charset="0"/>
              </a:rPr>
              <a:t>2 </a:t>
            </a:r>
            <a:r>
              <a:rPr lang="it-IT" sz="2200" b="1" dirty="0" err="1" smtClean="0">
                <a:latin typeface="Comic Sans MS" pitchFamily="66" charset="0"/>
              </a:rPr>
              <a:t>walls</a:t>
            </a:r>
            <a:r>
              <a:rPr lang="it-IT" sz="2200" b="1" dirty="0" smtClean="0">
                <a:latin typeface="Comic Sans MS" pitchFamily="66" charset="0"/>
              </a:rPr>
              <a:t> (</a:t>
            </a:r>
            <a:r>
              <a:rPr lang="it-IT" sz="2200" b="1" dirty="0" err="1" smtClean="0">
                <a:latin typeface="Comic Sans MS" pitchFamily="66" charset="0"/>
              </a:rPr>
              <a:t>front</a:t>
            </a:r>
            <a:r>
              <a:rPr lang="it-IT" sz="2200" b="1" dirty="0" smtClean="0">
                <a:latin typeface="Comic Sans MS" pitchFamily="66" charset="0"/>
              </a:rPr>
              <a:t> and </a:t>
            </a:r>
            <a:r>
              <a:rPr lang="it-IT" sz="2200" b="1" dirty="0" err="1" smtClean="0">
                <a:latin typeface="Comic Sans MS" pitchFamily="66" charset="0"/>
              </a:rPr>
              <a:t>rear</a:t>
            </a:r>
            <a:r>
              <a:rPr lang="it-IT" sz="2200" b="1" dirty="0" smtClean="0">
                <a:latin typeface="Comic Sans MS" pitchFamily="66" charset="0"/>
              </a:rPr>
              <a:t>)</a:t>
            </a:r>
          </a:p>
          <a:p>
            <a:pPr algn="r">
              <a:lnSpc>
                <a:spcPct val="200000"/>
              </a:lnSpc>
            </a:pPr>
            <a:r>
              <a:rPr lang="it-IT" sz="2200" b="1" dirty="0" smtClean="0">
                <a:latin typeface="Comic Sans MS" pitchFamily="66" charset="0"/>
              </a:rPr>
              <a:t>96 </a:t>
            </a:r>
            <a:r>
              <a:rPr lang="it-IT" sz="2200" b="1" dirty="0" err="1" smtClean="0">
                <a:latin typeface="Comic Sans MS" pitchFamily="66" charset="0"/>
              </a:rPr>
              <a:t>plastics</a:t>
            </a:r>
            <a:endParaRPr lang="it-IT" sz="2200" b="1" dirty="0" smtClean="0">
              <a:latin typeface="Comic Sans MS" pitchFamily="66" charset="0"/>
            </a:endParaRPr>
          </a:p>
          <a:p>
            <a:pPr algn="r">
              <a:lnSpc>
                <a:spcPct val="200000"/>
              </a:lnSpc>
            </a:pPr>
            <a:r>
              <a:rPr lang="it-IT" sz="2200" b="1" dirty="0" smtClean="0">
                <a:latin typeface="Comic Sans MS" pitchFamily="66" charset="0"/>
              </a:rPr>
              <a:t> 2.5X 100 cm</a:t>
            </a:r>
          </a:p>
          <a:p>
            <a:pPr algn="r">
              <a:lnSpc>
                <a:spcPct val="200000"/>
              </a:lnSpc>
            </a:pPr>
            <a:r>
              <a:rPr lang="it-IT" sz="2200" b="1" dirty="0" smtClean="0">
                <a:latin typeface="Comic Sans MS" pitchFamily="66" charset="0"/>
                <a:sym typeface="Symbol"/>
              </a:rPr>
              <a:t></a:t>
            </a:r>
            <a:r>
              <a:rPr lang="it-IT" sz="2200" b="1" dirty="0" smtClean="0">
                <a:latin typeface="Comic Sans MS" pitchFamily="66" charset="0"/>
              </a:rPr>
              <a:t> &lt; 7°</a:t>
            </a:r>
            <a:endParaRPr lang="it-IT" sz="22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0552" y="1412776"/>
            <a:ext cx="7455770" cy="50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sellaDiTesto 3"/>
          <p:cNvSpPr txBox="1"/>
          <p:nvPr/>
        </p:nvSpPr>
        <p:spPr>
          <a:xfrm>
            <a:off x="5457056" y="637203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Comic Sans MS" pitchFamily="66" charset="0"/>
              </a:rPr>
              <a:t>Energy (ch)</a:t>
            </a:r>
          </a:p>
        </p:txBody>
      </p:sp>
      <p:sp>
        <p:nvSpPr>
          <p:cNvPr id="5" name="CasellaDiTesto 4"/>
          <p:cNvSpPr txBox="1"/>
          <p:nvPr/>
        </p:nvSpPr>
        <p:spPr>
          <a:xfrm rot="-5400000">
            <a:off x="137756" y="2267580"/>
            <a:ext cx="1358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latin typeface="Comic Sans MS" pitchFamily="66" charset="0"/>
              </a:rPr>
              <a:t>ToF</a:t>
            </a:r>
            <a:r>
              <a:rPr lang="it-IT" dirty="0" smtClean="0">
                <a:latin typeface="Comic Sans MS" pitchFamily="66" charset="0"/>
              </a:rPr>
              <a:t> (ch)</a:t>
            </a:r>
            <a:endParaRPr lang="it-IT" dirty="0">
              <a:latin typeface="Comic Sans MS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280592" y="260648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err="1" smtClean="0">
                <a:solidFill>
                  <a:srgbClr val="FF0000"/>
                </a:solidFill>
                <a:latin typeface="Comic Sans MS" pitchFamily="66" charset="0"/>
              </a:rPr>
              <a:t>Aladin</a:t>
            </a:r>
            <a:r>
              <a:rPr lang="it-IT" sz="32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it-IT" sz="3200" dirty="0" err="1" smtClean="0">
                <a:solidFill>
                  <a:srgbClr val="FF0000"/>
                </a:solidFill>
                <a:latin typeface="Comic Sans MS" pitchFamily="66" charset="0"/>
              </a:rPr>
              <a:t>ToF-Wall</a:t>
            </a:r>
            <a:endParaRPr lang="it-IT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5529064" y="116632"/>
            <a:ext cx="33535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>
                <a:latin typeface="Comic Sans MS" pitchFamily="66" charset="0"/>
                <a:cs typeface="Arial" charset="0"/>
              </a:rPr>
              <a:t>Au+Au</a:t>
            </a:r>
            <a:r>
              <a:rPr lang="en-US" b="1" dirty="0">
                <a:latin typeface="Comic Sans MS" pitchFamily="66" charset="0"/>
                <a:cs typeface="Arial" charset="0"/>
              </a:rPr>
              <a:t> </a:t>
            </a:r>
            <a:r>
              <a:rPr lang="en-US" b="1" dirty="0" smtClean="0">
                <a:latin typeface="Comic Sans MS" pitchFamily="66" charset="0"/>
                <a:cs typeface="Arial" charset="0"/>
              </a:rPr>
              <a:t> @ 400 </a:t>
            </a:r>
            <a:r>
              <a:rPr lang="en-US" b="1" dirty="0" err="1" smtClean="0">
                <a:latin typeface="Comic Sans MS" pitchFamily="66" charset="0"/>
                <a:cs typeface="Arial" charset="0"/>
              </a:rPr>
              <a:t>AMeV</a:t>
            </a:r>
            <a:endParaRPr lang="en-US" b="1" dirty="0" smtClean="0">
              <a:latin typeface="Comic Sans MS" pitchFamily="66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916" name="Text Box 68"/>
          <p:cNvSpPr txBox="1">
            <a:spLocks noChangeArrowheads="1"/>
          </p:cNvSpPr>
          <p:nvPr/>
        </p:nvSpPr>
        <p:spPr bwMode="auto">
          <a:xfrm>
            <a:off x="1" y="2406651"/>
            <a:ext cx="4758664" cy="2677656"/>
          </a:xfrm>
          <a:prstGeom prst="rect">
            <a:avLst/>
          </a:prstGeom>
          <a:solidFill>
            <a:srgbClr val="CCFFFF">
              <a:alpha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 b="1" dirty="0">
                <a:latin typeface="Comic Sans MS" pitchFamily="66" charset="0"/>
              </a:rPr>
              <a:t>Current state at high densities </a:t>
            </a:r>
            <a:endParaRPr lang="en-GB" sz="1600" b="1" dirty="0" smtClean="0"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r>
              <a:rPr lang="en-GB" sz="1600" b="1" dirty="0" smtClean="0">
                <a:latin typeface="Comic Sans MS" pitchFamily="66" charset="0"/>
              </a:rPr>
              <a:t>(</a:t>
            </a:r>
            <a:r>
              <a:rPr lang="en-GB" sz="1600" b="1" dirty="0">
                <a:latin typeface="Comic Sans MS" pitchFamily="66" charset="0"/>
              </a:rPr>
              <a:t>E/A&gt;100 </a:t>
            </a:r>
            <a:r>
              <a:rPr lang="en-GB" sz="1600" b="1" dirty="0" err="1">
                <a:latin typeface="Comic Sans MS" pitchFamily="66" charset="0"/>
              </a:rPr>
              <a:t>MeV</a:t>
            </a:r>
            <a:r>
              <a:rPr lang="en-GB" sz="1600" b="1" dirty="0">
                <a:latin typeface="Comic Sans MS" pitchFamily="66" charset="0"/>
              </a:rPr>
              <a:t>):  </a:t>
            </a:r>
            <a:endParaRPr lang="en-GB" sz="1600" b="1" dirty="0" smtClean="0">
              <a:latin typeface="Comic Sans MS" pitchFamily="66" charset="0"/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GB" sz="1600" b="1" dirty="0" smtClean="0">
                <a:latin typeface="Comic Sans MS" pitchFamily="66" charset="0"/>
              </a:rPr>
              <a:t>Few </a:t>
            </a:r>
            <a:r>
              <a:rPr lang="en-GB" sz="1600" b="1" dirty="0">
                <a:latin typeface="Comic Sans MS" pitchFamily="66" charset="0"/>
              </a:rPr>
              <a:t>experimental data on </a:t>
            </a:r>
            <a:r>
              <a:rPr lang="en-GB" sz="1600" b="1" dirty="0" err="1">
                <a:latin typeface="Comic Sans MS" pitchFamily="66" charset="0"/>
              </a:rPr>
              <a:t>isospin</a:t>
            </a:r>
            <a:r>
              <a:rPr lang="en-GB" sz="1600" b="1" dirty="0">
                <a:latin typeface="Comic Sans MS" pitchFamily="66" charset="0"/>
              </a:rPr>
              <a:t> effects</a:t>
            </a:r>
            <a:r>
              <a:rPr lang="en-GB" sz="1600" b="1" dirty="0" smtClean="0">
                <a:latin typeface="Comic Sans MS" pitchFamily="66" charset="0"/>
              </a:rPr>
              <a:t>,</a:t>
            </a:r>
          </a:p>
          <a:p>
            <a:pPr algn="just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1600" b="1" dirty="0" smtClean="0">
                <a:latin typeface="Comic Sans MS" pitchFamily="66" charset="0"/>
              </a:rPr>
              <a:t>Few </a:t>
            </a:r>
            <a:r>
              <a:rPr lang="en-GB" sz="1600" b="1" dirty="0">
                <a:latin typeface="Comic Sans MS" pitchFamily="66" charset="0"/>
              </a:rPr>
              <a:t>extrapolations, inconsistent with each </a:t>
            </a:r>
            <a:r>
              <a:rPr lang="en-GB" sz="1600" b="1" dirty="0" smtClean="0">
                <a:latin typeface="Comic Sans MS" pitchFamily="66" charset="0"/>
              </a:rPr>
              <a:t>other, big </a:t>
            </a:r>
            <a:r>
              <a:rPr lang="en-GB" sz="1600" b="1" dirty="0">
                <a:latin typeface="Comic Sans MS" pitchFamily="66" charset="0"/>
              </a:rPr>
              <a:t>uncertainties </a:t>
            </a:r>
            <a:r>
              <a:rPr lang="en-GB" sz="1600" b="1" dirty="0" smtClean="0">
                <a:latin typeface="Comic Sans MS" pitchFamily="66" charset="0"/>
              </a:rPr>
              <a:t>                             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GB" sz="1600" b="1" dirty="0" smtClean="0">
                <a:latin typeface="Comic Sans MS" pitchFamily="66" charset="0"/>
              </a:rPr>
              <a:t>More </a:t>
            </a:r>
            <a:r>
              <a:rPr lang="en-GB" sz="1600" b="1" dirty="0">
                <a:latin typeface="Comic Sans MS" pitchFamily="66" charset="0"/>
              </a:rPr>
              <a:t>work necessary on consistency of codes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GB" sz="1600" b="1" dirty="0">
                <a:latin typeface="Comic Sans MS" pitchFamily="66" charset="0"/>
              </a:rPr>
              <a:t>Main example: π</a:t>
            </a:r>
            <a:r>
              <a:rPr lang="en-GB" sz="1600" b="1" baseline="30000" dirty="0">
                <a:latin typeface="Comic Sans MS" pitchFamily="66" charset="0"/>
              </a:rPr>
              <a:t>-</a:t>
            </a:r>
            <a:r>
              <a:rPr lang="en-GB" sz="1600" b="1" dirty="0">
                <a:latin typeface="Comic Sans MS" pitchFamily="66" charset="0"/>
              </a:rPr>
              <a:t>/π</a:t>
            </a:r>
            <a:r>
              <a:rPr lang="en-GB" sz="1600" b="1" baseline="30000" dirty="0">
                <a:latin typeface="Comic Sans MS" pitchFamily="66" charset="0"/>
              </a:rPr>
              <a:t>+</a:t>
            </a:r>
            <a:r>
              <a:rPr lang="en-GB" sz="1600" b="1" dirty="0">
                <a:latin typeface="Comic Sans MS" pitchFamily="66" charset="0"/>
              </a:rPr>
              <a:t> ratio</a:t>
            </a:r>
          </a:p>
        </p:txBody>
      </p:sp>
      <p:grpSp>
        <p:nvGrpSpPr>
          <p:cNvPr id="2" name="Group 162"/>
          <p:cNvGrpSpPr>
            <a:grpSpLocks/>
          </p:cNvGrpSpPr>
          <p:nvPr/>
        </p:nvGrpSpPr>
        <p:grpSpPr bwMode="auto">
          <a:xfrm>
            <a:off x="4806819" y="188914"/>
            <a:ext cx="5138737" cy="6408737"/>
            <a:chOff x="2772" y="164"/>
            <a:chExt cx="2988" cy="4037"/>
          </a:xfrm>
        </p:grpSpPr>
        <p:grpSp>
          <p:nvGrpSpPr>
            <p:cNvPr id="3" name="Group 160"/>
            <p:cNvGrpSpPr>
              <a:grpSpLocks/>
            </p:cNvGrpSpPr>
            <p:nvPr/>
          </p:nvGrpSpPr>
          <p:grpSpPr bwMode="auto">
            <a:xfrm>
              <a:off x="2772" y="209"/>
              <a:ext cx="2988" cy="3992"/>
              <a:chOff x="2772" y="209"/>
              <a:chExt cx="2988" cy="3992"/>
            </a:xfrm>
          </p:grpSpPr>
          <p:pic>
            <p:nvPicPr>
              <p:cNvPr id="718863" name="Picture 1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971" y="1434"/>
                <a:ext cx="1996" cy="136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718864" name="Text Box 16"/>
              <p:cNvSpPr txBox="1">
                <a:spLocks noChangeArrowheads="1"/>
              </p:cNvSpPr>
              <p:nvPr/>
            </p:nvSpPr>
            <p:spPr bwMode="auto">
              <a:xfrm rot="16200000">
                <a:off x="2252" y="774"/>
                <a:ext cx="1291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 altLang="zh-CN" sz="1200" b="1">
                    <a:ea typeface="宋体" pitchFamily="2" charset="-122"/>
                  </a:rPr>
                  <a:t>Ferini, at al., NPA 762 (05)</a:t>
                </a:r>
              </a:p>
            </p:txBody>
          </p:sp>
          <p:sp>
            <p:nvSpPr>
              <p:cNvPr id="718865" name="Rectangle 17"/>
              <p:cNvSpPr>
                <a:spLocks noChangeArrowheads="1"/>
              </p:cNvSpPr>
              <p:nvPr/>
            </p:nvSpPr>
            <p:spPr bwMode="auto">
              <a:xfrm rot="16200000">
                <a:off x="2202" y="2143"/>
                <a:ext cx="1317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 sz="1200" b="1"/>
                  <a:t>Z. Xiao et al., PRL 102 (09)</a:t>
                </a:r>
                <a:endParaRPr lang="en-GB" sz="1600"/>
              </a:p>
            </p:txBody>
          </p:sp>
          <p:pic>
            <p:nvPicPr>
              <p:cNvPr id="718871" name="Picture 2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971" y="2795"/>
                <a:ext cx="1996" cy="140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718872" name="Text Box 24"/>
              <p:cNvSpPr txBox="1">
                <a:spLocks noChangeArrowheads="1"/>
              </p:cNvSpPr>
              <p:nvPr/>
            </p:nvSpPr>
            <p:spPr bwMode="auto">
              <a:xfrm rot="16200000">
                <a:off x="2200" y="3405"/>
                <a:ext cx="1306" cy="16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1200" b="1"/>
                  <a:t>Z.Q. Feng, PLB 683 (2010)</a:t>
                </a:r>
              </a:p>
            </p:txBody>
          </p:sp>
          <p:grpSp>
            <p:nvGrpSpPr>
              <p:cNvPr id="4" name="Group 107"/>
              <p:cNvGrpSpPr>
                <a:grpSpLocks/>
              </p:cNvGrpSpPr>
              <p:nvPr/>
            </p:nvGrpSpPr>
            <p:grpSpPr bwMode="auto">
              <a:xfrm>
                <a:off x="3152" y="255"/>
                <a:ext cx="1632" cy="1179"/>
                <a:chOff x="341" y="437"/>
                <a:chExt cx="1632" cy="1179"/>
              </a:xfrm>
            </p:grpSpPr>
            <p:pic>
              <p:nvPicPr>
                <p:cNvPr id="718956" name="Picture 108" descr="piratio_au0412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 bright="-6000" contrast="-12000"/>
                </a:blip>
                <a:srcRect/>
                <a:stretch>
                  <a:fillRect/>
                </a:stretch>
              </p:blipFill>
              <p:spPr bwMode="auto">
                <a:xfrm>
                  <a:off x="341" y="437"/>
                  <a:ext cx="1632" cy="1179"/>
                </a:xfrm>
                <a:prstGeom prst="rect">
                  <a:avLst/>
                </a:prstGeom>
                <a:noFill/>
              </p:spPr>
            </p:pic>
            <p:sp>
              <p:nvSpPr>
                <p:cNvPr id="718957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563" y="1372"/>
                  <a:ext cx="334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GB" sz="1200" b="1">
                      <a:solidFill>
                        <a:schemeClr val="accent2"/>
                      </a:solidFill>
                      <a:cs typeface="Times New Roman" pitchFamily="18" charset="0"/>
                    </a:rPr>
                    <a:t> </a:t>
                  </a:r>
                  <a:r>
                    <a:rPr lang="en-GB" sz="1200" b="1"/>
                    <a:t>NL</a:t>
                  </a:r>
                  <a:endParaRPr lang="en-GB" sz="1200" b="1">
                    <a:cs typeface="Times New Roman" pitchFamily="18" charset="0"/>
                  </a:endParaRPr>
                </a:p>
              </p:txBody>
            </p:sp>
            <p:sp>
              <p:nvSpPr>
                <p:cNvPr id="718958" name="Text Box 110"/>
                <p:cNvSpPr txBox="1">
                  <a:spLocks noChangeArrowheads="1"/>
                </p:cNvSpPr>
                <p:nvPr/>
              </p:nvSpPr>
              <p:spPr bwMode="auto">
                <a:xfrm>
                  <a:off x="488" y="996"/>
                  <a:ext cx="447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GB" sz="1200" b="1">
                      <a:solidFill>
                        <a:srgbClr val="FF0000"/>
                      </a:solidFill>
                    </a:rPr>
                    <a:t>NL</a:t>
                  </a:r>
                  <a:r>
                    <a:rPr lang="en-GB" sz="1200" b="1">
                      <a:solidFill>
                        <a:srgbClr val="FF0000"/>
                      </a:solidFill>
                      <a:cs typeface="Times New Roman" pitchFamily="18" charset="0"/>
                    </a:rPr>
                    <a:t>ρ</a:t>
                  </a:r>
                </a:p>
              </p:txBody>
            </p:sp>
            <p:sp>
              <p:nvSpPr>
                <p:cNvPr id="718959" name="Text Box 111"/>
                <p:cNvSpPr txBox="1">
                  <a:spLocks noChangeArrowheads="1"/>
                </p:cNvSpPr>
                <p:nvPr/>
              </p:nvSpPr>
              <p:spPr bwMode="auto">
                <a:xfrm>
                  <a:off x="750" y="723"/>
                  <a:ext cx="481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GB" sz="2000" b="1">
                      <a:solidFill>
                        <a:schemeClr val="accent2"/>
                      </a:solidFill>
                      <a:latin typeface="Arial Narrow" pitchFamily="34" charset="0"/>
                      <a:cs typeface="Times New Roman" pitchFamily="18" charset="0"/>
                    </a:rPr>
                    <a:t> </a:t>
                  </a:r>
                  <a:r>
                    <a:rPr lang="en-GB" sz="1200" b="1">
                      <a:solidFill>
                        <a:srgbClr val="009900"/>
                      </a:solidFill>
                    </a:rPr>
                    <a:t>NL</a:t>
                  </a:r>
                  <a:r>
                    <a:rPr lang="en-GB" sz="1200" b="1">
                      <a:solidFill>
                        <a:srgbClr val="009900"/>
                      </a:solidFill>
                      <a:cs typeface="Times New Roman" pitchFamily="18" charset="0"/>
                    </a:rPr>
                    <a:t>ρδ</a:t>
                  </a:r>
                </a:p>
              </p:txBody>
            </p:sp>
          </p:grpSp>
          <p:sp>
            <p:nvSpPr>
              <p:cNvPr id="718962" name="Text Box 114"/>
              <p:cNvSpPr txBox="1">
                <a:spLocks noChangeArrowheads="1"/>
              </p:cNvSpPr>
              <p:nvPr/>
            </p:nvSpPr>
            <p:spPr bwMode="auto">
              <a:xfrm>
                <a:off x="4717" y="1874"/>
                <a:ext cx="1043" cy="376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sz="1100" b="1"/>
                  <a:t>FOPI data,  W.Reisdorf et al.  NPA781 (2007) 459</a:t>
                </a:r>
              </a:p>
            </p:txBody>
          </p:sp>
        </p:grpSp>
        <p:sp>
          <p:nvSpPr>
            <p:cNvPr id="718873" name="Text Box 25"/>
            <p:cNvSpPr txBox="1">
              <a:spLocks noChangeArrowheads="1"/>
            </p:cNvSpPr>
            <p:nvPr/>
          </p:nvSpPr>
          <p:spPr bwMode="auto">
            <a:xfrm>
              <a:off x="4717" y="1874"/>
              <a:ext cx="1043" cy="376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100" b="1"/>
                <a:t>FOPI data,  W.Reisdorf et al.  NPA781 (2007) 459</a:t>
              </a:r>
            </a:p>
          </p:txBody>
        </p:sp>
        <p:sp>
          <p:nvSpPr>
            <p:cNvPr id="718966" name="Text Box 118"/>
            <p:cNvSpPr txBox="1">
              <a:spLocks noChangeArrowheads="1"/>
            </p:cNvSpPr>
            <p:nvPr/>
          </p:nvSpPr>
          <p:spPr bwMode="auto">
            <a:xfrm>
              <a:off x="3651" y="164"/>
              <a:ext cx="681" cy="17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 baseline="30000">
                  <a:latin typeface="Times New Roman" pitchFamily="18" charset="0"/>
                </a:rPr>
                <a:t>197</a:t>
              </a:r>
              <a:r>
                <a:rPr lang="en-GB" sz="1200">
                  <a:latin typeface="Times New Roman" pitchFamily="18" charset="0"/>
                </a:rPr>
                <a:t>Au+</a:t>
              </a:r>
              <a:r>
                <a:rPr lang="en-GB" sz="1200" baseline="30000">
                  <a:latin typeface="Times New Roman" pitchFamily="18" charset="0"/>
                </a:rPr>
                <a:t>197</a:t>
              </a:r>
              <a:r>
                <a:rPr lang="en-GB" sz="1200">
                  <a:latin typeface="Times New Roman" pitchFamily="18" charset="0"/>
                </a:rPr>
                <a:t>Au</a:t>
              </a:r>
            </a:p>
          </p:txBody>
        </p:sp>
      </p:grpSp>
      <p:grpSp>
        <p:nvGrpSpPr>
          <p:cNvPr id="5" name="Group 161"/>
          <p:cNvGrpSpPr>
            <a:grpSpLocks/>
          </p:cNvGrpSpPr>
          <p:nvPr/>
        </p:nvGrpSpPr>
        <p:grpSpPr bwMode="auto">
          <a:xfrm>
            <a:off x="5888567" y="1700213"/>
            <a:ext cx="2419747" cy="3529012"/>
            <a:chOff x="3424" y="1071"/>
            <a:chExt cx="1407" cy="2223"/>
          </a:xfrm>
        </p:grpSpPr>
        <p:sp>
          <p:nvSpPr>
            <p:cNvPr id="718874" name="Line 26"/>
            <p:cNvSpPr>
              <a:spLocks noChangeShapeType="1"/>
            </p:cNvSpPr>
            <p:nvPr/>
          </p:nvSpPr>
          <p:spPr bwMode="auto">
            <a:xfrm flipH="1" flipV="1">
              <a:off x="3424" y="1071"/>
              <a:ext cx="1407" cy="1043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718964" name="Line 116"/>
            <p:cNvSpPr>
              <a:spLocks noChangeShapeType="1"/>
            </p:cNvSpPr>
            <p:nvPr/>
          </p:nvSpPr>
          <p:spPr bwMode="auto">
            <a:xfrm flipH="1" flipV="1">
              <a:off x="3742" y="1842"/>
              <a:ext cx="1089" cy="2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719003" name="Line 155"/>
            <p:cNvSpPr>
              <a:spLocks noChangeShapeType="1"/>
            </p:cNvSpPr>
            <p:nvPr/>
          </p:nvSpPr>
          <p:spPr bwMode="auto">
            <a:xfrm flipH="1">
              <a:off x="3560" y="2114"/>
              <a:ext cx="1271" cy="118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it-IT"/>
            </a:p>
          </p:txBody>
        </p:sp>
      </p:grpSp>
      <p:sp>
        <p:nvSpPr>
          <p:cNvPr id="719012" name="Text Box 164"/>
          <p:cNvSpPr txBox="1">
            <a:spLocks noChangeArrowheads="1"/>
          </p:cNvSpPr>
          <p:nvPr/>
        </p:nvSpPr>
        <p:spPr bwMode="auto">
          <a:xfrm>
            <a:off x="37836" y="44451"/>
            <a:ext cx="4681273" cy="707886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 err="1">
                <a:solidFill>
                  <a:schemeClr val="bg1"/>
                </a:solidFill>
              </a:rPr>
              <a:t>C</a:t>
            </a:r>
            <a:r>
              <a:rPr lang="de-DE" b="1" dirty="0" err="1">
                <a:solidFill>
                  <a:schemeClr val="bg1"/>
                </a:solidFill>
              </a:rPr>
              <a:t>onstraints</a:t>
            </a:r>
            <a:r>
              <a:rPr lang="de-DE" b="1" dirty="0">
                <a:solidFill>
                  <a:schemeClr val="bg1"/>
                </a:solidFill>
              </a:rPr>
              <a:t> on </a:t>
            </a:r>
            <a:r>
              <a:rPr lang="de-DE" b="1" dirty="0" err="1">
                <a:solidFill>
                  <a:schemeClr val="bg1"/>
                </a:solidFill>
              </a:rPr>
              <a:t>the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symmetry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 smtClean="0">
                <a:solidFill>
                  <a:schemeClr val="bg1"/>
                </a:solidFill>
              </a:rPr>
              <a:t>energy</a:t>
            </a:r>
            <a:r>
              <a:rPr lang="de-DE" b="1" dirty="0" smtClean="0">
                <a:solidFill>
                  <a:schemeClr val="bg1"/>
                </a:solidFill>
              </a:rPr>
              <a:t> </a:t>
            </a:r>
            <a:r>
              <a:rPr lang="de-DE" b="1" dirty="0" err="1" smtClean="0">
                <a:solidFill>
                  <a:schemeClr val="bg1"/>
                </a:solidFill>
              </a:rPr>
              <a:t>from</a:t>
            </a:r>
            <a:r>
              <a:rPr lang="de-DE" b="1" dirty="0" smtClean="0">
                <a:solidFill>
                  <a:schemeClr val="bg1"/>
                </a:solidFill>
              </a:rPr>
              <a:t> Heavy-Ion </a:t>
            </a:r>
            <a:r>
              <a:rPr lang="de-DE" b="1" dirty="0" err="1" smtClean="0">
                <a:solidFill>
                  <a:schemeClr val="bg1"/>
                </a:solidFill>
              </a:rPr>
              <a:t>Collisions</a:t>
            </a:r>
            <a:endParaRPr lang="de-DE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194338" y="1"/>
            <a:ext cx="2340636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latin typeface="Comic Sans MS" pitchFamily="66" charset="0"/>
              </a:rPr>
              <a:t>black</a:t>
            </a:r>
            <a:r>
              <a:rPr lang="de-DE" sz="1600" b="1">
                <a:latin typeface="Comic Sans MS" pitchFamily="66" charset="0"/>
                <a:sym typeface="Wingdings" pitchFamily="2" charset="2"/>
              </a:rPr>
              <a:t></a:t>
            </a:r>
            <a:r>
              <a:rPr lang="de-DE" sz="1600" b="1">
                <a:latin typeface="Comic Sans MS" pitchFamily="66" charset="0"/>
              </a:rPr>
              <a:t>all charged particles</a:t>
            </a:r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2612365" y="44451"/>
            <a:ext cx="386093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 b="1">
                <a:solidFill>
                  <a:srgbClr val="0000FF"/>
                </a:solidFill>
                <a:latin typeface="Comic Sans MS" pitchFamily="66" charset="0"/>
              </a:rPr>
              <a:t>blue</a:t>
            </a:r>
            <a:r>
              <a:rPr lang="de-DE" sz="1600" b="1">
                <a:solidFill>
                  <a:srgbClr val="FF3300"/>
                </a:solidFill>
                <a:latin typeface="Comic Sans MS" pitchFamily="66" charset="0"/>
              </a:rPr>
              <a:t>-red</a:t>
            </a:r>
            <a:r>
              <a:rPr lang="de-DE" sz="1600" b="1">
                <a:solidFill>
                  <a:srgbClr val="FF3300"/>
                </a:solidFill>
                <a:latin typeface="Comic Sans MS" pitchFamily="66" charset="0"/>
                <a:sym typeface="Wingdings" pitchFamily="2" charset="2"/>
              </a:rPr>
              <a:t></a:t>
            </a:r>
            <a:r>
              <a:rPr lang="de-DE" sz="1600" b="1">
                <a:latin typeface="Comic Sans MS" pitchFamily="66" charset="0"/>
              </a:rPr>
              <a:t>used in reaction plane reconstrution (Q vector)</a:t>
            </a:r>
            <a:endParaRPr lang="de-DE" sz="1600" b="1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6825854" y="260351"/>
            <a:ext cx="12090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b="1"/>
              <a:t>y</a:t>
            </a:r>
            <a:r>
              <a:rPr lang="en-GB" b="1" baseline="-25000"/>
              <a:t>cm</a:t>
            </a:r>
            <a:r>
              <a:rPr lang="en-GB" b="1"/>
              <a:t>&gt;0.1</a:t>
            </a:r>
          </a:p>
        </p:txBody>
      </p:sp>
      <p:sp>
        <p:nvSpPr>
          <p:cNvPr id="2054" name="Text Box 5"/>
          <p:cNvSpPr txBox="1">
            <a:spLocks noChangeArrowheads="1"/>
          </p:cNvSpPr>
          <p:nvPr/>
        </p:nvSpPr>
        <p:spPr bwMode="auto">
          <a:xfrm>
            <a:off x="6435461" y="5300663"/>
            <a:ext cx="2651919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 dirty="0">
                <a:solidFill>
                  <a:srgbClr val="FF3300"/>
                </a:solidFill>
                <a:latin typeface="Comic Sans MS" pitchFamily="66" charset="0"/>
                <a:sym typeface="Symbol" pitchFamily="18" charset="2"/>
              </a:rPr>
              <a:t>CHIMERA</a:t>
            </a:r>
          </a:p>
          <a:p>
            <a:pPr>
              <a:spcBef>
                <a:spcPct val="50000"/>
              </a:spcBef>
            </a:pPr>
            <a:r>
              <a:rPr lang="en-GB" b="1" dirty="0">
                <a:solidFill>
                  <a:srgbClr val="FF3300"/>
                </a:solidFill>
                <a:latin typeface="Comic Sans MS" pitchFamily="66" charset="0"/>
                <a:sym typeface="Symbol" pitchFamily="18" charset="2"/>
              </a:rPr>
              <a:t>t (</a:t>
            </a:r>
            <a:r>
              <a:rPr lang="en-GB" b="1" dirty="0" err="1" smtClean="0">
                <a:solidFill>
                  <a:srgbClr val="FF3300"/>
                </a:solidFill>
                <a:latin typeface="Comic Sans MS" pitchFamily="66" charset="0"/>
                <a:sym typeface="Symbol" pitchFamily="18" charset="2"/>
              </a:rPr>
              <a:t>CsI</a:t>
            </a:r>
            <a:r>
              <a:rPr lang="en-GB" b="1" dirty="0" smtClean="0">
                <a:solidFill>
                  <a:srgbClr val="FF3300"/>
                </a:solidFill>
                <a:latin typeface="Comic Sans MS" pitchFamily="66" charset="0"/>
                <a:sym typeface="Symbol" pitchFamily="18" charset="2"/>
              </a:rPr>
              <a:t>) </a:t>
            </a:r>
            <a:r>
              <a:rPr lang="en-GB" b="1" dirty="0">
                <a:solidFill>
                  <a:srgbClr val="FF3300"/>
                </a:solidFill>
                <a:latin typeface="Comic Sans MS" pitchFamily="66" charset="0"/>
                <a:sym typeface="Symbol" pitchFamily="18" charset="2"/>
              </a:rPr>
              <a:t>=10 ns</a:t>
            </a:r>
          </a:p>
          <a:p>
            <a:pPr>
              <a:spcBef>
                <a:spcPct val="50000"/>
              </a:spcBef>
            </a:pPr>
            <a:r>
              <a:rPr lang="en-GB" b="1" dirty="0">
                <a:solidFill>
                  <a:srgbClr val="FF3300"/>
                </a:solidFill>
                <a:latin typeface="Comic Sans MS" pitchFamily="66" charset="0"/>
                <a:sym typeface="Symbol" pitchFamily="18" charset="2"/>
              </a:rPr>
              <a:t>E/E (</a:t>
            </a:r>
            <a:r>
              <a:rPr lang="en-GB" b="1" dirty="0" err="1">
                <a:solidFill>
                  <a:srgbClr val="FF3300"/>
                </a:solidFill>
                <a:latin typeface="Comic Sans MS" pitchFamily="66" charset="0"/>
                <a:sym typeface="Symbol" pitchFamily="18" charset="2"/>
              </a:rPr>
              <a:t>CsI</a:t>
            </a:r>
            <a:r>
              <a:rPr lang="en-GB" b="1" dirty="0">
                <a:solidFill>
                  <a:srgbClr val="FF3300"/>
                </a:solidFill>
                <a:latin typeface="Comic Sans MS" pitchFamily="66" charset="0"/>
                <a:sym typeface="Symbol" pitchFamily="18" charset="2"/>
              </a:rPr>
              <a:t>) =10 %</a:t>
            </a:r>
          </a:p>
        </p:txBody>
      </p:sp>
      <p:sp>
        <p:nvSpPr>
          <p:cNvPr id="2057" name="Text Box 8"/>
          <p:cNvSpPr txBox="1">
            <a:spLocks noChangeArrowheads="1"/>
          </p:cNvSpPr>
          <p:nvPr/>
        </p:nvSpPr>
        <p:spPr bwMode="auto">
          <a:xfrm>
            <a:off x="7917921" y="6538913"/>
            <a:ext cx="1950244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900">
                <a:latin typeface="Times New Roman" pitchFamily="18" charset="0"/>
              </a:rPr>
              <a:t>NOPB New Conditions 08/10/09</a:t>
            </a:r>
          </a:p>
        </p:txBody>
      </p:sp>
      <p:pic>
        <p:nvPicPr>
          <p:cNvPr id="2058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76277" y="1125539"/>
            <a:ext cx="3929723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38442" y="2205039"/>
            <a:ext cx="3929723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0" name="Rectangle 11"/>
          <p:cNvSpPr>
            <a:spLocks noChangeArrowheads="1"/>
          </p:cNvSpPr>
          <p:nvPr/>
        </p:nvSpPr>
        <p:spPr bwMode="auto">
          <a:xfrm>
            <a:off x="0" y="303002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6512852" y="3284539"/>
          <a:ext cx="2029354" cy="877887"/>
        </p:xfrm>
        <a:graphic>
          <a:graphicData uri="http://schemas.openxmlformats.org/presentationml/2006/ole">
            <p:oleObj spid="_x0000_s2050" name="Equation" r:id="rId6" imgW="914400" imgH="431800" progId="Equation.3">
              <p:embed/>
            </p:oleObj>
          </a:graphicData>
        </a:graphic>
      </p:graphicFrame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5888566" y="2990851"/>
            <a:ext cx="39004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>
                <a:solidFill>
                  <a:srgbClr val="FF3300"/>
                </a:solidFill>
                <a:latin typeface="Comic Sans MS" pitchFamily="66" charset="0"/>
                <a:sym typeface="Symbol" pitchFamily="18" charset="2"/>
              </a:rPr>
              <a:t>Using only , , Z information</a:t>
            </a:r>
          </a:p>
        </p:txBody>
      </p:sp>
      <p:pic>
        <p:nvPicPr>
          <p:cNvPr id="2062" name="Picture 14" descr="pro-ycm-0"/>
          <p:cNvPicPr>
            <a:picLocks noChangeAspect="1" noChangeArrowheads="1"/>
          </p:cNvPicPr>
          <p:nvPr/>
        </p:nvPicPr>
        <p:blipFill>
          <a:blip r:embed="rId7" cstate="print"/>
          <a:srcRect t="38792" r="13335" b="842"/>
          <a:stretch>
            <a:fillRect/>
          </a:stretch>
        </p:blipFill>
        <p:spPr bwMode="auto">
          <a:xfrm>
            <a:off x="1" y="765175"/>
            <a:ext cx="5577285" cy="507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116946" y="6092826"/>
            <a:ext cx="5537729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/>
              <a:t>pro-ycm-0.1+-0r4-7-dw5-10ns-10de-au-20run-covered.jpeg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4016896" y="4743552"/>
            <a:ext cx="1378903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b="1" dirty="0" err="1" smtClean="0">
                <a:solidFill>
                  <a:srgbClr val="FF3300"/>
                </a:solidFill>
                <a:latin typeface="Comic Sans MS" pitchFamily="66" charset="0"/>
              </a:rPr>
              <a:t>simulations</a:t>
            </a:r>
            <a:endParaRPr lang="de-DE" b="1" dirty="0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3080792" y="3879456"/>
            <a:ext cx="3353594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>
                <a:latin typeface="Comic Sans MS" pitchFamily="66" charset="0"/>
                <a:cs typeface="Arial" charset="0"/>
              </a:rPr>
              <a:t>Au+Au</a:t>
            </a:r>
            <a:r>
              <a:rPr lang="en-US" b="1" dirty="0">
                <a:latin typeface="Comic Sans MS" pitchFamily="66" charset="0"/>
                <a:cs typeface="Arial" charset="0"/>
              </a:rPr>
              <a:t> </a:t>
            </a:r>
            <a:r>
              <a:rPr lang="en-US" b="1" dirty="0" smtClean="0">
                <a:latin typeface="Comic Sans MS" pitchFamily="66" charset="0"/>
                <a:cs typeface="Arial" charset="0"/>
              </a:rPr>
              <a:t> @ 400 </a:t>
            </a:r>
            <a:r>
              <a:rPr lang="en-US" b="1" dirty="0" err="1" smtClean="0">
                <a:latin typeface="Comic Sans MS" pitchFamily="66" charset="0"/>
                <a:cs typeface="Arial" charset="0"/>
              </a:rPr>
              <a:t>AMeV</a:t>
            </a:r>
            <a:endParaRPr lang="en-US" b="1" dirty="0" smtClean="0">
              <a:latin typeface="Comic Sans MS" pitchFamily="66" charset="0"/>
              <a:cs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en-US" b="1" dirty="0" smtClean="0">
                <a:latin typeface="Comic Sans MS" pitchFamily="66" charset="0"/>
                <a:cs typeface="Arial" charset="0"/>
              </a:rPr>
              <a:t>b=5.5-7.5 fm</a:t>
            </a:r>
            <a:endParaRPr lang="en-US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P10002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56" y="692696"/>
            <a:ext cx="5722112" cy="4291584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584848" y="0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err="1" smtClean="0">
                <a:solidFill>
                  <a:srgbClr val="FF0000"/>
                </a:solidFill>
                <a:latin typeface="Comic Sans MS" pitchFamily="66" charset="0"/>
              </a:rPr>
              <a:t>MicroBall</a:t>
            </a:r>
            <a:endParaRPr lang="it-IT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393160" y="3717032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latin typeface="Comic Sans MS" pitchFamily="66" charset="0"/>
              </a:rPr>
              <a:t>~ 1cm </a:t>
            </a:r>
            <a:r>
              <a:rPr lang="it-IT" sz="2400" b="1" dirty="0" err="1" smtClean="0">
                <a:latin typeface="Comic Sans MS" pitchFamily="66" charset="0"/>
              </a:rPr>
              <a:t>thick</a:t>
            </a:r>
            <a:r>
              <a:rPr lang="it-IT" sz="2400" b="1" dirty="0" smtClean="0">
                <a:latin typeface="Comic Sans MS" pitchFamily="66" charset="0"/>
              </a:rPr>
              <a:t> </a:t>
            </a:r>
            <a:r>
              <a:rPr lang="it-IT" sz="2400" b="1" dirty="0" err="1" smtClean="0">
                <a:latin typeface="Comic Sans MS" pitchFamily="66" charset="0"/>
              </a:rPr>
              <a:t>CsI</a:t>
            </a:r>
            <a:endParaRPr lang="it-IT" sz="2400" b="1" dirty="0">
              <a:latin typeface="Comic Sans MS" pitchFamily="66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465168" y="1844824"/>
            <a:ext cx="22322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it-IT" sz="2400" b="1" dirty="0" smtClean="0">
                <a:latin typeface="Comic Sans MS" pitchFamily="66" charset="0"/>
              </a:rPr>
              <a:t>4 </a:t>
            </a:r>
            <a:r>
              <a:rPr lang="it-IT" sz="2400" b="1" dirty="0" err="1" smtClean="0">
                <a:latin typeface="Comic Sans MS" pitchFamily="66" charset="0"/>
              </a:rPr>
              <a:t>Rings</a:t>
            </a:r>
            <a:endParaRPr lang="it-IT" sz="2400" b="1" dirty="0" smtClean="0">
              <a:latin typeface="Comic Sans MS" pitchFamily="66" charset="0"/>
            </a:endParaRPr>
          </a:p>
          <a:p>
            <a:pPr algn="ctr"/>
            <a:r>
              <a:rPr lang="it-IT" sz="2400" b="1" dirty="0" smtClean="0">
                <a:latin typeface="Comic Sans MS" pitchFamily="66" charset="0"/>
              </a:rPr>
              <a:t>60-147 </a:t>
            </a:r>
            <a:r>
              <a:rPr lang="it-IT" sz="2400" b="1" dirty="0" err="1" smtClean="0">
                <a:latin typeface="Comic Sans MS" pitchFamily="66" charset="0"/>
              </a:rPr>
              <a:t>deg</a:t>
            </a:r>
            <a:endParaRPr lang="it-IT" sz="2400" b="1" dirty="0" smtClean="0">
              <a:latin typeface="Comic Sans MS" pitchFamily="66" charset="0"/>
            </a:endParaRPr>
          </a:p>
          <a:p>
            <a:pPr algn="ctr"/>
            <a:r>
              <a:rPr lang="it-IT" sz="2400" b="1" dirty="0" smtClean="0">
                <a:latin typeface="Comic Sans MS" pitchFamily="66" charset="0"/>
              </a:rPr>
              <a:t>50 </a:t>
            </a:r>
            <a:r>
              <a:rPr lang="it-IT" sz="2400" b="1" dirty="0" err="1" smtClean="0">
                <a:latin typeface="Comic Sans MS" pitchFamily="66" charset="0"/>
              </a:rPr>
              <a:t>CsI</a:t>
            </a:r>
            <a:endParaRPr lang="it-IT" sz="2400" b="1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 l="7860" r="12772" b="4524"/>
          <a:stretch>
            <a:fillRect/>
          </a:stretch>
        </p:blipFill>
        <p:spPr bwMode="auto">
          <a:xfrm>
            <a:off x="3728864" y="783369"/>
            <a:ext cx="5817095" cy="529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CasellaDiTesto 24"/>
          <p:cNvSpPr txBox="1"/>
          <p:nvPr/>
        </p:nvSpPr>
        <p:spPr>
          <a:xfrm>
            <a:off x="4412940" y="3429000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 smtClean="0">
                <a:solidFill>
                  <a:srgbClr val="00823B"/>
                </a:solidFill>
                <a:latin typeface="Comic Sans MS" pitchFamily="66" charset="0"/>
              </a:rPr>
              <a:t>beam</a:t>
            </a:r>
            <a:endParaRPr lang="it-IT" sz="2400" b="1" dirty="0">
              <a:solidFill>
                <a:srgbClr val="00823B"/>
              </a:solidFill>
              <a:latin typeface="Comic Sans MS" pitchFamily="66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7401272" y="3104964"/>
            <a:ext cx="288032" cy="6480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/>
          <p:cNvSpPr/>
          <p:nvPr/>
        </p:nvSpPr>
        <p:spPr>
          <a:xfrm>
            <a:off x="6393160" y="1124744"/>
            <a:ext cx="2592288" cy="47525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Connettore 2 6"/>
          <p:cNvCxnSpPr/>
          <p:nvPr/>
        </p:nvCxnSpPr>
        <p:spPr>
          <a:xfrm rot="10800000">
            <a:off x="0" y="3429000"/>
            <a:ext cx="9906000" cy="72007"/>
          </a:xfrm>
          <a:prstGeom prst="straightConnector1">
            <a:avLst/>
          </a:prstGeom>
          <a:ln w="38100">
            <a:solidFill>
              <a:srgbClr val="0099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439416" y="3000053"/>
            <a:ext cx="265112" cy="788987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1136576" y="2870200"/>
            <a:ext cx="333375" cy="11176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1712640" y="2737643"/>
            <a:ext cx="265113" cy="1382713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2288704" y="2474119"/>
            <a:ext cx="465138" cy="1909762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3" name="Text Box 25"/>
          <p:cNvSpPr txBox="1">
            <a:spLocks noChangeArrowheads="1"/>
          </p:cNvSpPr>
          <p:nvPr/>
        </p:nvSpPr>
        <p:spPr bwMode="auto">
          <a:xfrm>
            <a:off x="200472" y="4221088"/>
            <a:ext cx="12239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>
                <a:solidFill>
                  <a:srgbClr val="FF3300"/>
                </a:solidFill>
                <a:latin typeface="Comic Sans MS" pitchFamily="66" charset="0"/>
                <a:sym typeface="Symbol" pitchFamily="18" charset="2"/>
              </a:rPr>
              <a:t>&gt;=7°</a:t>
            </a:r>
          </a:p>
        </p:txBody>
      </p:sp>
      <p:sp>
        <p:nvSpPr>
          <p:cNvPr id="14" name="Text Box 26"/>
          <p:cNvSpPr txBox="1">
            <a:spLocks noChangeArrowheads="1"/>
          </p:cNvSpPr>
          <p:nvPr/>
        </p:nvSpPr>
        <p:spPr bwMode="auto">
          <a:xfrm>
            <a:off x="2000672" y="4509120"/>
            <a:ext cx="1300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>
                <a:solidFill>
                  <a:srgbClr val="FF3300"/>
                </a:solidFill>
                <a:latin typeface="Comic Sans MS" pitchFamily="66" charset="0"/>
                <a:sym typeface="Symbol" pitchFamily="18" charset="2"/>
              </a:rPr>
              <a:t>=&lt;</a:t>
            </a:r>
            <a:r>
              <a:rPr lang="en-GB" b="1" dirty="0" smtClean="0">
                <a:solidFill>
                  <a:srgbClr val="FF3300"/>
                </a:solidFill>
                <a:latin typeface="Comic Sans MS" pitchFamily="66" charset="0"/>
                <a:sym typeface="Symbol" pitchFamily="18" charset="2"/>
              </a:rPr>
              <a:t>20°</a:t>
            </a:r>
            <a:endParaRPr lang="en-GB" b="1" dirty="0">
              <a:solidFill>
                <a:srgbClr val="FF3300"/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15" name="Line 31"/>
          <p:cNvSpPr>
            <a:spLocks noChangeShapeType="1"/>
          </p:cNvSpPr>
          <p:nvPr/>
        </p:nvSpPr>
        <p:spPr bwMode="auto">
          <a:xfrm>
            <a:off x="632520" y="3140967"/>
            <a:ext cx="6912768" cy="35051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 type="diamond" w="lg" len="lg"/>
            <a:tailEnd type="diamond" w="lg" len="lg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6" name="Text Box 32"/>
          <p:cNvSpPr txBox="1">
            <a:spLocks noChangeArrowheads="1"/>
          </p:cNvSpPr>
          <p:nvPr/>
        </p:nvSpPr>
        <p:spPr bwMode="auto">
          <a:xfrm>
            <a:off x="632520" y="2564904"/>
            <a:ext cx="10081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>
                <a:solidFill>
                  <a:srgbClr val="0000FF"/>
                </a:solidFill>
                <a:latin typeface="Comic Sans MS" pitchFamily="66" charset="0"/>
              </a:rPr>
              <a:t>210 cm</a:t>
            </a:r>
          </a:p>
        </p:txBody>
      </p:sp>
      <p:sp>
        <p:nvSpPr>
          <p:cNvPr id="17" name="Line 31"/>
          <p:cNvSpPr>
            <a:spLocks noChangeShapeType="1"/>
          </p:cNvSpPr>
          <p:nvPr/>
        </p:nvSpPr>
        <p:spPr bwMode="auto">
          <a:xfrm flipV="1">
            <a:off x="2504728" y="3501008"/>
            <a:ext cx="5040560" cy="648072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 type="diamond" w="lg" len="lg"/>
            <a:tailEnd type="diamond" w="lg" len="lg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8" name="Text Box 32"/>
          <p:cNvSpPr txBox="1">
            <a:spLocks noChangeArrowheads="1"/>
          </p:cNvSpPr>
          <p:nvPr/>
        </p:nvSpPr>
        <p:spPr bwMode="auto">
          <a:xfrm>
            <a:off x="3008784" y="4149080"/>
            <a:ext cx="10081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 smtClean="0">
                <a:solidFill>
                  <a:srgbClr val="0000FF"/>
                </a:solidFill>
                <a:latin typeface="Comic Sans MS" pitchFamily="66" charset="0"/>
              </a:rPr>
              <a:t>140 </a:t>
            </a:r>
            <a:r>
              <a:rPr lang="en-GB" b="1" dirty="0">
                <a:solidFill>
                  <a:srgbClr val="0000FF"/>
                </a:solidFill>
                <a:latin typeface="Comic Sans MS" pitchFamily="66" charset="0"/>
              </a:rPr>
              <a:t>cm</a:t>
            </a:r>
          </a:p>
        </p:txBody>
      </p:sp>
      <p:sp>
        <p:nvSpPr>
          <p:cNvPr id="20" name="Line 31"/>
          <p:cNvSpPr>
            <a:spLocks noChangeShapeType="1"/>
          </p:cNvSpPr>
          <p:nvPr/>
        </p:nvSpPr>
        <p:spPr bwMode="auto">
          <a:xfrm flipV="1">
            <a:off x="7545288" y="3573016"/>
            <a:ext cx="0" cy="1224136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 type="diamond" w="lg" len="lg"/>
            <a:tailEnd type="diamond" w="lg" len="lg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1" name="Text Box 32"/>
          <p:cNvSpPr txBox="1">
            <a:spLocks noChangeArrowheads="1"/>
          </p:cNvSpPr>
          <p:nvPr/>
        </p:nvSpPr>
        <p:spPr bwMode="auto">
          <a:xfrm>
            <a:off x="7113240" y="3933056"/>
            <a:ext cx="1224136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 smtClean="0">
                <a:solidFill>
                  <a:srgbClr val="0000FF"/>
                </a:solidFill>
                <a:latin typeface="Comic Sans MS" pitchFamily="66" charset="0"/>
              </a:rPr>
              <a:t>~10 </a:t>
            </a:r>
            <a:r>
              <a:rPr lang="en-GB" b="1" dirty="0">
                <a:solidFill>
                  <a:srgbClr val="0000FF"/>
                </a:solidFill>
                <a:latin typeface="Comic Sans MS" pitchFamily="66" charset="0"/>
              </a:rPr>
              <a:t>cm</a:t>
            </a:r>
          </a:p>
        </p:txBody>
      </p:sp>
      <p:pic>
        <p:nvPicPr>
          <p:cNvPr id="22" name="Immagine 21" descr="corr1203-1211.jpeg"/>
          <p:cNvPicPr>
            <a:picLocks noChangeAspect="1"/>
          </p:cNvPicPr>
          <p:nvPr/>
        </p:nvPicPr>
        <p:blipFill>
          <a:blip r:embed="rId4" cstate="print"/>
          <a:srcRect l="9951" t="53263" r="45024" b="4604"/>
          <a:stretch>
            <a:fillRect/>
          </a:stretch>
        </p:blipFill>
        <p:spPr>
          <a:xfrm rot="5400000">
            <a:off x="3548843" y="1965668"/>
            <a:ext cx="2808312" cy="3718753"/>
          </a:xfrm>
          <a:prstGeom prst="rect">
            <a:avLst/>
          </a:prstGeom>
        </p:spPr>
      </p:pic>
      <p:grpSp>
        <p:nvGrpSpPr>
          <p:cNvPr id="24" name="Gruppo 23"/>
          <p:cNvGrpSpPr/>
          <p:nvPr/>
        </p:nvGrpSpPr>
        <p:grpSpPr>
          <a:xfrm>
            <a:off x="2864768" y="2060848"/>
            <a:ext cx="4032448" cy="3024336"/>
            <a:chOff x="2864768" y="2060848"/>
            <a:chExt cx="4032448" cy="3024336"/>
          </a:xfrm>
        </p:grpSpPr>
        <p:cxnSp>
          <p:nvCxnSpPr>
            <p:cNvPr id="26" name="Connettore 2 25"/>
            <p:cNvCxnSpPr/>
            <p:nvPr/>
          </p:nvCxnSpPr>
          <p:spPr>
            <a:xfrm>
              <a:off x="2864768" y="4221088"/>
              <a:ext cx="2376264" cy="864096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ttore 2 28"/>
            <p:cNvCxnSpPr/>
            <p:nvPr/>
          </p:nvCxnSpPr>
          <p:spPr>
            <a:xfrm rot="10800000" flipV="1">
              <a:off x="3224808" y="2060848"/>
              <a:ext cx="3672408" cy="936104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CasellaDiTesto 22"/>
          <p:cNvSpPr txBox="1"/>
          <p:nvPr/>
        </p:nvSpPr>
        <p:spPr>
          <a:xfrm>
            <a:off x="3080792" y="260648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err="1" smtClean="0">
                <a:solidFill>
                  <a:srgbClr val="FF0000"/>
                </a:solidFill>
                <a:latin typeface="Comic Sans MS" pitchFamily="66" charset="0"/>
              </a:rPr>
              <a:t>MicroBall</a:t>
            </a:r>
            <a:endParaRPr lang="it-IT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2792760" y="6033482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err="1" smtClean="0">
                <a:latin typeface="Comic Sans MS" pitchFamily="66" charset="0"/>
              </a:rPr>
              <a:t>Not</a:t>
            </a:r>
            <a:r>
              <a:rPr lang="it-IT" sz="2000" b="1" dirty="0" smtClean="0">
                <a:latin typeface="Comic Sans MS" pitchFamily="66" charset="0"/>
              </a:rPr>
              <a:t> in scale  </a:t>
            </a:r>
          </a:p>
          <a:p>
            <a:pPr algn="ctr"/>
            <a:r>
              <a:rPr lang="it-IT" sz="2000" b="1" dirty="0" smtClean="0">
                <a:latin typeface="Comic Sans MS" pitchFamily="66" charset="0"/>
              </a:rPr>
              <a:t>CHIMERA: </a:t>
            </a:r>
            <a:r>
              <a:rPr lang="it-IT" sz="2000" b="1" dirty="0" err="1" smtClean="0">
                <a:latin typeface="Comic Sans MS" pitchFamily="66" charset="0"/>
              </a:rPr>
              <a:t>MicroBall</a:t>
            </a:r>
            <a:r>
              <a:rPr lang="it-IT" sz="2000" b="1" dirty="0" smtClean="0">
                <a:latin typeface="Comic Sans MS" pitchFamily="66" charset="0"/>
              </a:rPr>
              <a:t> ~ 10:1</a:t>
            </a:r>
            <a:endParaRPr lang="it-IT" sz="2000" b="1" dirty="0">
              <a:latin typeface="Comic Sans MS" pitchFamily="66" charset="0"/>
            </a:endParaRPr>
          </a:p>
        </p:txBody>
      </p:sp>
      <p:sp>
        <p:nvSpPr>
          <p:cNvPr id="30" name="Text Box 13"/>
          <p:cNvSpPr txBox="1">
            <a:spLocks noChangeArrowheads="1"/>
          </p:cNvSpPr>
          <p:nvPr/>
        </p:nvSpPr>
        <p:spPr bwMode="auto">
          <a:xfrm>
            <a:off x="5529064" y="116632"/>
            <a:ext cx="33535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>
                <a:latin typeface="Comic Sans MS" pitchFamily="66" charset="0"/>
                <a:cs typeface="Arial" charset="0"/>
              </a:rPr>
              <a:t>Au+Au</a:t>
            </a:r>
            <a:r>
              <a:rPr lang="en-US" b="1" dirty="0">
                <a:latin typeface="Comic Sans MS" pitchFamily="66" charset="0"/>
                <a:cs typeface="Arial" charset="0"/>
              </a:rPr>
              <a:t> </a:t>
            </a:r>
            <a:r>
              <a:rPr lang="en-US" b="1" dirty="0" smtClean="0">
                <a:latin typeface="Comic Sans MS" pitchFamily="66" charset="0"/>
                <a:cs typeface="Arial" charset="0"/>
              </a:rPr>
              <a:t> @ 400 </a:t>
            </a:r>
            <a:r>
              <a:rPr lang="en-US" b="1" dirty="0" err="1" smtClean="0">
                <a:latin typeface="Comic Sans MS" pitchFamily="66" charset="0"/>
                <a:cs typeface="Arial" charset="0"/>
              </a:rPr>
              <a:t>AMeV</a:t>
            </a:r>
            <a:endParaRPr lang="en-US" b="1" dirty="0" smtClean="0">
              <a:latin typeface="Comic Sans MS" pitchFamily="66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z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521" y="144016"/>
            <a:ext cx="7920880" cy="5940660"/>
          </a:xfrm>
          <a:prstGeom prst="rect">
            <a:avLst/>
          </a:prstGeom>
        </p:spPr>
      </p:pic>
      <p:cxnSp>
        <p:nvCxnSpPr>
          <p:cNvPr id="13" name="Connettore 2 12"/>
          <p:cNvCxnSpPr/>
          <p:nvPr/>
        </p:nvCxnSpPr>
        <p:spPr>
          <a:xfrm>
            <a:off x="488504" y="3105834"/>
            <a:ext cx="6840760" cy="1588"/>
          </a:xfrm>
          <a:prstGeom prst="straightConnector1">
            <a:avLst/>
          </a:prstGeom>
          <a:ln w="635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4088904" y="3105834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err="1" smtClean="0">
                <a:solidFill>
                  <a:srgbClr val="FF0000"/>
                </a:solidFill>
                <a:latin typeface="Comic Sans MS" pitchFamily="66" charset="0"/>
              </a:rPr>
              <a:t>beam</a:t>
            </a:r>
            <a:endParaRPr lang="it-IT" sz="3600" b="1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16" name="Gruppo 15"/>
          <p:cNvGrpSpPr/>
          <p:nvPr/>
        </p:nvGrpSpPr>
        <p:grpSpPr>
          <a:xfrm>
            <a:off x="4745351" y="116632"/>
            <a:ext cx="5160649" cy="6582345"/>
            <a:chOff x="4745351" y="116632"/>
            <a:chExt cx="5160649" cy="6582345"/>
          </a:xfrm>
        </p:grpSpPr>
        <p:grpSp>
          <p:nvGrpSpPr>
            <p:cNvPr id="15" name="Gruppo 14"/>
            <p:cNvGrpSpPr/>
            <p:nvPr/>
          </p:nvGrpSpPr>
          <p:grpSpPr>
            <a:xfrm>
              <a:off x="4745351" y="116632"/>
              <a:ext cx="5160649" cy="6582345"/>
              <a:chOff x="4745351" y="116632"/>
              <a:chExt cx="5160649" cy="6582345"/>
            </a:xfrm>
          </p:grpSpPr>
          <p:pic>
            <p:nvPicPr>
              <p:cNvPr id="3" name="Immagine 2" descr="davide-e-golia-caravaggio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745351" y="116632"/>
                <a:ext cx="5034309" cy="5904656"/>
              </a:xfrm>
              <a:prstGeom prst="rect">
                <a:avLst/>
              </a:prstGeom>
            </p:spPr>
          </p:pic>
          <p:sp>
            <p:nvSpPr>
              <p:cNvPr id="8" name="CasellaDiTesto 7"/>
              <p:cNvSpPr txBox="1"/>
              <p:nvPr/>
            </p:nvSpPr>
            <p:spPr>
              <a:xfrm>
                <a:off x="4953000" y="6237312"/>
                <a:ext cx="4953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2400" b="1" dirty="0" smtClean="0">
                    <a:latin typeface="Comic Sans MS" pitchFamily="66" charset="0"/>
                  </a:rPr>
                  <a:t>Caravaggio </a:t>
                </a:r>
                <a:r>
                  <a:rPr lang="it-IT" sz="2400" b="1" dirty="0" err="1" smtClean="0">
                    <a:latin typeface="Comic Sans MS" pitchFamily="66" charset="0"/>
                  </a:rPr>
                  <a:t>et</a:t>
                </a:r>
                <a:r>
                  <a:rPr lang="it-IT" sz="2400" b="1" dirty="0" smtClean="0">
                    <a:latin typeface="Comic Sans MS" pitchFamily="66" charset="0"/>
                  </a:rPr>
                  <a:t> al., </a:t>
                </a:r>
                <a:r>
                  <a:rPr lang="it-IT" sz="2400" b="1" dirty="0" err="1" smtClean="0">
                    <a:latin typeface="Comic Sans MS" pitchFamily="66" charset="0"/>
                  </a:rPr>
                  <a:t>Rome</a:t>
                </a:r>
                <a:r>
                  <a:rPr lang="it-IT" sz="2400" b="1" dirty="0" smtClean="0">
                    <a:latin typeface="Comic Sans MS" pitchFamily="66" charset="0"/>
                  </a:rPr>
                  <a:t> (1609)</a:t>
                </a:r>
              </a:p>
            </p:txBody>
          </p:sp>
        </p:grpSp>
        <p:cxnSp>
          <p:nvCxnSpPr>
            <p:cNvPr id="12" name="Connettore 2 11"/>
            <p:cNvCxnSpPr/>
            <p:nvPr/>
          </p:nvCxnSpPr>
          <p:spPr>
            <a:xfrm rot="16200000" flipH="1">
              <a:off x="6247489" y="2491240"/>
              <a:ext cx="3243671" cy="122413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CasellaDiTesto 5"/>
          <p:cNvSpPr txBox="1"/>
          <p:nvPr/>
        </p:nvSpPr>
        <p:spPr>
          <a:xfrm>
            <a:off x="5889104" y="692696"/>
            <a:ext cx="1784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err="1" smtClean="0">
                <a:solidFill>
                  <a:srgbClr val="FF0000"/>
                </a:solidFill>
                <a:latin typeface="Comic Sans MS" pitchFamily="66" charset="0"/>
              </a:rPr>
              <a:t>Goliath</a:t>
            </a:r>
            <a:endParaRPr lang="it-IT" sz="3600" b="1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0" y="2204864"/>
            <a:ext cx="1784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FF0000"/>
                </a:solidFill>
                <a:latin typeface="Comic Sans MS" pitchFamily="66" charset="0"/>
              </a:rPr>
              <a:t>David</a:t>
            </a:r>
          </a:p>
        </p:txBody>
      </p:sp>
      <p:grpSp>
        <p:nvGrpSpPr>
          <p:cNvPr id="10" name="Gruppo 9"/>
          <p:cNvGrpSpPr/>
          <p:nvPr/>
        </p:nvGrpSpPr>
        <p:grpSpPr>
          <a:xfrm>
            <a:off x="488504" y="188640"/>
            <a:ext cx="3456384" cy="6663645"/>
            <a:chOff x="488504" y="188640"/>
            <a:chExt cx="3456384" cy="6663645"/>
          </a:xfrm>
        </p:grpSpPr>
        <p:pic>
          <p:nvPicPr>
            <p:cNvPr id="2" name="Immagine 1" descr="265px-David_von_Michelangelo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2520" y="188640"/>
              <a:ext cx="3002659" cy="5733380"/>
            </a:xfrm>
            <a:prstGeom prst="rect">
              <a:avLst/>
            </a:prstGeom>
          </p:spPr>
        </p:pic>
        <p:sp>
          <p:nvSpPr>
            <p:cNvPr id="7" name="CasellaDiTesto 6"/>
            <p:cNvSpPr txBox="1"/>
            <p:nvPr/>
          </p:nvSpPr>
          <p:spPr>
            <a:xfrm>
              <a:off x="488504" y="6021288"/>
              <a:ext cx="34563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b="1" dirty="0" smtClean="0">
                  <a:latin typeface="Comic Sans MS" pitchFamily="66" charset="0"/>
                </a:rPr>
                <a:t>Michelangelo </a:t>
              </a:r>
              <a:r>
                <a:rPr lang="it-IT" sz="2400" b="1" dirty="0" err="1" smtClean="0">
                  <a:latin typeface="Comic Sans MS" pitchFamily="66" charset="0"/>
                </a:rPr>
                <a:t>et</a:t>
              </a:r>
              <a:r>
                <a:rPr lang="it-IT" sz="2400" b="1" dirty="0" smtClean="0">
                  <a:latin typeface="Comic Sans MS" pitchFamily="66" charset="0"/>
                </a:rPr>
                <a:t> al., </a:t>
              </a:r>
              <a:r>
                <a:rPr lang="it-IT" sz="2400" b="1" dirty="0" err="1" smtClean="0">
                  <a:latin typeface="Comic Sans MS" pitchFamily="66" charset="0"/>
                </a:rPr>
                <a:t>Florence</a:t>
              </a:r>
              <a:r>
                <a:rPr lang="it-IT" sz="2400" b="1" dirty="0" smtClean="0">
                  <a:latin typeface="Comic Sans MS" pitchFamily="66" charset="0"/>
                </a:rPr>
                <a:t> (1501)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kracgeo.jpg"/>
          <p:cNvPicPr>
            <a:picLocks noChangeAspect="1"/>
          </p:cNvPicPr>
          <p:nvPr/>
        </p:nvPicPr>
        <p:blipFill>
          <a:blip r:embed="rId3" cstate="print"/>
          <a:srcRect l="21489"/>
          <a:stretch>
            <a:fillRect/>
          </a:stretch>
        </p:blipFill>
        <p:spPr>
          <a:xfrm>
            <a:off x="-15552" y="2362200"/>
            <a:ext cx="5204792" cy="4495800"/>
          </a:xfrm>
          <a:prstGeom prst="rect">
            <a:avLst/>
          </a:prstGeom>
        </p:spPr>
      </p:pic>
      <p:pic>
        <p:nvPicPr>
          <p:cNvPr id="4" name="Immagine 3" descr="P10002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62500" y="0"/>
            <a:ext cx="5143500" cy="6858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704528" y="0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err="1" smtClean="0">
                <a:solidFill>
                  <a:srgbClr val="FF0000"/>
                </a:solidFill>
                <a:latin typeface="Comic Sans MS" pitchFamily="66" charset="0"/>
              </a:rPr>
              <a:t>Krakow</a:t>
            </a:r>
            <a:r>
              <a:rPr lang="it-IT" sz="32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it-IT" sz="3200" dirty="0" err="1" smtClean="0">
                <a:solidFill>
                  <a:srgbClr val="FF0000"/>
                </a:solidFill>
                <a:latin typeface="Comic Sans MS" pitchFamily="66" charset="0"/>
              </a:rPr>
              <a:t>Array</a:t>
            </a:r>
            <a:endParaRPr lang="it-IT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200472" y="620688"/>
            <a:ext cx="39448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omic Sans MS" pitchFamily="66" charset="0"/>
                <a:cs typeface="Times New Roman" pitchFamily="18" charset="0"/>
              </a:rPr>
              <a:t>35 </a:t>
            </a:r>
            <a:r>
              <a:rPr kumimoji="0" lang="it-IT" sz="1600" b="0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omic Sans MS" pitchFamily="66" charset="0"/>
                <a:cs typeface="Times New Roman" pitchFamily="18" charset="0"/>
              </a:rPr>
              <a:t>modules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Comic Sans MS" pitchFamily="66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omic Sans MS" pitchFamily="66" charset="0"/>
                <a:cs typeface="Times New Roman" pitchFamily="18" charset="0"/>
              </a:rPr>
              <a:t>Coverage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omic Sans MS" pitchFamily="66" charset="0"/>
                <a:cs typeface="Times New Roman" pitchFamily="18" charset="0"/>
              </a:rPr>
              <a:t>: 20.7 - 63.5 </a:t>
            </a:r>
            <a:r>
              <a:rPr kumimoji="0" lang="it-IT" sz="1600" b="0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omic Sans MS" pitchFamily="66" charset="0"/>
                <a:cs typeface="Times New Roman" pitchFamily="18" charset="0"/>
              </a:rPr>
              <a:t>deg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omic Sans MS" pitchFamily="66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omic Sans MS" pitchFamily="66" charset="0"/>
                <a:cs typeface="Times New Roman" pitchFamily="18" charset="0"/>
              </a:rPr>
              <a:t>Distance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omic Sans MS" pitchFamily="66" charset="0"/>
                <a:cs typeface="Times New Roman" pitchFamily="18" charset="0"/>
              </a:rPr>
              <a:t> </a:t>
            </a:r>
            <a:r>
              <a:rPr kumimoji="0" lang="it-IT" sz="1600" b="0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omic Sans MS" pitchFamily="66" charset="0"/>
                <a:cs typeface="Times New Roman" pitchFamily="18" charset="0"/>
              </a:rPr>
              <a:t>from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omic Sans MS" pitchFamily="66" charset="0"/>
                <a:cs typeface="Times New Roman" pitchFamily="18" charset="0"/>
              </a:rPr>
              <a:t> the target: 402 mm.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Times New Roman" pitchFamily="18" charset="0"/>
              </a:rPr>
              <a:t> 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grpSp>
        <p:nvGrpSpPr>
          <p:cNvPr id="9" name="Gruppo 8"/>
          <p:cNvGrpSpPr/>
          <p:nvPr/>
        </p:nvGrpSpPr>
        <p:grpSpPr>
          <a:xfrm>
            <a:off x="0" y="1484784"/>
            <a:ext cx="9057456" cy="4737652"/>
            <a:chOff x="0" y="1484784"/>
            <a:chExt cx="9057456" cy="4737652"/>
          </a:xfrm>
        </p:grpSpPr>
        <p:pic>
          <p:nvPicPr>
            <p:cNvPr id="3" name="Immagine 2" descr="triplet.gif"/>
            <p:cNvPicPr>
              <a:picLocks noChangeAspect="1"/>
            </p:cNvPicPr>
            <p:nvPr/>
          </p:nvPicPr>
          <p:blipFill>
            <a:blip r:embed="rId5" cstate="print"/>
            <a:srcRect r="8566"/>
            <a:stretch>
              <a:fillRect/>
            </a:stretch>
          </p:blipFill>
          <p:spPr>
            <a:xfrm>
              <a:off x="0" y="1484784"/>
              <a:ext cx="9057456" cy="4737652"/>
            </a:xfrm>
            <a:prstGeom prst="rect">
              <a:avLst/>
            </a:prstGeom>
          </p:spPr>
        </p:pic>
        <p:sp>
          <p:nvSpPr>
            <p:cNvPr id="8" name="Rettangolo 7"/>
            <p:cNvSpPr/>
            <p:nvPr/>
          </p:nvSpPr>
          <p:spPr>
            <a:xfrm>
              <a:off x="1856656" y="2348880"/>
              <a:ext cx="581709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dirty="0" err="1" smtClean="0">
                  <a:latin typeface="Comic Sans MS" pitchFamily="66" charset="0"/>
                </a:rPr>
                <a:t>Digitized</a:t>
              </a:r>
              <a:r>
                <a:rPr lang="it-IT" dirty="0" smtClean="0">
                  <a:latin typeface="Comic Sans MS" pitchFamily="66" charset="0"/>
                </a:rPr>
                <a:t> </a:t>
              </a:r>
              <a:r>
                <a:rPr lang="en-US" dirty="0" smtClean="0">
                  <a:latin typeface="Comic Sans MS" pitchFamily="66" charset="0"/>
                </a:rPr>
                <a:t>with 100 MHz, 14 bits Flash ADCs</a:t>
              </a:r>
              <a:endParaRPr lang="it-IT" dirty="0"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d-1151-131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472608" cy="3680496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745088" y="0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err="1" smtClean="0">
                <a:solidFill>
                  <a:srgbClr val="FF0000"/>
                </a:solidFill>
                <a:latin typeface="Comic Sans MS" pitchFamily="66" charset="0"/>
              </a:rPr>
              <a:t>Krakow</a:t>
            </a:r>
            <a:r>
              <a:rPr lang="it-IT" sz="32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it-IT" sz="3200" dirty="0" err="1" smtClean="0">
                <a:solidFill>
                  <a:srgbClr val="FF0000"/>
                </a:solidFill>
                <a:latin typeface="Comic Sans MS" pitchFamily="66" charset="0"/>
              </a:rPr>
              <a:t>Array</a:t>
            </a:r>
            <a:endParaRPr lang="it-IT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86017" name="Picture 1"/>
          <p:cNvPicPr>
            <a:picLocks noChangeAspect="1" noChangeArrowheads="1"/>
          </p:cNvPicPr>
          <p:nvPr/>
        </p:nvPicPr>
        <p:blipFill>
          <a:blip r:embed="rId4" cstate="print"/>
          <a:srcRect r="12183" b="-999"/>
          <a:stretch>
            <a:fillRect/>
          </a:stretch>
        </p:blipFill>
        <p:spPr bwMode="auto">
          <a:xfrm>
            <a:off x="488504" y="3462623"/>
            <a:ext cx="3842348" cy="29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magine 3" descr="2d0-1151-13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94906" y="3429000"/>
            <a:ext cx="5098654" cy="3429000"/>
          </a:xfrm>
          <a:prstGeom prst="rect">
            <a:avLst/>
          </a:prstGeom>
        </p:spPr>
      </p:pic>
      <p:pic>
        <p:nvPicPr>
          <p:cNvPr id="6" name="Immagine 5" descr="triplet.gif"/>
          <p:cNvPicPr>
            <a:picLocks noChangeAspect="1"/>
          </p:cNvPicPr>
          <p:nvPr/>
        </p:nvPicPr>
        <p:blipFill>
          <a:blip r:embed="rId6" cstate="print"/>
          <a:srcRect l="5851" r="8566"/>
          <a:stretch>
            <a:fillRect/>
          </a:stretch>
        </p:blipFill>
        <p:spPr>
          <a:xfrm>
            <a:off x="4953000" y="692696"/>
            <a:ext cx="4896544" cy="2736304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0" y="6381328"/>
            <a:ext cx="495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smtClean="0"/>
              <a:t>http://www.gsi.de/</a:t>
            </a:r>
            <a:r>
              <a:rPr lang="it-IT" sz="1400" dirty="0" err="1" smtClean="0"/>
              <a:t>informationen</a:t>
            </a:r>
            <a:r>
              <a:rPr lang="it-IT" sz="1400" dirty="0" smtClean="0"/>
              <a:t>/</a:t>
            </a:r>
            <a:r>
              <a:rPr lang="it-IT" sz="1400" dirty="0" err="1" smtClean="0"/>
              <a:t>wti</a:t>
            </a:r>
            <a:r>
              <a:rPr lang="it-IT" sz="1400" dirty="0" smtClean="0"/>
              <a:t>/</a:t>
            </a:r>
            <a:r>
              <a:rPr lang="it-IT" sz="1400" dirty="0" err="1" smtClean="0"/>
              <a:t>library</a:t>
            </a:r>
            <a:r>
              <a:rPr lang="it-IT" sz="1400" dirty="0" smtClean="0"/>
              <a:t>/scientificreport2010/index.html#PHN-NQM-FOPI</a:t>
            </a:r>
            <a:endParaRPr lang="it-IT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6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5"/>
          <p:cNvSpPr>
            <a:spLocks noChangeArrowheads="1"/>
          </p:cNvSpPr>
          <p:nvPr/>
        </p:nvSpPr>
        <p:spPr bwMode="auto">
          <a:xfrm>
            <a:off x="1520296" y="476250"/>
            <a:ext cx="6708908" cy="2376488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50000">
                <a:srgbClr val="FFFF99"/>
              </a:gs>
              <a:gs pos="100000">
                <a:srgbClr val="CCCCFF"/>
              </a:gs>
            </a:gsLst>
            <a:lin ang="5400000" scaled="1"/>
          </a:gradFill>
          <a:ln w="28575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144581" y="1125539"/>
            <a:ext cx="2574528" cy="1150937"/>
            <a:chOff x="1247" y="709"/>
            <a:chExt cx="1497" cy="725"/>
          </a:xfrm>
        </p:grpSpPr>
        <p:sp>
          <p:nvSpPr>
            <p:cNvPr id="8254" name="Rectangle 4"/>
            <p:cNvSpPr>
              <a:spLocks noChangeArrowheads="1"/>
            </p:cNvSpPr>
            <p:nvPr/>
          </p:nvSpPr>
          <p:spPr bwMode="auto">
            <a:xfrm>
              <a:off x="1247" y="709"/>
              <a:ext cx="1497" cy="72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1247" y="709"/>
              <a:ext cx="227" cy="725"/>
              <a:chOff x="1746" y="1933"/>
              <a:chExt cx="227" cy="725"/>
            </a:xfrm>
          </p:grpSpPr>
          <p:sp>
            <p:nvSpPr>
              <p:cNvPr id="8259" name="Rectangle 5"/>
              <p:cNvSpPr>
                <a:spLocks noChangeArrowheads="1"/>
              </p:cNvSpPr>
              <p:nvPr/>
            </p:nvSpPr>
            <p:spPr bwMode="auto">
              <a:xfrm>
                <a:off x="1746" y="1933"/>
                <a:ext cx="227" cy="725"/>
              </a:xfrm>
              <a:prstGeom prst="rect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33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260" name="Text Box 6"/>
              <p:cNvSpPr txBox="1">
                <a:spLocks noChangeArrowheads="1"/>
              </p:cNvSpPr>
              <p:nvPr/>
            </p:nvSpPr>
            <p:spPr bwMode="auto">
              <a:xfrm rot="16200000">
                <a:off x="1567" y="2211"/>
                <a:ext cx="590" cy="2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it-IT" b="1"/>
                  <a:t>V2718</a:t>
                </a:r>
              </a:p>
            </p:txBody>
          </p:sp>
        </p:grp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1474" y="709"/>
              <a:ext cx="272" cy="725"/>
              <a:chOff x="1837" y="1979"/>
              <a:chExt cx="272" cy="725"/>
            </a:xfrm>
          </p:grpSpPr>
          <p:sp>
            <p:nvSpPr>
              <p:cNvPr id="8257" name="Rectangle 9"/>
              <p:cNvSpPr>
                <a:spLocks noChangeArrowheads="1"/>
              </p:cNvSpPr>
              <p:nvPr/>
            </p:nvSpPr>
            <p:spPr bwMode="auto">
              <a:xfrm>
                <a:off x="1837" y="1979"/>
                <a:ext cx="272" cy="725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258" name="Text Box 10"/>
              <p:cNvSpPr txBox="1">
                <a:spLocks noChangeArrowheads="1"/>
              </p:cNvSpPr>
              <p:nvPr/>
            </p:nvSpPr>
            <p:spPr bwMode="auto">
              <a:xfrm rot="16200000">
                <a:off x="1660" y="2254"/>
                <a:ext cx="590" cy="215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it-IT" b="1"/>
                  <a:t>TITRIS</a:t>
                </a:r>
              </a:p>
            </p:txBody>
          </p:sp>
        </p:grpSp>
      </p:grpSp>
      <p:sp>
        <p:nvSpPr>
          <p:cNvPr id="8196" name="Rectangle 14"/>
          <p:cNvSpPr>
            <a:spLocks noChangeArrowheads="1"/>
          </p:cNvSpPr>
          <p:nvPr/>
        </p:nvSpPr>
        <p:spPr bwMode="auto">
          <a:xfrm>
            <a:off x="5264283" y="1125539"/>
            <a:ext cx="2574528" cy="11509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5264284" y="1125539"/>
            <a:ext cx="390392" cy="1150937"/>
            <a:chOff x="1746" y="1933"/>
            <a:chExt cx="227" cy="725"/>
          </a:xfrm>
        </p:grpSpPr>
        <p:sp>
          <p:nvSpPr>
            <p:cNvPr id="8252" name="Rectangle 16"/>
            <p:cNvSpPr>
              <a:spLocks noChangeArrowheads="1"/>
            </p:cNvSpPr>
            <p:nvPr/>
          </p:nvSpPr>
          <p:spPr bwMode="auto">
            <a:xfrm>
              <a:off x="1746" y="1933"/>
              <a:ext cx="227" cy="725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33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253" name="Text Box 17"/>
            <p:cNvSpPr txBox="1">
              <a:spLocks noChangeArrowheads="1"/>
            </p:cNvSpPr>
            <p:nvPr/>
          </p:nvSpPr>
          <p:spPr bwMode="auto">
            <a:xfrm rot="16200000">
              <a:off x="1567" y="2211"/>
              <a:ext cx="590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it-IT" b="1"/>
                <a:t>V2718</a:t>
              </a:r>
            </a:p>
          </p:txBody>
        </p:sp>
      </p:grpSp>
      <p:sp>
        <p:nvSpPr>
          <p:cNvPr id="8198" name="Line 21"/>
          <p:cNvSpPr>
            <a:spLocks noChangeShapeType="1"/>
          </p:cNvSpPr>
          <p:nvPr/>
        </p:nvSpPr>
        <p:spPr bwMode="auto">
          <a:xfrm flipV="1">
            <a:off x="2378472" y="836614"/>
            <a:ext cx="0" cy="28892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199" name="Line 22"/>
          <p:cNvSpPr>
            <a:spLocks noChangeShapeType="1"/>
          </p:cNvSpPr>
          <p:nvPr/>
        </p:nvSpPr>
        <p:spPr bwMode="auto">
          <a:xfrm>
            <a:off x="2378473" y="836613"/>
            <a:ext cx="3042311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200" name="Line 23"/>
          <p:cNvSpPr>
            <a:spLocks noChangeShapeType="1"/>
          </p:cNvSpPr>
          <p:nvPr/>
        </p:nvSpPr>
        <p:spPr bwMode="auto">
          <a:xfrm>
            <a:off x="5420783" y="836614"/>
            <a:ext cx="0" cy="28892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201" name="Text Box 24"/>
          <p:cNvSpPr txBox="1">
            <a:spLocks noChangeArrowheads="1"/>
          </p:cNvSpPr>
          <p:nvPr/>
        </p:nvSpPr>
        <p:spPr bwMode="auto">
          <a:xfrm>
            <a:off x="2925366" y="549276"/>
            <a:ext cx="2105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/>
              <a:t>Optical link </a:t>
            </a:r>
          </a:p>
        </p:txBody>
      </p:sp>
      <p:sp>
        <p:nvSpPr>
          <p:cNvPr id="8202" name="Text Box 26"/>
          <p:cNvSpPr txBox="1">
            <a:spLocks noChangeArrowheads="1"/>
          </p:cNvSpPr>
          <p:nvPr/>
        </p:nvSpPr>
        <p:spPr bwMode="auto">
          <a:xfrm>
            <a:off x="6591963" y="549276"/>
            <a:ext cx="148074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sz="2000" b="1"/>
              <a:t>chimera</a:t>
            </a:r>
          </a:p>
        </p:txBody>
      </p: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5264284" y="1125539"/>
            <a:ext cx="390392" cy="1150937"/>
            <a:chOff x="1746" y="1933"/>
            <a:chExt cx="227" cy="725"/>
          </a:xfrm>
        </p:grpSpPr>
        <p:sp>
          <p:nvSpPr>
            <p:cNvPr id="8250" name="Rectangle 28"/>
            <p:cNvSpPr>
              <a:spLocks noChangeArrowheads="1"/>
            </p:cNvSpPr>
            <p:nvPr/>
          </p:nvSpPr>
          <p:spPr bwMode="auto">
            <a:xfrm>
              <a:off x="1746" y="1933"/>
              <a:ext cx="227" cy="725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33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251" name="Text Box 29"/>
            <p:cNvSpPr txBox="1">
              <a:spLocks noChangeArrowheads="1"/>
            </p:cNvSpPr>
            <p:nvPr/>
          </p:nvSpPr>
          <p:spPr bwMode="auto">
            <a:xfrm rot="16200000">
              <a:off x="1567" y="2211"/>
              <a:ext cx="590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it-IT" b="1"/>
                <a:t>V2718</a:t>
              </a:r>
            </a:p>
          </p:txBody>
        </p:sp>
      </p:grpSp>
      <p:grpSp>
        <p:nvGrpSpPr>
          <p:cNvPr id="7" name="Group 42"/>
          <p:cNvGrpSpPr>
            <a:grpSpLocks/>
          </p:cNvGrpSpPr>
          <p:nvPr/>
        </p:nvGrpSpPr>
        <p:grpSpPr bwMode="auto">
          <a:xfrm>
            <a:off x="4562608" y="3644900"/>
            <a:ext cx="2574528" cy="1150938"/>
            <a:chOff x="2699" y="2795"/>
            <a:chExt cx="1497" cy="725"/>
          </a:xfrm>
        </p:grpSpPr>
        <p:sp>
          <p:nvSpPr>
            <p:cNvPr id="8243" name="Rectangle 33"/>
            <p:cNvSpPr>
              <a:spLocks noChangeArrowheads="1"/>
            </p:cNvSpPr>
            <p:nvPr/>
          </p:nvSpPr>
          <p:spPr bwMode="auto">
            <a:xfrm>
              <a:off x="2699" y="2795"/>
              <a:ext cx="1497" cy="72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8" name="Group 34"/>
            <p:cNvGrpSpPr>
              <a:grpSpLocks/>
            </p:cNvGrpSpPr>
            <p:nvPr/>
          </p:nvGrpSpPr>
          <p:grpSpPr bwMode="auto">
            <a:xfrm>
              <a:off x="2699" y="2795"/>
              <a:ext cx="227" cy="725"/>
              <a:chOff x="1746" y="1933"/>
              <a:chExt cx="227" cy="725"/>
            </a:xfrm>
          </p:grpSpPr>
          <p:sp>
            <p:nvSpPr>
              <p:cNvPr id="8248" name="Rectangle 35"/>
              <p:cNvSpPr>
                <a:spLocks noChangeArrowheads="1"/>
              </p:cNvSpPr>
              <p:nvPr/>
            </p:nvSpPr>
            <p:spPr bwMode="auto">
              <a:xfrm>
                <a:off x="1746" y="1933"/>
                <a:ext cx="227" cy="725"/>
              </a:xfrm>
              <a:prstGeom prst="rect">
                <a:avLst/>
              </a:prstGeom>
              <a:gradFill rotWithShape="1">
                <a:gsLst>
                  <a:gs pos="0">
                    <a:srgbClr val="66FFCC"/>
                  </a:gs>
                  <a:gs pos="100000">
                    <a:srgbClr val="66CC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249" name="Text Box 36"/>
              <p:cNvSpPr txBox="1">
                <a:spLocks noChangeArrowheads="1"/>
              </p:cNvSpPr>
              <p:nvPr/>
            </p:nvSpPr>
            <p:spPr bwMode="auto">
              <a:xfrm rot="16200000">
                <a:off x="1567" y="2211"/>
                <a:ext cx="590" cy="215"/>
              </a:xfrm>
              <a:prstGeom prst="rect">
                <a:avLst/>
              </a:prstGeom>
              <a:gradFill rotWithShape="1">
                <a:gsLst>
                  <a:gs pos="0">
                    <a:srgbClr val="66FFCC"/>
                  </a:gs>
                  <a:gs pos="100000">
                    <a:srgbClr val="66CC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it-IT" b="1"/>
                  <a:t>RIO3</a:t>
                </a:r>
              </a:p>
            </p:txBody>
          </p:sp>
        </p:grpSp>
        <p:grpSp>
          <p:nvGrpSpPr>
            <p:cNvPr id="9" name="Group 37"/>
            <p:cNvGrpSpPr>
              <a:grpSpLocks/>
            </p:cNvGrpSpPr>
            <p:nvPr/>
          </p:nvGrpSpPr>
          <p:grpSpPr bwMode="auto">
            <a:xfrm>
              <a:off x="2925" y="2795"/>
              <a:ext cx="227" cy="725"/>
              <a:chOff x="1746" y="1933"/>
              <a:chExt cx="227" cy="725"/>
            </a:xfrm>
          </p:grpSpPr>
          <p:sp>
            <p:nvSpPr>
              <p:cNvPr id="8246" name="Rectangle 38"/>
              <p:cNvSpPr>
                <a:spLocks noChangeArrowheads="1"/>
              </p:cNvSpPr>
              <p:nvPr/>
            </p:nvSpPr>
            <p:spPr bwMode="auto">
              <a:xfrm>
                <a:off x="1746" y="1933"/>
                <a:ext cx="227" cy="725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247" name="Text Box 39"/>
              <p:cNvSpPr txBox="1">
                <a:spLocks noChangeArrowheads="1"/>
              </p:cNvSpPr>
              <p:nvPr/>
            </p:nvSpPr>
            <p:spPr bwMode="auto">
              <a:xfrm rot="16200000">
                <a:off x="1567" y="2211"/>
                <a:ext cx="590" cy="215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it-IT" b="1"/>
                  <a:t>TITRIS</a:t>
                </a:r>
              </a:p>
            </p:txBody>
          </p:sp>
        </p:grpSp>
      </p:grpSp>
      <p:sp>
        <p:nvSpPr>
          <p:cNvPr id="8205" name="Text Box 41"/>
          <p:cNvSpPr txBox="1">
            <a:spLocks noChangeArrowheads="1"/>
          </p:cNvSpPr>
          <p:nvPr/>
        </p:nvSpPr>
        <p:spPr bwMode="auto">
          <a:xfrm>
            <a:off x="5601362" y="3213101"/>
            <a:ext cx="386093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sz="2000" b="1"/>
              <a:t>MBS: Multi Branch System</a:t>
            </a:r>
          </a:p>
        </p:txBody>
      </p:sp>
      <p:sp>
        <p:nvSpPr>
          <p:cNvPr id="8206" name="Line 43"/>
          <p:cNvSpPr>
            <a:spLocks noChangeShapeType="1"/>
          </p:cNvSpPr>
          <p:nvPr/>
        </p:nvSpPr>
        <p:spPr bwMode="auto">
          <a:xfrm>
            <a:off x="2768865" y="2276476"/>
            <a:ext cx="0" cy="1008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207" name="Line 44"/>
          <p:cNvSpPr>
            <a:spLocks noChangeShapeType="1"/>
          </p:cNvSpPr>
          <p:nvPr/>
        </p:nvSpPr>
        <p:spPr bwMode="auto">
          <a:xfrm>
            <a:off x="2768865" y="3284538"/>
            <a:ext cx="23406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208" name="Line 45"/>
          <p:cNvSpPr>
            <a:spLocks noChangeShapeType="1"/>
          </p:cNvSpPr>
          <p:nvPr/>
        </p:nvSpPr>
        <p:spPr bwMode="auto">
          <a:xfrm>
            <a:off x="5109502" y="3284538"/>
            <a:ext cx="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209" name="Line 46"/>
          <p:cNvSpPr>
            <a:spLocks noChangeShapeType="1"/>
          </p:cNvSpPr>
          <p:nvPr/>
        </p:nvSpPr>
        <p:spPr bwMode="auto">
          <a:xfrm flipH="1">
            <a:off x="2378472" y="8366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210" name="Text Box 47"/>
          <p:cNvSpPr txBox="1">
            <a:spLocks noChangeArrowheads="1"/>
          </p:cNvSpPr>
          <p:nvPr/>
        </p:nvSpPr>
        <p:spPr bwMode="auto">
          <a:xfrm>
            <a:off x="3860933" y="1916113"/>
            <a:ext cx="858176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/>
              <a:t>VME</a:t>
            </a:r>
          </a:p>
        </p:txBody>
      </p:sp>
      <p:sp>
        <p:nvSpPr>
          <p:cNvPr id="8211" name="Text Box 50"/>
          <p:cNvSpPr txBox="1">
            <a:spLocks noChangeArrowheads="1"/>
          </p:cNvSpPr>
          <p:nvPr/>
        </p:nvSpPr>
        <p:spPr bwMode="auto">
          <a:xfrm>
            <a:off x="617406" y="1792289"/>
            <a:ext cx="1327679" cy="91598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FFFF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/>
              <a:t>Event builder Chimera</a:t>
            </a:r>
          </a:p>
        </p:txBody>
      </p:sp>
      <p:sp>
        <p:nvSpPr>
          <p:cNvPr id="8212" name="Text Box 51"/>
          <p:cNvSpPr txBox="1">
            <a:spLocks noChangeArrowheads="1"/>
          </p:cNvSpPr>
          <p:nvPr/>
        </p:nvSpPr>
        <p:spPr bwMode="auto">
          <a:xfrm>
            <a:off x="3895329" y="5565775"/>
            <a:ext cx="1327679" cy="91598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FFFF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/>
              <a:t>Event builder MBS</a:t>
            </a:r>
          </a:p>
        </p:txBody>
      </p:sp>
      <p:sp>
        <p:nvSpPr>
          <p:cNvPr id="8213" name="Line 53"/>
          <p:cNvSpPr>
            <a:spLocks noChangeShapeType="1"/>
          </p:cNvSpPr>
          <p:nvPr/>
        </p:nvSpPr>
        <p:spPr bwMode="auto">
          <a:xfrm flipH="1">
            <a:off x="7214527" y="5441951"/>
            <a:ext cx="13758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214" name="Text Box 55"/>
          <p:cNvSpPr txBox="1">
            <a:spLocks noChangeArrowheads="1"/>
          </p:cNvSpPr>
          <p:nvPr/>
        </p:nvSpPr>
        <p:spPr bwMode="auto">
          <a:xfrm>
            <a:off x="1" y="3978276"/>
            <a:ext cx="101467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b="1"/>
              <a:t>TCP/IP</a:t>
            </a:r>
          </a:p>
        </p:txBody>
      </p:sp>
      <p:sp>
        <p:nvSpPr>
          <p:cNvPr id="8215" name="Text Box 58"/>
          <p:cNvSpPr txBox="1">
            <a:spLocks noChangeArrowheads="1"/>
          </p:cNvSpPr>
          <p:nvPr/>
        </p:nvSpPr>
        <p:spPr bwMode="auto">
          <a:xfrm>
            <a:off x="674158" y="5572125"/>
            <a:ext cx="2964921" cy="91598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b="1"/>
              <a:t>Time ordering,sorting,</a:t>
            </a:r>
            <a:br>
              <a:rPr lang="it-IT" b="1"/>
            </a:br>
            <a:r>
              <a:rPr lang="it-IT" b="1"/>
              <a:t>Data storing </a:t>
            </a:r>
            <a:br>
              <a:rPr lang="it-IT" b="1"/>
            </a:br>
            <a:r>
              <a:rPr lang="it-IT" b="1" i="1">
                <a:solidFill>
                  <a:srgbClr val="FF0000"/>
                </a:solidFill>
              </a:rPr>
              <a:t>Global</a:t>
            </a:r>
            <a:r>
              <a:rPr lang="it-IT" b="1" i="1"/>
              <a:t> on-line analysis</a:t>
            </a:r>
          </a:p>
        </p:txBody>
      </p:sp>
      <p:sp>
        <p:nvSpPr>
          <p:cNvPr id="8216" name="Line 61"/>
          <p:cNvSpPr>
            <a:spLocks noChangeShapeType="1"/>
          </p:cNvSpPr>
          <p:nvPr/>
        </p:nvSpPr>
        <p:spPr bwMode="auto">
          <a:xfrm>
            <a:off x="5343393" y="3644901"/>
            <a:ext cx="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217" name="Text Box 64"/>
          <p:cNvSpPr txBox="1">
            <a:spLocks noChangeArrowheads="1"/>
          </p:cNvSpPr>
          <p:nvPr/>
        </p:nvSpPr>
        <p:spPr bwMode="auto">
          <a:xfrm>
            <a:off x="1520296" y="3573463"/>
            <a:ext cx="1559852" cy="641350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>
                <a:solidFill>
                  <a:srgbClr val="FF0000"/>
                </a:solidFill>
              </a:rPr>
              <a:t>Local</a:t>
            </a:r>
            <a:r>
              <a:rPr lang="it-IT"/>
              <a:t> on-line analysis</a:t>
            </a:r>
          </a:p>
        </p:txBody>
      </p:sp>
      <p:sp>
        <p:nvSpPr>
          <p:cNvPr id="8218" name="Text Box 65"/>
          <p:cNvSpPr txBox="1">
            <a:spLocks noChangeArrowheads="1"/>
          </p:cNvSpPr>
          <p:nvPr/>
        </p:nvSpPr>
        <p:spPr bwMode="auto">
          <a:xfrm>
            <a:off x="1286405" y="3068638"/>
            <a:ext cx="1248569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b="1"/>
              <a:t>UDP/IP</a:t>
            </a:r>
          </a:p>
        </p:txBody>
      </p:sp>
      <p:sp>
        <p:nvSpPr>
          <p:cNvPr id="8219" name="Line 66"/>
          <p:cNvSpPr>
            <a:spLocks noChangeShapeType="1"/>
          </p:cNvSpPr>
          <p:nvPr/>
        </p:nvSpPr>
        <p:spPr bwMode="auto">
          <a:xfrm>
            <a:off x="1269207" y="2692401"/>
            <a:ext cx="17198" cy="12414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220" name="Line 67"/>
          <p:cNvSpPr>
            <a:spLocks noChangeShapeType="1"/>
          </p:cNvSpPr>
          <p:nvPr/>
        </p:nvSpPr>
        <p:spPr bwMode="auto">
          <a:xfrm>
            <a:off x="1286404" y="3933825"/>
            <a:ext cx="233892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8221" name="Rectangle 69"/>
          <p:cNvSpPr>
            <a:spLocks noChangeArrowheads="1"/>
          </p:cNvSpPr>
          <p:nvPr/>
        </p:nvSpPr>
        <p:spPr bwMode="auto">
          <a:xfrm>
            <a:off x="5343393" y="3644901"/>
            <a:ext cx="390392" cy="1152525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8222" name="Text Box 71"/>
          <p:cNvSpPr txBox="1">
            <a:spLocks noChangeArrowheads="1"/>
          </p:cNvSpPr>
          <p:nvPr/>
        </p:nvSpPr>
        <p:spPr bwMode="auto">
          <a:xfrm rot="-5400000">
            <a:off x="4928460" y="4073803"/>
            <a:ext cx="12271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/>
              <a:t>TRIVA</a:t>
            </a:r>
          </a:p>
        </p:txBody>
      </p:sp>
      <p:pic>
        <p:nvPicPr>
          <p:cNvPr id="8223" name="Picture 74" descr="verses_ser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727" y="188914"/>
            <a:ext cx="206719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24" name="Line 75"/>
          <p:cNvSpPr>
            <a:spLocks noChangeShapeType="1"/>
          </p:cNvSpPr>
          <p:nvPr/>
        </p:nvSpPr>
        <p:spPr bwMode="auto">
          <a:xfrm flipH="1">
            <a:off x="584730" y="836613"/>
            <a:ext cx="1793743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225" name="Line 76"/>
          <p:cNvSpPr>
            <a:spLocks noChangeShapeType="1"/>
          </p:cNvSpPr>
          <p:nvPr/>
        </p:nvSpPr>
        <p:spPr bwMode="auto">
          <a:xfrm flipV="1">
            <a:off x="584729" y="620713"/>
            <a:ext cx="0" cy="2159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226" name="Line 77"/>
          <p:cNvSpPr>
            <a:spLocks noChangeShapeType="1"/>
          </p:cNvSpPr>
          <p:nvPr/>
        </p:nvSpPr>
        <p:spPr bwMode="auto">
          <a:xfrm flipV="1">
            <a:off x="1081750" y="631826"/>
            <a:ext cx="0" cy="1171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227" name="Text Box 78"/>
          <p:cNvSpPr txBox="1">
            <a:spLocks noChangeArrowheads="1"/>
          </p:cNvSpPr>
          <p:nvPr/>
        </p:nvSpPr>
        <p:spPr bwMode="auto">
          <a:xfrm>
            <a:off x="2971801" y="2960688"/>
            <a:ext cx="1951964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/>
              <a:t>Titris Bus</a:t>
            </a:r>
          </a:p>
        </p:txBody>
      </p:sp>
      <p:sp>
        <p:nvSpPr>
          <p:cNvPr id="8228" name="Text Box 79"/>
          <p:cNvSpPr txBox="1">
            <a:spLocks noChangeArrowheads="1"/>
          </p:cNvSpPr>
          <p:nvPr/>
        </p:nvSpPr>
        <p:spPr bwMode="auto">
          <a:xfrm>
            <a:off x="2254648" y="0"/>
            <a:ext cx="2956321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/>
              <a:t> KaliMera 2.0 library</a:t>
            </a:r>
          </a:p>
        </p:txBody>
      </p:sp>
      <p:sp>
        <p:nvSpPr>
          <p:cNvPr id="8229" name="Text Box 80"/>
          <p:cNvSpPr txBox="1">
            <a:spLocks noChangeArrowheads="1"/>
          </p:cNvSpPr>
          <p:nvPr/>
        </p:nvSpPr>
        <p:spPr bwMode="auto">
          <a:xfrm>
            <a:off x="7027069" y="1930401"/>
            <a:ext cx="85817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/>
              <a:t>VME</a:t>
            </a:r>
          </a:p>
        </p:txBody>
      </p:sp>
      <p:sp>
        <p:nvSpPr>
          <p:cNvPr id="8230" name="Rettangolo 60"/>
          <p:cNvSpPr>
            <a:spLocks noChangeArrowheads="1"/>
          </p:cNvSpPr>
          <p:nvPr/>
        </p:nvSpPr>
        <p:spPr bwMode="auto">
          <a:xfrm>
            <a:off x="4554008" y="3648075"/>
            <a:ext cx="398992" cy="11430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231" name="CasellaDiTesto 61"/>
          <p:cNvSpPr txBox="1">
            <a:spLocks noChangeArrowheads="1"/>
          </p:cNvSpPr>
          <p:nvPr/>
        </p:nvSpPr>
        <p:spPr bwMode="auto">
          <a:xfrm>
            <a:off x="4058709" y="1152526"/>
            <a:ext cx="62428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/>
              <a:t>6U</a:t>
            </a:r>
          </a:p>
        </p:txBody>
      </p:sp>
      <p:sp>
        <p:nvSpPr>
          <p:cNvPr id="8232" name="CasellaDiTesto 62"/>
          <p:cNvSpPr txBox="1">
            <a:spLocks noChangeArrowheads="1"/>
          </p:cNvSpPr>
          <p:nvPr/>
        </p:nvSpPr>
        <p:spPr bwMode="auto">
          <a:xfrm>
            <a:off x="7207647" y="1166814"/>
            <a:ext cx="624284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/>
              <a:t>9U</a:t>
            </a:r>
          </a:p>
        </p:txBody>
      </p:sp>
      <p:cxnSp>
        <p:nvCxnSpPr>
          <p:cNvPr id="8233" name="Connettore 2 68"/>
          <p:cNvCxnSpPr>
            <a:cxnSpLocks noChangeShapeType="1"/>
          </p:cNvCxnSpPr>
          <p:nvPr/>
        </p:nvCxnSpPr>
        <p:spPr bwMode="auto">
          <a:xfrm rot="16200000" flipH="1">
            <a:off x="4383022" y="5209713"/>
            <a:ext cx="849313" cy="12039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8234" name="Rettangolo 86"/>
          <p:cNvSpPr>
            <a:spLocks noChangeArrowheads="1"/>
          </p:cNvSpPr>
          <p:nvPr/>
        </p:nvSpPr>
        <p:spPr bwMode="auto">
          <a:xfrm>
            <a:off x="416190" y="5441951"/>
            <a:ext cx="4903127" cy="1173163"/>
          </a:xfrm>
          <a:prstGeom prst="rect">
            <a:avLst/>
          </a:prstGeom>
          <a:noFill/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235" name="CasellaDiTesto 87"/>
          <p:cNvSpPr txBox="1">
            <a:spLocks noChangeArrowheads="1"/>
          </p:cNvSpPr>
          <p:nvPr/>
        </p:nvSpPr>
        <p:spPr bwMode="auto">
          <a:xfrm>
            <a:off x="5209249" y="6038851"/>
            <a:ext cx="1891771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Remote DAQ servers</a:t>
            </a:r>
          </a:p>
        </p:txBody>
      </p:sp>
      <p:cxnSp>
        <p:nvCxnSpPr>
          <p:cNvPr id="8236" name="Connettore 1 81"/>
          <p:cNvCxnSpPr>
            <a:cxnSpLocks noChangeShapeType="1"/>
          </p:cNvCxnSpPr>
          <p:nvPr/>
        </p:nvCxnSpPr>
        <p:spPr bwMode="auto">
          <a:xfrm flipV="1">
            <a:off x="4311519" y="5010150"/>
            <a:ext cx="5106061" cy="1270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ash"/>
            <a:round/>
            <a:headEnd/>
            <a:tailEnd/>
          </a:ln>
        </p:spPr>
      </p:cxnSp>
      <p:cxnSp>
        <p:nvCxnSpPr>
          <p:cNvPr id="8237" name="Connettore 1 83"/>
          <p:cNvCxnSpPr>
            <a:cxnSpLocks noChangeShapeType="1"/>
            <a:stCxn id="8221" idx="2"/>
          </p:cNvCxnSpPr>
          <p:nvPr/>
        </p:nvCxnSpPr>
        <p:spPr bwMode="auto">
          <a:xfrm rot="16200000" flipH="1">
            <a:off x="5419527" y="4915628"/>
            <a:ext cx="238125" cy="172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8238" name="CasellaDiTesto 84"/>
          <p:cNvSpPr txBox="1">
            <a:spLocks noChangeArrowheads="1"/>
          </p:cNvSpPr>
          <p:nvPr/>
        </p:nvSpPr>
        <p:spPr bwMode="auto">
          <a:xfrm>
            <a:off x="7059745" y="4687889"/>
            <a:ext cx="1492779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/>
              <a:t>Trigger bus</a:t>
            </a:r>
          </a:p>
        </p:txBody>
      </p:sp>
      <p:cxnSp>
        <p:nvCxnSpPr>
          <p:cNvPr id="8239" name="Connettore 2 86"/>
          <p:cNvCxnSpPr>
            <a:cxnSpLocks noChangeShapeType="1"/>
            <a:stCxn id="8212" idx="1"/>
          </p:cNvCxnSpPr>
          <p:nvPr/>
        </p:nvCxnSpPr>
        <p:spPr bwMode="auto">
          <a:xfrm rot="10800000" flipV="1">
            <a:off x="3348435" y="6022976"/>
            <a:ext cx="546894" cy="47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8240" name="Connettore 2 90"/>
          <p:cNvCxnSpPr>
            <a:cxnSpLocks noChangeShapeType="1"/>
          </p:cNvCxnSpPr>
          <p:nvPr/>
        </p:nvCxnSpPr>
        <p:spPr bwMode="auto">
          <a:xfrm rot="16200000" flipH="1">
            <a:off x="-283501" y="4062412"/>
            <a:ext cx="2730500" cy="41275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8241" name="Text Box 58"/>
          <p:cNvSpPr txBox="1">
            <a:spLocks noChangeArrowheads="1"/>
          </p:cNvSpPr>
          <p:nvPr/>
        </p:nvSpPr>
        <p:spPr bwMode="auto">
          <a:xfrm>
            <a:off x="239052" y="4411663"/>
            <a:ext cx="1895210" cy="646112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b="1"/>
              <a:t>MBS Chimera Receiver</a:t>
            </a:r>
          </a:p>
        </p:txBody>
      </p:sp>
      <p:sp>
        <p:nvSpPr>
          <p:cNvPr id="8242" name="CasellaDiTesto 93"/>
          <p:cNvSpPr txBox="1">
            <a:spLocks noChangeArrowheads="1"/>
          </p:cNvSpPr>
          <p:nvPr/>
        </p:nvSpPr>
        <p:spPr bwMode="auto">
          <a:xfrm>
            <a:off x="7854290" y="4957763"/>
            <a:ext cx="1716352" cy="1477962"/>
          </a:xfrm>
          <a:prstGeom prst="rect">
            <a:avLst/>
          </a:prstGeom>
          <a:solidFill>
            <a:srgbClr val="FFFF99">
              <a:alpha val="3803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i="1"/>
              <a:t>Scalers</a:t>
            </a:r>
            <a:br>
              <a:rPr lang="it-IT" i="1"/>
            </a:br>
            <a:r>
              <a:rPr lang="it-IT" i="1"/>
              <a:t>Land</a:t>
            </a:r>
            <a:br>
              <a:rPr lang="it-IT" i="1"/>
            </a:br>
            <a:r>
              <a:rPr lang="it-IT" i="1"/>
              <a:t>TofWall</a:t>
            </a:r>
            <a:br>
              <a:rPr lang="it-IT" i="1"/>
            </a:br>
            <a:r>
              <a:rPr lang="it-IT" i="1"/>
              <a:t>Krakow Array</a:t>
            </a:r>
            <a:br>
              <a:rPr lang="it-IT" i="1"/>
            </a:br>
            <a:r>
              <a:rPr lang="it-IT" i="1"/>
              <a:t>MicroBall</a:t>
            </a:r>
          </a:p>
        </p:txBody>
      </p:sp>
      <p:pic>
        <p:nvPicPr>
          <p:cNvPr id="6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33120" y="836712"/>
            <a:ext cx="3380572" cy="2069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640632" y="44624"/>
            <a:ext cx="6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err="1" smtClean="0">
                <a:latin typeface="Comic Sans MS" pitchFamily="66" charset="0"/>
              </a:rPr>
              <a:t>Analysis</a:t>
            </a:r>
            <a:r>
              <a:rPr lang="it-IT" sz="3600" b="1" dirty="0" smtClean="0">
                <a:latin typeface="Comic Sans MS" pitchFamily="66" charset="0"/>
              </a:rPr>
              <a:t> </a:t>
            </a:r>
            <a:r>
              <a:rPr lang="it-IT" sz="3600" b="1" dirty="0" err="1" smtClean="0">
                <a:latin typeface="Comic Sans MS" pitchFamily="66" charset="0"/>
              </a:rPr>
              <a:t>is</a:t>
            </a:r>
            <a:r>
              <a:rPr lang="it-IT" sz="3600" b="1" dirty="0" smtClean="0">
                <a:latin typeface="Comic Sans MS" pitchFamily="66" charset="0"/>
              </a:rPr>
              <a:t> in progress inside </a:t>
            </a:r>
            <a:r>
              <a:rPr lang="it-IT" sz="3600" b="1" dirty="0" err="1" smtClean="0">
                <a:latin typeface="Comic Sans MS" pitchFamily="66" charset="0"/>
              </a:rPr>
              <a:t>FairRoot</a:t>
            </a:r>
            <a:r>
              <a:rPr lang="it-IT" sz="3600" b="1" dirty="0" smtClean="0">
                <a:latin typeface="Comic Sans MS" pitchFamily="66" charset="0"/>
              </a:rPr>
              <a:t> </a:t>
            </a:r>
            <a:r>
              <a:rPr lang="it-IT" sz="3600" b="1" dirty="0" err="1" smtClean="0">
                <a:latin typeface="Comic Sans MS" pitchFamily="66" charset="0"/>
              </a:rPr>
              <a:t>framework</a:t>
            </a:r>
            <a:endParaRPr lang="it-IT" sz="3600" b="1" dirty="0" smtClean="0">
              <a:latin typeface="Comic Sans MS" pitchFamily="66" charset="0"/>
            </a:endParaRPr>
          </a:p>
        </p:txBody>
      </p:sp>
      <p:pic>
        <p:nvPicPr>
          <p:cNvPr id="62466" name="Picture 2" descr="C:\Documents and Settings\francesca\Desktop\Design_files\fairroo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480" y="1343620"/>
            <a:ext cx="4178300" cy="4965700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4953000" y="1340768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err="1" smtClean="0">
                <a:solidFill>
                  <a:srgbClr val="00823B"/>
                </a:solidFill>
                <a:latin typeface="Comic Sans MS" pitchFamily="66" charset="0"/>
              </a:rPr>
              <a:t>cbmroot.gsi.de</a:t>
            </a:r>
            <a:endParaRPr lang="it-IT" sz="3600" b="1" dirty="0" smtClean="0">
              <a:solidFill>
                <a:srgbClr val="00823B"/>
              </a:solidFill>
              <a:latin typeface="Comic Sans MS" pitchFamily="66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4752528" y="2636912"/>
            <a:ext cx="4953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dirty="0" smtClean="0"/>
              <a:t>The </a:t>
            </a:r>
            <a:r>
              <a:rPr lang="en-US" dirty="0" err="1" smtClean="0"/>
              <a:t>FairRoot</a:t>
            </a:r>
            <a:r>
              <a:rPr lang="en-US" dirty="0" smtClean="0"/>
              <a:t> framework is fully based on the ROOT system. </a:t>
            </a:r>
            <a:r>
              <a:rPr lang="en-US" b="1" dirty="0" smtClean="0">
                <a:solidFill>
                  <a:srgbClr val="FF0000"/>
                </a:solidFill>
              </a:rPr>
              <a:t>The user can create simulated data and/or perform analysis with the same framework.</a:t>
            </a:r>
            <a:r>
              <a:rPr lang="en-US" dirty="0" smtClean="0"/>
              <a:t> Moreover, Geant3 and Geant4 transport engines are supported, however the user code that creates simulated data do not depend on a particular </a:t>
            </a:r>
            <a:r>
              <a:rPr lang="en-US" dirty="0" err="1" smtClean="0"/>
              <a:t>monte</a:t>
            </a:r>
            <a:r>
              <a:rPr lang="en-US" dirty="0" smtClean="0"/>
              <a:t> </a:t>
            </a:r>
            <a:r>
              <a:rPr lang="en-US" dirty="0" err="1" smtClean="0"/>
              <a:t>carlo</a:t>
            </a:r>
            <a:r>
              <a:rPr lang="en-US" dirty="0" smtClean="0"/>
              <a:t> engine. The framework delivers base classes which enable the users to construct their detectors and /or analysis tasks in a simple way, it also delivers some general functionality like track visualization. Moreover an interface for reading magnetic field maps is also implemented.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4488" y="1268760"/>
            <a:ext cx="48965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Theory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coalescence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reproduce full reaction features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momentum dependence, mass </a:t>
            </a:r>
            <a:r>
              <a:rPr lang="en-US" sz="2000" b="1" dirty="0" err="1" smtClean="0">
                <a:solidFill>
                  <a:srgbClr val="FF0000"/>
                </a:solidFill>
                <a:latin typeface="Comic Sans MS" pitchFamily="66" charset="0"/>
              </a:rPr>
              <a:t>spltting</a:t>
            </a:r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, in medium cross section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codes consistency, codes comparison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……</a:t>
            </a:r>
          </a:p>
          <a:p>
            <a:pPr>
              <a:lnSpc>
                <a:spcPct val="150000"/>
              </a:lnSpc>
            </a:pPr>
            <a:endParaRPr lang="en-US" sz="2000" b="1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872880" y="404664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Comic Sans MS" pitchFamily="66" charset="0"/>
              </a:rPr>
              <a:t>Prescriptions:</a:t>
            </a:r>
            <a:endParaRPr lang="en-US" sz="2400" b="1">
              <a:latin typeface="Comic Sans MS" pitchFamily="66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457056" y="1268760"/>
            <a:ext cx="4448944" cy="2811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smtClean="0">
                <a:solidFill>
                  <a:srgbClr val="0000FF"/>
                </a:solidFill>
                <a:latin typeface="Comic Sans MS" pitchFamily="66" charset="0"/>
              </a:rPr>
              <a:t>Experiments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00FF"/>
                </a:solidFill>
                <a:latin typeface="Comic Sans MS" pitchFamily="66" charset="0"/>
              </a:rPr>
              <a:t>Better experiments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00FF"/>
                </a:solidFill>
                <a:latin typeface="Comic Sans MS" pitchFamily="66" charset="0"/>
              </a:rPr>
              <a:t>New detectors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00FF"/>
                </a:solidFill>
                <a:latin typeface="Comic Sans MS" pitchFamily="66" charset="0"/>
              </a:rPr>
              <a:t>Radioactive beams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00FF"/>
                </a:solidFill>
                <a:latin typeface="Comic Sans MS" pitchFamily="66" charset="0"/>
              </a:rPr>
              <a:t>……</a:t>
            </a:r>
          </a:p>
          <a:p>
            <a:pPr algn="ctr">
              <a:lnSpc>
                <a:spcPct val="150000"/>
              </a:lnSpc>
            </a:pPr>
            <a:endParaRPr lang="en-US" sz="2000" b="1" dirty="0" smtClean="0">
              <a:solidFill>
                <a:srgbClr val="0000FF"/>
              </a:solidFill>
              <a:latin typeface="Comic Sans MS" pitchFamily="66" charset="0"/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2144688" y="4150821"/>
            <a:ext cx="5112568" cy="2086491"/>
            <a:chOff x="2072680" y="3429000"/>
            <a:chExt cx="5112568" cy="2086491"/>
          </a:xfrm>
        </p:grpSpPr>
        <p:sp>
          <p:nvSpPr>
            <p:cNvPr id="5" name="CasellaDiTesto 4"/>
            <p:cNvSpPr txBox="1"/>
            <p:nvPr/>
          </p:nvSpPr>
          <p:spPr>
            <a:xfrm>
              <a:off x="2792760" y="4869160"/>
              <a:ext cx="43924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latin typeface="Comic Sans MS" pitchFamily="66" charset="0"/>
                </a:rPr>
                <a:t>Collaborations!</a:t>
              </a:r>
              <a:endParaRPr lang="en-US" sz="3600" b="1" dirty="0">
                <a:latin typeface="Comic Sans MS" pitchFamily="66" charset="0"/>
              </a:endParaRPr>
            </a:p>
          </p:txBody>
        </p:sp>
        <p:cxnSp>
          <p:nvCxnSpPr>
            <p:cNvPr id="7" name="Connettore 2 6"/>
            <p:cNvCxnSpPr/>
            <p:nvPr/>
          </p:nvCxnSpPr>
          <p:spPr>
            <a:xfrm>
              <a:off x="2072680" y="3429000"/>
              <a:ext cx="1800200" cy="144016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ttore 2 7"/>
            <p:cNvCxnSpPr/>
            <p:nvPr/>
          </p:nvCxnSpPr>
          <p:spPr>
            <a:xfrm rot="5400000">
              <a:off x="5205028" y="3609020"/>
              <a:ext cx="1512168" cy="1152128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0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336" y="1196975"/>
            <a:ext cx="4110591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90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6496" y="115888"/>
            <a:ext cx="9317906" cy="1008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tangolo 4"/>
          <p:cNvSpPr/>
          <p:nvPr/>
        </p:nvSpPr>
        <p:spPr>
          <a:xfrm>
            <a:off x="4953000" y="5949280"/>
            <a:ext cx="27286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err="1" smtClean="0">
                <a:solidFill>
                  <a:srgbClr val="00823B"/>
                </a:solidFill>
                <a:latin typeface="Comic Sans MS" pitchFamily="66" charset="0"/>
              </a:rPr>
              <a:t>arXiv</a:t>
            </a:r>
            <a:r>
              <a:rPr lang="it-IT" sz="2400" b="1" dirty="0" smtClean="0">
                <a:solidFill>
                  <a:srgbClr val="00823B"/>
                </a:solidFill>
                <a:latin typeface="Comic Sans MS" pitchFamily="66" charset="0"/>
              </a:rPr>
              <a:t>:0704.2340</a:t>
            </a:r>
            <a:endParaRPr lang="it-IT" sz="2400" b="1" dirty="0">
              <a:solidFill>
                <a:srgbClr val="00823B"/>
              </a:solidFill>
              <a:latin typeface="Comic Sans MS" pitchFamily="66" charset="0"/>
            </a:endParaRPr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8001" y="1412776"/>
            <a:ext cx="5547999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928" name="Text Box 32"/>
          <p:cNvSpPr txBox="1">
            <a:spLocks noChangeArrowheads="1"/>
          </p:cNvSpPr>
          <p:nvPr/>
        </p:nvSpPr>
        <p:spPr bwMode="auto">
          <a:xfrm>
            <a:off x="272480" y="5229200"/>
            <a:ext cx="3276203" cy="954107"/>
          </a:xfrm>
          <a:prstGeom prst="rect">
            <a:avLst/>
          </a:prstGeom>
          <a:solidFill>
            <a:schemeClr val="bg1"/>
          </a:solidFill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err="1" smtClean="0">
                <a:solidFill>
                  <a:srgbClr val="FF3300"/>
                </a:solidFill>
                <a:latin typeface="Comic Sans MS" pitchFamily="66" charset="0"/>
              </a:rPr>
              <a:t>Pion</a:t>
            </a:r>
            <a:r>
              <a:rPr lang="en-US" sz="1600" b="1" dirty="0" smtClean="0">
                <a:solidFill>
                  <a:srgbClr val="FF3300"/>
                </a:solidFill>
                <a:latin typeface="Comic Sans MS" pitchFamily="66" charset="0"/>
              </a:rPr>
              <a:t> ratio-&gt;High densities: </a:t>
            </a:r>
          </a:p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rgbClr val="FF3300"/>
                </a:solidFill>
                <a:latin typeface="Comic Sans MS" pitchFamily="66" charset="0"/>
              </a:rPr>
              <a:t>Inconsistent with each other! Understand better mechanism!</a:t>
            </a:r>
            <a:endParaRPr lang="en-US" sz="1600" b="1" dirty="0">
              <a:solidFill>
                <a:srgbClr val="FF3300"/>
              </a:solidFill>
              <a:latin typeface="Comic Sans MS" pitchFamily="66" charset="0"/>
            </a:endParaRPr>
          </a:p>
        </p:txBody>
      </p:sp>
      <p:grpSp>
        <p:nvGrpSpPr>
          <p:cNvPr id="2" name="Group 85"/>
          <p:cNvGrpSpPr>
            <a:grpSpLocks/>
          </p:cNvGrpSpPr>
          <p:nvPr/>
        </p:nvGrpSpPr>
        <p:grpSpPr bwMode="auto">
          <a:xfrm>
            <a:off x="5654675" y="333376"/>
            <a:ext cx="3743987" cy="5992813"/>
            <a:chOff x="3288" y="210"/>
            <a:chExt cx="2177" cy="3775"/>
          </a:xfrm>
        </p:grpSpPr>
        <p:pic>
          <p:nvPicPr>
            <p:cNvPr id="720951" name="Picture 5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34" y="2024"/>
              <a:ext cx="1967" cy="18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grpSp>
          <p:nvGrpSpPr>
            <p:cNvPr id="3" name="Group 56"/>
            <p:cNvGrpSpPr>
              <a:grpSpLocks/>
            </p:cNvGrpSpPr>
            <p:nvPr/>
          </p:nvGrpSpPr>
          <p:grpSpPr bwMode="auto">
            <a:xfrm>
              <a:off x="3288" y="210"/>
              <a:ext cx="2177" cy="1738"/>
              <a:chOff x="2109" y="558"/>
              <a:chExt cx="2631" cy="2101"/>
            </a:xfrm>
          </p:grpSpPr>
          <p:pic>
            <p:nvPicPr>
              <p:cNvPr id="720953" name="Picture 57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109" y="558"/>
                <a:ext cx="2631" cy="2101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720954" name="Freeform 58"/>
              <p:cNvSpPr>
                <a:spLocks/>
              </p:cNvSpPr>
              <p:nvPr/>
            </p:nvSpPr>
            <p:spPr bwMode="auto">
              <a:xfrm>
                <a:off x="2537" y="1763"/>
                <a:ext cx="1683" cy="580"/>
              </a:xfrm>
              <a:custGeom>
                <a:avLst/>
                <a:gdLst/>
                <a:ahLst/>
                <a:cxnLst>
                  <a:cxn ang="0">
                    <a:pos x="0" y="816"/>
                  </a:cxn>
                  <a:cxn ang="0">
                    <a:pos x="314" y="603"/>
                  </a:cxn>
                  <a:cxn ang="0">
                    <a:pos x="593" y="472"/>
                  </a:cxn>
                  <a:cxn ang="0">
                    <a:pos x="1186" y="254"/>
                  </a:cxn>
                  <a:cxn ang="0">
                    <a:pos x="1769" y="136"/>
                  </a:cxn>
                  <a:cxn ang="0">
                    <a:pos x="2495" y="0"/>
                  </a:cxn>
                </a:cxnLst>
                <a:rect l="0" t="0" r="r" b="b"/>
                <a:pathLst>
                  <a:path w="2495" h="816">
                    <a:moveTo>
                      <a:pt x="0" y="816"/>
                    </a:moveTo>
                    <a:cubicBezTo>
                      <a:pt x="52" y="781"/>
                      <a:pt x="215" y="660"/>
                      <a:pt x="314" y="603"/>
                    </a:cubicBezTo>
                    <a:cubicBezTo>
                      <a:pt x="413" y="546"/>
                      <a:pt x="448" y="530"/>
                      <a:pt x="593" y="472"/>
                    </a:cubicBezTo>
                    <a:cubicBezTo>
                      <a:pt x="738" y="414"/>
                      <a:pt x="990" y="310"/>
                      <a:pt x="1186" y="254"/>
                    </a:cubicBezTo>
                    <a:cubicBezTo>
                      <a:pt x="1382" y="198"/>
                      <a:pt x="1551" y="178"/>
                      <a:pt x="1769" y="136"/>
                    </a:cubicBezTo>
                    <a:cubicBezTo>
                      <a:pt x="1987" y="94"/>
                      <a:pt x="2241" y="45"/>
                      <a:pt x="2495" y="0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0955" name="Freeform 59"/>
              <p:cNvSpPr>
                <a:spLocks/>
              </p:cNvSpPr>
              <p:nvPr/>
            </p:nvSpPr>
            <p:spPr bwMode="auto">
              <a:xfrm>
                <a:off x="2537" y="739"/>
                <a:ext cx="1301" cy="1604"/>
              </a:xfrm>
              <a:custGeom>
                <a:avLst/>
                <a:gdLst/>
                <a:ahLst/>
                <a:cxnLst>
                  <a:cxn ang="0">
                    <a:pos x="0" y="2255"/>
                  </a:cxn>
                  <a:cxn ang="0">
                    <a:pos x="1769" y="169"/>
                  </a:cxn>
                  <a:cxn ang="0">
                    <a:pos x="1928" y="0"/>
                  </a:cxn>
                </a:cxnLst>
                <a:rect l="0" t="0" r="r" b="b"/>
                <a:pathLst>
                  <a:path w="1928" h="2255">
                    <a:moveTo>
                      <a:pt x="0" y="2255"/>
                    </a:moveTo>
                    <a:lnTo>
                      <a:pt x="1769" y="169"/>
                    </a:lnTo>
                    <a:lnTo>
                      <a:pt x="1928" y="0"/>
                    </a:ln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0956" name="Freeform 60"/>
              <p:cNvSpPr>
                <a:spLocks/>
              </p:cNvSpPr>
              <p:nvPr/>
            </p:nvSpPr>
            <p:spPr bwMode="auto">
              <a:xfrm>
                <a:off x="2537" y="762"/>
                <a:ext cx="1040" cy="1581"/>
              </a:xfrm>
              <a:custGeom>
                <a:avLst/>
                <a:gdLst/>
                <a:ahLst/>
                <a:cxnLst>
                  <a:cxn ang="0">
                    <a:pos x="0" y="2222"/>
                  </a:cxn>
                  <a:cxn ang="0">
                    <a:pos x="590" y="1496"/>
                  </a:cxn>
                  <a:cxn ang="0">
                    <a:pos x="1180" y="589"/>
                  </a:cxn>
                  <a:cxn ang="0">
                    <a:pos x="1542" y="0"/>
                  </a:cxn>
                </a:cxnLst>
                <a:rect l="0" t="0" r="r" b="b"/>
                <a:pathLst>
                  <a:path w="1542" h="2222">
                    <a:moveTo>
                      <a:pt x="0" y="2222"/>
                    </a:moveTo>
                    <a:cubicBezTo>
                      <a:pt x="196" y="1995"/>
                      <a:pt x="393" y="1768"/>
                      <a:pt x="590" y="1496"/>
                    </a:cubicBezTo>
                    <a:cubicBezTo>
                      <a:pt x="787" y="1224"/>
                      <a:pt x="1021" y="838"/>
                      <a:pt x="1180" y="589"/>
                    </a:cubicBezTo>
                    <a:cubicBezTo>
                      <a:pt x="1339" y="340"/>
                      <a:pt x="1474" y="98"/>
                      <a:pt x="1542" y="0"/>
                    </a:cubicBezTo>
                  </a:path>
                </a:pathLst>
              </a:custGeom>
              <a:noFill/>
              <a:ln w="38100" cap="flat" cmpd="sng">
                <a:solidFill>
                  <a:srgbClr val="008000"/>
                </a:solidFill>
                <a:prstDash val="lgDash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0957" name="Text Box 61"/>
              <p:cNvSpPr txBox="1">
                <a:spLocks noChangeArrowheads="1"/>
              </p:cNvSpPr>
              <p:nvPr/>
            </p:nvSpPr>
            <p:spPr bwMode="auto">
              <a:xfrm>
                <a:off x="4006" y="1570"/>
                <a:ext cx="368" cy="2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sz="1200" b="1"/>
                  <a:t>NL</a:t>
                </a:r>
              </a:p>
            </p:txBody>
          </p:sp>
          <p:sp>
            <p:nvSpPr>
              <p:cNvPr id="720958" name="Text Box 62"/>
              <p:cNvSpPr txBox="1">
                <a:spLocks noChangeArrowheads="1"/>
              </p:cNvSpPr>
              <p:nvPr/>
            </p:nvSpPr>
            <p:spPr bwMode="auto">
              <a:xfrm>
                <a:off x="3608" y="956"/>
                <a:ext cx="581" cy="2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sz="1200" b="1">
                    <a:solidFill>
                      <a:srgbClr val="FF0000"/>
                    </a:solidFill>
                  </a:rPr>
                  <a:t>NL</a:t>
                </a:r>
                <a:r>
                  <a:rPr lang="de-DE" sz="1200" b="1">
                    <a:solidFill>
                      <a:srgbClr val="FF0000"/>
                    </a:solidFill>
                    <a:latin typeface="Symbol" pitchFamily="18" charset="2"/>
                  </a:rPr>
                  <a:t>r</a:t>
                </a:r>
              </a:p>
            </p:txBody>
          </p:sp>
          <p:sp>
            <p:nvSpPr>
              <p:cNvPr id="720959" name="Text Box 63"/>
              <p:cNvSpPr txBox="1">
                <a:spLocks noChangeArrowheads="1"/>
              </p:cNvSpPr>
              <p:nvPr/>
            </p:nvSpPr>
            <p:spPr bwMode="auto">
              <a:xfrm>
                <a:off x="2743" y="1161"/>
                <a:ext cx="521" cy="2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sz="1200" b="1">
                    <a:solidFill>
                      <a:srgbClr val="008000"/>
                    </a:solidFill>
                  </a:rPr>
                  <a:t>NL</a:t>
                </a:r>
                <a:r>
                  <a:rPr lang="de-DE" sz="1200" b="1">
                    <a:solidFill>
                      <a:srgbClr val="008000"/>
                    </a:solidFill>
                    <a:latin typeface="Symbol" pitchFamily="18" charset="2"/>
                  </a:rPr>
                  <a:t>rd</a:t>
                </a:r>
              </a:p>
            </p:txBody>
          </p:sp>
        </p:grpSp>
        <p:sp>
          <p:nvSpPr>
            <p:cNvPr id="720960" name="Text Box 64"/>
            <p:cNvSpPr txBox="1">
              <a:spLocks noChangeArrowheads="1"/>
            </p:cNvSpPr>
            <p:nvPr/>
          </p:nvSpPr>
          <p:spPr bwMode="auto">
            <a:xfrm>
              <a:off x="3379" y="3793"/>
              <a:ext cx="195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 b="1"/>
                <a:t>models for symmetry energy (SE)</a:t>
              </a:r>
            </a:p>
          </p:txBody>
        </p:sp>
      </p:grpSp>
      <p:sp>
        <p:nvSpPr>
          <p:cNvPr id="720961" name="Line 65"/>
          <p:cNvSpPr>
            <a:spLocks noChangeShapeType="1"/>
          </p:cNvSpPr>
          <p:nvPr/>
        </p:nvSpPr>
        <p:spPr bwMode="auto">
          <a:xfrm flipH="1">
            <a:off x="5030391" y="4076700"/>
            <a:ext cx="2419746" cy="115093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20962" name="Line 66"/>
          <p:cNvSpPr>
            <a:spLocks noChangeShapeType="1"/>
          </p:cNvSpPr>
          <p:nvPr/>
        </p:nvSpPr>
        <p:spPr bwMode="auto">
          <a:xfrm flipH="1">
            <a:off x="5109502" y="2349501"/>
            <a:ext cx="2418027" cy="10080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20963" name="Line 67"/>
          <p:cNvSpPr>
            <a:spLocks noChangeShapeType="1"/>
          </p:cNvSpPr>
          <p:nvPr/>
        </p:nvSpPr>
        <p:spPr bwMode="auto">
          <a:xfrm flipH="1" flipV="1">
            <a:off x="5264283" y="1268413"/>
            <a:ext cx="2340636" cy="792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21000" name="Text Box 104"/>
          <p:cNvSpPr txBox="1">
            <a:spLocks noChangeArrowheads="1"/>
          </p:cNvSpPr>
          <p:nvPr/>
        </p:nvSpPr>
        <p:spPr bwMode="auto">
          <a:xfrm rot="16200000">
            <a:off x="3997916" y="1147377"/>
            <a:ext cx="204947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altLang="zh-CN" sz="1200" b="1">
                <a:ea typeface="宋体" pitchFamily="2" charset="-122"/>
              </a:rPr>
              <a:t>Ferini, at al., NPA 762 (05)</a:t>
            </a:r>
          </a:p>
        </p:txBody>
      </p:sp>
      <p:sp>
        <p:nvSpPr>
          <p:cNvPr id="721001" name="Rectangle 105"/>
          <p:cNvSpPr>
            <a:spLocks noChangeArrowheads="1"/>
          </p:cNvSpPr>
          <p:nvPr/>
        </p:nvSpPr>
        <p:spPr bwMode="auto">
          <a:xfrm rot="16200000">
            <a:off x="3913478" y="3319870"/>
            <a:ext cx="209108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Z. Xiao et al., PRL 102 (09)</a:t>
            </a:r>
            <a:endParaRPr lang="de-DE" sz="1600"/>
          </a:p>
        </p:txBody>
      </p:sp>
      <p:sp>
        <p:nvSpPr>
          <p:cNvPr id="721003" name="Text Box 107"/>
          <p:cNvSpPr txBox="1">
            <a:spLocks noChangeArrowheads="1"/>
          </p:cNvSpPr>
          <p:nvPr/>
        </p:nvSpPr>
        <p:spPr bwMode="auto">
          <a:xfrm rot="16200000">
            <a:off x="3908611" y="5324586"/>
            <a:ext cx="2073301" cy="2791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b="1"/>
              <a:t>Z.Q. Feng, PLB 683 (2010)</a:t>
            </a:r>
          </a:p>
        </p:txBody>
      </p:sp>
      <p:sp>
        <p:nvSpPr>
          <p:cNvPr id="23" name="Text Box 68"/>
          <p:cNvSpPr txBox="1">
            <a:spLocks noChangeArrowheads="1"/>
          </p:cNvSpPr>
          <p:nvPr/>
        </p:nvSpPr>
        <p:spPr bwMode="auto">
          <a:xfrm>
            <a:off x="1" y="2406651"/>
            <a:ext cx="4758664" cy="2677656"/>
          </a:xfrm>
          <a:prstGeom prst="rect">
            <a:avLst/>
          </a:prstGeom>
          <a:solidFill>
            <a:srgbClr val="CCFFFF">
              <a:alpha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 b="1" dirty="0">
                <a:latin typeface="Comic Sans MS" pitchFamily="66" charset="0"/>
              </a:rPr>
              <a:t>Current state at high densities </a:t>
            </a:r>
            <a:endParaRPr lang="en-GB" sz="1600" b="1" dirty="0" smtClean="0"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r>
              <a:rPr lang="en-GB" sz="1600" b="1" dirty="0" smtClean="0">
                <a:latin typeface="Comic Sans MS" pitchFamily="66" charset="0"/>
              </a:rPr>
              <a:t>(</a:t>
            </a:r>
            <a:r>
              <a:rPr lang="en-GB" sz="1600" b="1" dirty="0">
                <a:latin typeface="Comic Sans MS" pitchFamily="66" charset="0"/>
              </a:rPr>
              <a:t>E/A&gt;100 </a:t>
            </a:r>
            <a:r>
              <a:rPr lang="en-GB" sz="1600" b="1" dirty="0" err="1">
                <a:latin typeface="Comic Sans MS" pitchFamily="66" charset="0"/>
              </a:rPr>
              <a:t>MeV</a:t>
            </a:r>
            <a:r>
              <a:rPr lang="en-GB" sz="1600" b="1" dirty="0">
                <a:latin typeface="Comic Sans MS" pitchFamily="66" charset="0"/>
              </a:rPr>
              <a:t>):  </a:t>
            </a:r>
            <a:endParaRPr lang="en-GB" sz="1600" b="1" dirty="0" smtClean="0">
              <a:latin typeface="Comic Sans MS" pitchFamily="66" charset="0"/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GB" sz="1600" b="1" dirty="0" smtClean="0">
                <a:latin typeface="Comic Sans MS" pitchFamily="66" charset="0"/>
              </a:rPr>
              <a:t>Few </a:t>
            </a:r>
            <a:r>
              <a:rPr lang="en-GB" sz="1600" b="1" dirty="0">
                <a:latin typeface="Comic Sans MS" pitchFamily="66" charset="0"/>
              </a:rPr>
              <a:t>experimental data on </a:t>
            </a:r>
            <a:r>
              <a:rPr lang="en-GB" sz="1600" b="1" dirty="0" err="1">
                <a:latin typeface="Comic Sans MS" pitchFamily="66" charset="0"/>
              </a:rPr>
              <a:t>isospin</a:t>
            </a:r>
            <a:r>
              <a:rPr lang="en-GB" sz="1600" b="1" dirty="0">
                <a:latin typeface="Comic Sans MS" pitchFamily="66" charset="0"/>
              </a:rPr>
              <a:t> effects</a:t>
            </a:r>
            <a:r>
              <a:rPr lang="en-GB" sz="1600" b="1" dirty="0" smtClean="0">
                <a:latin typeface="Comic Sans MS" pitchFamily="66" charset="0"/>
              </a:rPr>
              <a:t>,</a:t>
            </a:r>
          </a:p>
          <a:p>
            <a:pPr algn="just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1600" b="1" dirty="0" smtClean="0">
                <a:latin typeface="Comic Sans MS" pitchFamily="66" charset="0"/>
              </a:rPr>
              <a:t>Few </a:t>
            </a:r>
            <a:r>
              <a:rPr lang="en-GB" sz="1600" b="1" dirty="0">
                <a:latin typeface="Comic Sans MS" pitchFamily="66" charset="0"/>
              </a:rPr>
              <a:t>extrapolations, inconsistent with each </a:t>
            </a:r>
            <a:r>
              <a:rPr lang="en-GB" sz="1600" b="1" dirty="0" smtClean="0">
                <a:latin typeface="Comic Sans MS" pitchFamily="66" charset="0"/>
              </a:rPr>
              <a:t>other, big </a:t>
            </a:r>
            <a:r>
              <a:rPr lang="en-GB" sz="1600" b="1" dirty="0">
                <a:latin typeface="Comic Sans MS" pitchFamily="66" charset="0"/>
              </a:rPr>
              <a:t>uncertainties </a:t>
            </a:r>
            <a:r>
              <a:rPr lang="en-GB" sz="1600" b="1" dirty="0" smtClean="0">
                <a:latin typeface="Comic Sans MS" pitchFamily="66" charset="0"/>
              </a:rPr>
              <a:t>                             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GB" sz="1600" b="1" dirty="0" smtClean="0">
                <a:latin typeface="Comic Sans MS" pitchFamily="66" charset="0"/>
              </a:rPr>
              <a:t>More </a:t>
            </a:r>
            <a:r>
              <a:rPr lang="en-GB" sz="1600" b="1" dirty="0">
                <a:latin typeface="Comic Sans MS" pitchFamily="66" charset="0"/>
              </a:rPr>
              <a:t>work necessary on consistency of codes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GB" sz="1600" b="1" dirty="0">
                <a:latin typeface="Comic Sans MS" pitchFamily="66" charset="0"/>
              </a:rPr>
              <a:t>Main example: π</a:t>
            </a:r>
            <a:r>
              <a:rPr lang="en-GB" sz="1600" b="1" baseline="30000" dirty="0">
                <a:latin typeface="Comic Sans MS" pitchFamily="66" charset="0"/>
              </a:rPr>
              <a:t>-</a:t>
            </a:r>
            <a:r>
              <a:rPr lang="en-GB" sz="1600" b="1" dirty="0">
                <a:latin typeface="Comic Sans MS" pitchFamily="66" charset="0"/>
              </a:rPr>
              <a:t>/π</a:t>
            </a:r>
            <a:r>
              <a:rPr lang="en-GB" sz="1600" b="1" baseline="30000" dirty="0">
                <a:latin typeface="Comic Sans MS" pitchFamily="66" charset="0"/>
              </a:rPr>
              <a:t>+</a:t>
            </a:r>
            <a:r>
              <a:rPr lang="en-GB" sz="1600" b="1" dirty="0">
                <a:latin typeface="Comic Sans MS" pitchFamily="66" charset="0"/>
              </a:rPr>
              <a:t> ratio</a:t>
            </a:r>
          </a:p>
        </p:txBody>
      </p:sp>
      <p:sp>
        <p:nvSpPr>
          <p:cNvPr id="22" name="Text Box 164"/>
          <p:cNvSpPr txBox="1">
            <a:spLocks noChangeArrowheads="1"/>
          </p:cNvSpPr>
          <p:nvPr/>
        </p:nvSpPr>
        <p:spPr bwMode="auto">
          <a:xfrm>
            <a:off x="37836" y="44451"/>
            <a:ext cx="4681273" cy="707886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 err="1">
                <a:solidFill>
                  <a:schemeClr val="bg1"/>
                </a:solidFill>
              </a:rPr>
              <a:t>C</a:t>
            </a:r>
            <a:r>
              <a:rPr lang="de-DE" b="1" dirty="0" err="1">
                <a:solidFill>
                  <a:schemeClr val="bg1"/>
                </a:solidFill>
              </a:rPr>
              <a:t>onstraints</a:t>
            </a:r>
            <a:r>
              <a:rPr lang="de-DE" b="1" dirty="0">
                <a:solidFill>
                  <a:schemeClr val="bg1"/>
                </a:solidFill>
              </a:rPr>
              <a:t> on </a:t>
            </a:r>
            <a:r>
              <a:rPr lang="de-DE" b="1" dirty="0" err="1">
                <a:solidFill>
                  <a:schemeClr val="bg1"/>
                </a:solidFill>
              </a:rPr>
              <a:t>the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symmetry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 smtClean="0">
                <a:solidFill>
                  <a:schemeClr val="bg1"/>
                </a:solidFill>
              </a:rPr>
              <a:t>energy</a:t>
            </a:r>
            <a:r>
              <a:rPr lang="de-DE" b="1" dirty="0" smtClean="0">
                <a:solidFill>
                  <a:schemeClr val="bg1"/>
                </a:solidFill>
              </a:rPr>
              <a:t> </a:t>
            </a:r>
            <a:r>
              <a:rPr lang="de-DE" b="1" dirty="0" err="1" smtClean="0">
                <a:solidFill>
                  <a:schemeClr val="bg1"/>
                </a:solidFill>
              </a:rPr>
              <a:t>from</a:t>
            </a:r>
            <a:r>
              <a:rPr lang="de-DE" b="1" dirty="0" smtClean="0">
                <a:solidFill>
                  <a:schemeClr val="bg1"/>
                </a:solidFill>
              </a:rPr>
              <a:t> Heavy-Ion </a:t>
            </a:r>
            <a:r>
              <a:rPr lang="de-DE" b="1" dirty="0" err="1" smtClean="0">
                <a:solidFill>
                  <a:schemeClr val="bg1"/>
                </a:solidFill>
              </a:rPr>
              <a:t>Collisions</a:t>
            </a:r>
            <a:endParaRPr lang="de-DE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2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2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20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20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928" grpId="0" animBg="1"/>
      <p:bldP spid="720961" grpId="0" animBg="1"/>
      <p:bldP spid="720962" grpId="0" animBg="1"/>
      <p:bldP spid="72096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201472" cy="6868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6609184" y="692696"/>
            <a:ext cx="3296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err="1" smtClean="0">
                <a:solidFill>
                  <a:srgbClr val="00823B"/>
                </a:solidFill>
                <a:latin typeface="Comic Sans MS" pitchFamily="66" charset="0"/>
              </a:rPr>
              <a:t>From</a:t>
            </a:r>
            <a:r>
              <a:rPr lang="it-IT" sz="2000" b="1" dirty="0" smtClean="0">
                <a:solidFill>
                  <a:srgbClr val="00823B"/>
                </a:solidFill>
                <a:latin typeface="Comic Sans MS" pitchFamily="66" charset="0"/>
              </a:rPr>
              <a:t> </a:t>
            </a:r>
            <a:r>
              <a:rPr lang="it-IT" sz="2000" b="1" dirty="0" err="1" smtClean="0">
                <a:solidFill>
                  <a:srgbClr val="00823B"/>
                </a:solidFill>
                <a:latin typeface="Comic Sans MS" pitchFamily="66" charset="0"/>
              </a:rPr>
              <a:t>M.Di</a:t>
            </a:r>
            <a:r>
              <a:rPr lang="it-IT" sz="2000" b="1" dirty="0" smtClean="0">
                <a:solidFill>
                  <a:srgbClr val="00823B"/>
                </a:solidFill>
                <a:latin typeface="Comic Sans MS" pitchFamily="66" charset="0"/>
              </a:rPr>
              <a:t> Toro talk at Asy-Eos2010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ext Box 2"/>
          <p:cNvSpPr txBox="1">
            <a:spLocks noChangeArrowheads="1"/>
          </p:cNvSpPr>
          <p:nvPr/>
        </p:nvSpPr>
        <p:spPr bwMode="auto">
          <a:xfrm>
            <a:off x="0" y="3717032"/>
            <a:ext cx="4736976" cy="11726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b="1" dirty="0">
                <a:solidFill>
                  <a:srgbClr val="0000FF"/>
                </a:solidFill>
                <a:latin typeface="Comic Sans MS" pitchFamily="66" charset="0"/>
                <a:cs typeface="Arial" charset="0"/>
              </a:rPr>
              <a:t>In the ASY-EOS experiment at GSI </a:t>
            </a:r>
            <a:r>
              <a:rPr lang="en-US" b="1" dirty="0" smtClean="0">
                <a:solidFill>
                  <a:srgbClr val="0000FF"/>
                </a:solidFill>
                <a:latin typeface="Comic Sans MS" pitchFamily="66" charset="0"/>
                <a:cs typeface="Arial" charset="0"/>
              </a:rPr>
              <a:t>we</a:t>
            </a:r>
          </a:p>
          <a:p>
            <a:pPr algn="ctr">
              <a:lnSpc>
                <a:spcPct val="130000"/>
              </a:lnSpc>
            </a:pPr>
            <a:r>
              <a:rPr lang="en-US" b="1" dirty="0" smtClean="0">
                <a:solidFill>
                  <a:srgbClr val="0000FF"/>
                </a:solidFill>
                <a:latin typeface="Comic Sans MS" pitchFamily="66" charset="0"/>
                <a:cs typeface="Arial" charset="0"/>
              </a:rPr>
              <a:t> tried </a:t>
            </a:r>
            <a:r>
              <a:rPr lang="en-US" b="1" dirty="0">
                <a:solidFill>
                  <a:srgbClr val="0000FF"/>
                </a:solidFill>
                <a:latin typeface="Comic Sans MS" pitchFamily="66" charset="0"/>
                <a:cs typeface="Arial" charset="0"/>
              </a:rPr>
              <a:t>to measure such (and other) </a:t>
            </a:r>
            <a:r>
              <a:rPr lang="en-US" b="1" dirty="0" smtClean="0">
                <a:solidFill>
                  <a:srgbClr val="0000FF"/>
                </a:solidFill>
                <a:latin typeface="Comic Sans MS" pitchFamily="66" charset="0"/>
                <a:cs typeface="Arial" charset="0"/>
              </a:rPr>
              <a:t>observables……….???</a:t>
            </a:r>
            <a:endParaRPr lang="en-US" b="1" dirty="0">
              <a:solidFill>
                <a:srgbClr val="0000FF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188913"/>
            <a:ext cx="990600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de-DE" sz="3600" b="1">
                <a:latin typeface="Comic Sans MS" pitchFamily="66" charset="0"/>
              </a:rPr>
              <a:t>Conclusions</a:t>
            </a:r>
          </a:p>
        </p:txBody>
      </p:sp>
      <p:sp>
        <p:nvSpPr>
          <p:cNvPr id="147461" name="Text Box 5"/>
          <p:cNvSpPr txBox="1">
            <a:spLocks noChangeArrowheads="1"/>
          </p:cNvSpPr>
          <p:nvPr/>
        </p:nvSpPr>
        <p:spPr bwMode="auto">
          <a:xfrm>
            <a:off x="0" y="712789"/>
            <a:ext cx="9906000" cy="10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b="1" dirty="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Several heavy Ion reactions observables have been useful in order to get information on symmetry energy at sub-saturation densities (</a:t>
            </a:r>
            <a:r>
              <a:rPr lang="en-GB" b="1" dirty="0">
                <a:solidFill>
                  <a:srgbClr val="FF0000"/>
                </a:solidFill>
                <a:latin typeface="Comic Sans MS" pitchFamily="66" charset="0"/>
                <a:cs typeface="Arial" charset="0"/>
                <a:sym typeface="Symbol" pitchFamily="18" charset="2"/>
              </a:rPr>
              <a:t>giant and pigmy dipole resonances, isobaric analogue states and masses, </a:t>
            </a:r>
            <a:r>
              <a:rPr lang="en-GB" b="1" dirty="0" err="1">
                <a:solidFill>
                  <a:srgbClr val="FF0000"/>
                </a:solidFill>
                <a:latin typeface="Comic Sans MS" pitchFamily="66" charset="0"/>
                <a:cs typeface="Arial" charset="0"/>
                <a:sym typeface="Symbol" pitchFamily="18" charset="2"/>
              </a:rPr>
              <a:t>isospin</a:t>
            </a:r>
            <a:r>
              <a:rPr lang="en-GB" b="1" dirty="0">
                <a:solidFill>
                  <a:srgbClr val="FF0000"/>
                </a:solidFill>
                <a:latin typeface="Comic Sans MS" pitchFamily="66" charset="0"/>
                <a:cs typeface="Arial" charset="0"/>
                <a:sym typeface="Symbol" pitchFamily="18" charset="2"/>
              </a:rPr>
              <a:t> diffusion, n/p ratios, </a:t>
            </a:r>
            <a:r>
              <a:rPr lang="en-GB" b="1" baseline="30000" dirty="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3</a:t>
            </a:r>
            <a:r>
              <a:rPr lang="en-GB" b="1" dirty="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H/</a:t>
            </a:r>
            <a:r>
              <a:rPr lang="en-GB" b="1" baseline="30000" dirty="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3</a:t>
            </a:r>
            <a:r>
              <a:rPr lang="en-GB" b="1" dirty="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He ratio…).</a:t>
            </a:r>
          </a:p>
        </p:txBody>
      </p:sp>
      <p:sp>
        <p:nvSpPr>
          <p:cNvPr id="147463" name="Rectangle 7"/>
          <p:cNvSpPr>
            <a:spLocks noChangeArrowheads="1"/>
          </p:cNvSpPr>
          <p:nvPr/>
        </p:nvSpPr>
        <p:spPr bwMode="auto">
          <a:xfrm>
            <a:off x="272586" y="1988840"/>
            <a:ext cx="9360827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b="1" dirty="0" err="1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Viceversa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, more extended data sets and consistency checks  (</a:t>
            </a:r>
            <a:r>
              <a:rPr lang="en-GB" b="1" dirty="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</a:t>
            </a:r>
            <a:r>
              <a:rPr lang="en-GB" b="1" baseline="30000" dirty="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-</a:t>
            </a:r>
            <a:r>
              <a:rPr lang="en-GB" b="1" dirty="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/</a:t>
            </a:r>
            <a:r>
              <a:rPr lang="en-GB" b="1" baseline="30000" dirty="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+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) 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are needed in order to arrive at firm conclusions at supra-saturation densities</a:t>
            </a:r>
          </a:p>
          <a:p>
            <a:pPr algn="ctr">
              <a:lnSpc>
                <a:spcPct val="120000"/>
              </a:lnSpc>
            </a:pPr>
            <a:r>
              <a:rPr lang="en-US" b="1" dirty="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Neutron-proton elliptic flow is a promising observable</a:t>
            </a:r>
          </a:p>
        </p:txBody>
      </p:sp>
      <p:sp>
        <p:nvSpPr>
          <p:cNvPr id="6" name="Rettangolo 5"/>
          <p:cNvSpPr/>
          <p:nvPr/>
        </p:nvSpPr>
        <p:spPr>
          <a:xfrm>
            <a:off x="2000672" y="5229200"/>
            <a:ext cx="59046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……“a good constraint” of symmetry energy at supra-saturation density</a:t>
            </a:r>
          </a:p>
          <a:p>
            <a:pPr algn="ctr">
              <a:lnSpc>
                <a:spcPts val="322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??????</a:t>
            </a:r>
            <a:endParaRPr lang="en-US" sz="2400" b="1" dirty="0">
              <a:solidFill>
                <a:srgbClr val="FF0000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953000" y="3861048"/>
            <a:ext cx="4331998" cy="4203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b="1" dirty="0" smtClean="0">
                <a:solidFill>
                  <a:srgbClr val="0000FF"/>
                </a:solidFill>
                <a:latin typeface="Comic Sans MS" pitchFamily="66" charset="0"/>
                <a:cs typeface="Arial" charset="0"/>
              </a:rPr>
              <a:t>Model predictions consistency ???</a:t>
            </a:r>
            <a:endParaRPr lang="en-US" b="1" dirty="0">
              <a:solidFill>
                <a:srgbClr val="0000FF"/>
              </a:solidFill>
              <a:latin typeface="Comic Sans MS" pitchFamily="66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7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8" grpId="0"/>
      <p:bldP spid="147461" grpId="0"/>
      <p:bldP spid="147463" grpId="0"/>
      <p:bldP spid="6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116632"/>
            <a:ext cx="92014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 smtClean="0">
                <a:solidFill>
                  <a:srgbClr val="FF0000"/>
                </a:solidFill>
                <a:latin typeface="Comic Sans MS" pitchFamily="66" charset="0"/>
              </a:rPr>
              <a:t>THANKS </a:t>
            </a:r>
            <a:r>
              <a:rPr lang="it-IT" sz="4400" b="1" dirty="0" err="1" smtClean="0">
                <a:solidFill>
                  <a:srgbClr val="FF0000"/>
                </a:solidFill>
                <a:latin typeface="Comic Sans MS" pitchFamily="66" charset="0"/>
              </a:rPr>
              <a:t>to</a:t>
            </a:r>
            <a:r>
              <a:rPr lang="it-IT" sz="4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it-IT" sz="4400" b="1" dirty="0" err="1" smtClean="0">
                <a:solidFill>
                  <a:srgbClr val="FF0000"/>
                </a:solidFill>
                <a:latin typeface="Comic Sans MS" pitchFamily="66" charset="0"/>
              </a:rPr>
              <a:t>all</a:t>
            </a:r>
            <a:r>
              <a:rPr lang="it-IT" sz="4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it-IT" sz="4400" b="1" dirty="0" err="1" smtClean="0">
                <a:solidFill>
                  <a:srgbClr val="FF0000"/>
                </a:solidFill>
                <a:latin typeface="Comic Sans MS" pitchFamily="66" charset="0"/>
              </a:rPr>
              <a:t>ASYEOSers</a:t>
            </a:r>
            <a:r>
              <a:rPr lang="it-IT" sz="4400" b="1" dirty="0" smtClean="0">
                <a:solidFill>
                  <a:srgbClr val="FF0000"/>
                </a:solidFill>
                <a:latin typeface="Comic Sans MS" pitchFamily="66" charset="0"/>
              </a:rPr>
              <a:t>!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496616" y="908720"/>
            <a:ext cx="59611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b="1" dirty="0" smtClean="0">
                <a:latin typeface="Comic Sans MS" pitchFamily="66" charset="0"/>
              </a:rPr>
              <a:t>GSI, </a:t>
            </a:r>
            <a:r>
              <a:rPr lang="it-IT" sz="2400" b="1" dirty="0" err="1" smtClean="0">
                <a:latin typeface="Comic Sans MS" pitchFamily="66" charset="0"/>
              </a:rPr>
              <a:t>Germany</a:t>
            </a:r>
            <a:endParaRPr lang="it-IT" sz="2400" b="1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2400" b="1" dirty="0" err="1" smtClean="0">
                <a:latin typeface="Comic Sans MS" pitchFamily="66" charset="0"/>
              </a:rPr>
              <a:t>Ganil</a:t>
            </a:r>
            <a:r>
              <a:rPr lang="it-IT" sz="2400" b="1" dirty="0" smtClean="0">
                <a:latin typeface="Comic Sans MS" pitchFamily="66" charset="0"/>
              </a:rPr>
              <a:t>, France</a:t>
            </a:r>
          </a:p>
          <a:p>
            <a:pPr>
              <a:buFont typeface="Arial" pitchFamily="34" charset="0"/>
              <a:buChar char="•"/>
            </a:pPr>
            <a:r>
              <a:rPr lang="it-IT" sz="2400" b="1" dirty="0" err="1" smtClean="0">
                <a:latin typeface="Comic Sans MS" pitchFamily="66" charset="0"/>
              </a:rPr>
              <a:t>Daresbury</a:t>
            </a:r>
            <a:r>
              <a:rPr lang="it-IT" sz="2400" b="1" dirty="0" smtClean="0">
                <a:latin typeface="Comic Sans MS" pitchFamily="66" charset="0"/>
              </a:rPr>
              <a:t>, UK</a:t>
            </a:r>
          </a:p>
          <a:p>
            <a:pPr>
              <a:buFont typeface="Arial" pitchFamily="34" charset="0"/>
              <a:buChar char="•"/>
            </a:pPr>
            <a:r>
              <a:rPr lang="it-IT" sz="2400" b="1" dirty="0" smtClean="0">
                <a:latin typeface="Comic Sans MS" pitchFamily="66" charset="0"/>
              </a:rPr>
              <a:t>Liverpool, UK</a:t>
            </a:r>
          </a:p>
          <a:p>
            <a:pPr>
              <a:buFont typeface="Arial" pitchFamily="34" charset="0"/>
              <a:buChar char="•"/>
            </a:pPr>
            <a:r>
              <a:rPr lang="it-IT" sz="2400" b="1" dirty="0" smtClean="0">
                <a:latin typeface="Comic Sans MS" pitchFamily="66" charset="0"/>
              </a:rPr>
              <a:t>Milano, Italy</a:t>
            </a:r>
          </a:p>
          <a:p>
            <a:pPr>
              <a:buFont typeface="Arial" pitchFamily="34" charset="0"/>
              <a:buChar char="•"/>
            </a:pPr>
            <a:r>
              <a:rPr lang="it-IT" sz="2400" b="1" dirty="0" smtClean="0">
                <a:latin typeface="Comic Sans MS" pitchFamily="66" charset="0"/>
              </a:rPr>
              <a:t>Catania, Italy</a:t>
            </a:r>
          </a:p>
          <a:p>
            <a:pPr>
              <a:buFont typeface="Arial" pitchFamily="34" charset="0"/>
              <a:buChar char="•"/>
            </a:pPr>
            <a:r>
              <a:rPr lang="it-IT" sz="2400" b="1" dirty="0" smtClean="0">
                <a:latin typeface="Comic Sans MS" pitchFamily="66" charset="0"/>
              </a:rPr>
              <a:t>Messina, Italy</a:t>
            </a:r>
          </a:p>
          <a:p>
            <a:pPr>
              <a:buFont typeface="Arial" pitchFamily="34" charset="0"/>
              <a:buChar char="•"/>
            </a:pPr>
            <a:r>
              <a:rPr lang="it-IT" sz="2400" b="1" dirty="0" smtClean="0">
                <a:latin typeface="Comic Sans MS" pitchFamily="66" charset="0"/>
              </a:rPr>
              <a:t>MSU, USA</a:t>
            </a:r>
          </a:p>
          <a:p>
            <a:pPr>
              <a:buFont typeface="Arial" pitchFamily="34" charset="0"/>
              <a:buChar char="•"/>
            </a:pPr>
            <a:r>
              <a:rPr lang="it-IT" sz="2400" b="1" dirty="0" smtClean="0">
                <a:latin typeface="Comic Sans MS" pitchFamily="66" charset="0"/>
              </a:rPr>
              <a:t>TAMU, USA</a:t>
            </a:r>
          </a:p>
          <a:p>
            <a:pPr>
              <a:buFont typeface="Arial" pitchFamily="34" charset="0"/>
              <a:buChar char="•"/>
            </a:pPr>
            <a:r>
              <a:rPr lang="it-IT" sz="2400" b="1" dirty="0" smtClean="0">
                <a:latin typeface="Comic Sans MS" pitchFamily="66" charset="0"/>
              </a:rPr>
              <a:t>WMI, USA</a:t>
            </a:r>
          </a:p>
          <a:p>
            <a:pPr>
              <a:buFont typeface="Arial" pitchFamily="34" charset="0"/>
              <a:buChar char="•"/>
            </a:pPr>
            <a:r>
              <a:rPr lang="it-IT" sz="2400" b="1" dirty="0" err="1" smtClean="0">
                <a:latin typeface="Comic Sans MS" pitchFamily="66" charset="0"/>
              </a:rPr>
              <a:t>Krakow</a:t>
            </a:r>
            <a:r>
              <a:rPr lang="it-IT" sz="2400" b="1" dirty="0" smtClean="0">
                <a:latin typeface="Comic Sans MS" pitchFamily="66" charset="0"/>
              </a:rPr>
              <a:t>, </a:t>
            </a:r>
            <a:r>
              <a:rPr lang="it-IT" sz="2400" b="1" dirty="0" err="1" smtClean="0">
                <a:latin typeface="Comic Sans MS" pitchFamily="66" charset="0"/>
              </a:rPr>
              <a:t>Poland</a:t>
            </a:r>
            <a:endParaRPr lang="it-IT" sz="2400" b="1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2400" b="1" dirty="0" smtClean="0">
                <a:latin typeface="Comic Sans MS" pitchFamily="66" charset="0"/>
              </a:rPr>
              <a:t>RIKEN, </a:t>
            </a:r>
            <a:r>
              <a:rPr lang="it-IT" sz="2400" b="1" dirty="0" err="1" smtClean="0">
                <a:latin typeface="Comic Sans MS" pitchFamily="66" charset="0"/>
              </a:rPr>
              <a:t>Japan</a:t>
            </a:r>
            <a:endParaRPr lang="it-IT" sz="2400" b="1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2400" b="1" dirty="0" err="1" smtClean="0">
                <a:latin typeface="Comic Sans MS" pitchFamily="66" charset="0"/>
              </a:rPr>
              <a:t>Zagreb</a:t>
            </a:r>
            <a:r>
              <a:rPr lang="it-IT" sz="2400" b="1" dirty="0" smtClean="0">
                <a:latin typeface="Comic Sans MS" pitchFamily="66" charset="0"/>
              </a:rPr>
              <a:t>, </a:t>
            </a:r>
            <a:r>
              <a:rPr lang="it-IT" sz="2400" b="1" dirty="0" err="1" smtClean="0">
                <a:latin typeface="Comic Sans MS" pitchFamily="66" charset="0"/>
              </a:rPr>
              <a:t>Croatia</a:t>
            </a:r>
            <a:endParaRPr lang="it-IT" sz="2400" b="1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2400" b="1" dirty="0" smtClean="0">
                <a:latin typeface="Comic Sans MS" pitchFamily="66" charset="0"/>
              </a:rPr>
              <a:t>Santiago, </a:t>
            </a:r>
            <a:r>
              <a:rPr lang="it-IT" sz="2400" b="1" dirty="0" err="1" smtClean="0">
                <a:latin typeface="Comic Sans MS" pitchFamily="66" charset="0"/>
              </a:rPr>
              <a:t>Spain</a:t>
            </a:r>
            <a:endParaRPr lang="it-IT" sz="2400" b="1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2400" b="1" dirty="0" smtClean="0">
                <a:latin typeface="Comic Sans MS" pitchFamily="66" charset="0"/>
              </a:rPr>
              <a:t>KSU, </a:t>
            </a:r>
            <a:r>
              <a:rPr lang="it-IT" sz="2400" b="1" dirty="0" err="1" smtClean="0">
                <a:latin typeface="Comic Sans MS" pitchFamily="66" charset="0"/>
              </a:rPr>
              <a:t>Saudi</a:t>
            </a:r>
            <a:r>
              <a:rPr lang="it-IT" sz="2400" b="1" dirty="0" smtClean="0">
                <a:latin typeface="Comic Sans MS" pitchFamily="66" charset="0"/>
              </a:rPr>
              <a:t> Arabia &amp;&amp; </a:t>
            </a:r>
            <a:r>
              <a:rPr lang="it-IT" sz="2400" b="1" dirty="0" err="1" smtClean="0">
                <a:latin typeface="Comic Sans MS" pitchFamily="66" charset="0"/>
              </a:rPr>
              <a:t>others…</a:t>
            </a:r>
            <a:endParaRPr lang="it-IT" sz="2400" b="1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8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516" y="0"/>
            <a:ext cx="8712968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0" y="6309320"/>
            <a:ext cx="4448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23B"/>
                </a:solidFill>
                <a:latin typeface="Comic Sans MS" pitchFamily="66" charset="0"/>
              </a:rPr>
              <a:t>Adapted from </a:t>
            </a:r>
            <a:r>
              <a:rPr lang="en-US" b="1" dirty="0" err="1" smtClean="0">
                <a:solidFill>
                  <a:srgbClr val="00823B"/>
                </a:solidFill>
                <a:latin typeface="Comic Sans MS" pitchFamily="66" charset="0"/>
              </a:rPr>
              <a:t>P.Pawloski</a:t>
            </a:r>
            <a:r>
              <a:rPr lang="en-US" b="1" dirty="0" smtClean="0">
                <a:solidFill>
                  <a:srgbClr val="00823B"/>
                </a:solidFill>
                <a:latin typeface="Comic Sans MS" pitchFamily="66" charset="0"/>
              </a:rPr>
              <a:t>, IWM2007</a:t>
            </a:r>
            <a:endParaRPr lang="en-US" b="1" dirty="0">
              <a:solidFill>
                <a:srgbClr val="00823B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488" y="476672"/>
            <a:ext cx="5120754" cy="6284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7654" y="0"/>
            <a:ext cx="380534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57" y="1"/>
            <a:ext cx="8352927" cy="624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6609184" y="6093296"/>
            <a:ext cx="3296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err="1" smtClean="0">
                <a:solidFill>
                  <a:srgbClr val="00823B"/>
                </a:solidFill>
                <a:latin typeface="Comic Sans MS" pitchFamily="66" charset="0"/>
              </a:rPr>
              <a:t>From</a:t>
            </a:r>
            <a:r>
              <a:rPr lang="it-IT" sz="2000" b="1" dirty="0" smtClean="0">
                <a:solidFill>
                  <a:srgbClr val="00823B"/>
                </a:solidFill>
                <a:latin typeface="Comic Sans MS" pitchFamily="66" charset="0"/>
              </a:rPr>
              <a:t> </a:t>
            </a:r>
            <a:r>
              <a:rPr lang="it-IT" sz="2000" b="1" dirty="0" err="1" smtClean="0">
                <a:solidFill>
                  <a:srgbClr val="00823B"/>
                </a:solidFill>
                <a:latin typeface="Comic Sans MS" pitchFamily="66" charset="0"/>
              </a:rPr>
              <a:t>M.Di</a:t>
            </a:r>
            <a:r>
              <a:rPr lang="it-IT" sz="2000" b="1" dirty="0" smtClean="0">
                <a:solidFill>
                  <a:srgbClr val="00823B"/>
                </a:solidFill>
                <a:latin typeface="Comic Sans MS" pitchFamily="66" charset="0"/>
              </a:rPr>
              <a:t> Toro talk at Asy-Eos2010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35" y="1052736"/>
            <a:ext cx="3900488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8"/>
          <p:cNvSpPr txBox="1">
            <a:spLocks noChangeArrowheads="1"/>
          </p:cNvSpPr>
          <p:nvPr/>
        </p:nvSpPr>
        <p:spPr bwMode="auto">
          <a:xfrm>
            <a:off x="0" y="6276975"/>
            <a:ext cx="4600443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 b="1" dirty="0">
                <a:solidFill>
                  <a:srgbClr val="008000"/>
                </a:solidFill>
                <a:latin typeface="Comic Sans MS" pitchFamily="66" charset="0"/>
              </a:rPr>
              <a:t>See </a:t>
            </a:r>
            <a:r>
              <a:rPr lang="en-GB" sz="1600" b="1" dirty="0" err="1">
                <a:solidFill>
                  <a:srgbClr val="008000"/>
                </a:solidFill>
                <a:latin typeface="Comic Sans MS" pitchFamily="66" charset="0"/>
              </a:rPr>
              <a:t>Qingfeng</a:t>
            </a:r>
            <a:r>
              <a:rPr lang="en-GB" sz="1600" b="1" dirty="0">
                <a:solidFill>
                  <a:srgbClr val="008000"/>
                </a:solidFill>
                <a:latin typeface="Comic Sans MS" pitchFamily="66" charset="0"/>
              </a:rPr>
              <a:t> Li, J. Phys. G31 1359-1374 (2005) and references therein</a:t>
            </a:r>
          </a:p>
        </p:txBody>
      </p:sp>
      <p:sp>
        <p:nvSpPr>
          <p:cNvPr id="10244" name="Text Box 9"/>
          <p:cNvSpPr txBox="1">
            <a:spLocks noChangeArrowheads="1"/>
          </p:cNvSpPr>
          <p:nvPr/>
        </p:nvSpPr>
        <p:spPr bwMode="auto">
          <a:xfrm>
            <a:off x="2144581" y="1508274"/>
            <a:ext cx="116945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b="1" dirty="0">
                <a:solidFill>
                  <a:srgbClr val="33CC33"/>
                </a:solidFill>
                <a:latin typeface="Comic Sans MS" pitchFamily="66" charset="0"/>
              </a:rPr>
              <a:t>STIFF</a:t>
            </a:r>
          </a:p>
        </p:txBody>
      </p:sp>
      <p:sp>
        <p:nvSpPr>
          <p:cNvPr id="10245" name="Text Box 10"/>
          <p:cNvSpPr txBox="1">
            <a:spLocks noChangeArrowheads="1"/>
          </p:cNvSpPr>
          <p:nvPr/>
        </p:nvSpPr>
        <p:spPr bwMode="auto">
          <a:xfrm>
            <a:off x="2534973" y="2444378"/>
            <a:ext cx="116945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b="1" smtClean="0">
                <a:solidFill>
                  <a:srgbClr val="FF33CC"/>
                </a:solidFill>
                <a:latin typeface="Comic Sans MS" pitchFamily="66" charset="0"/>
              </a:rPr>
              <a:t>SOFT</a:t>
            </a:r>
            <a:endParaRPr lang="en-GB" sz="1600" b="1" dirty="0">
              <a:solidFill>
                <a:srgbClr val="FF33CC"/>
              </a:solidFill>
              <a:latin typeface="Comic Sans MS" pitchFamily="66" charset="0"/>
            </a:endParaRPr>
          </a:p>
        </p:txBody>
      </p:sp>
      <p:sp>
        <p:nvSpPr>
          <p:cNvPr id="10246" name="Rectangle 11"/>
          <p:cNvSpPr>
            <a:spLocks noChangeArrowheads="1"/>
          </p:cNvSpPr>
          <p:nvPr/>
        </p:nvSpPr>
        <p:spPr bwMode="auto">
          <a:xfrm>
            <a:off x="1640632" y="0"/>
            <a:ext cx="6624736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de-DE" sz="2200" b="1" dirty="0" smtClean="0">
                <a:solidFill>
                  <a:srgbClr val="FF3300"/>
                </a:solidFill>
                <a:latin typeface="Comic Sans MS" pitchFamily="66" charset="0"/>
              </a:rPr>
              <a:t>Main </a:t>
            </a:r>
            <a:r>
              <a:rPr lang="de-DE" sz="2200" b="1" dirty="0" err="1" smtClean="0">
                <a:solidFill>
                  <a:srgbClr val="FF3300"/>
                </a:solidFill>
                <a:latin typeface="Comic Sans MS" pitchFamily="66" charset="0"/>
              </a:rPr>
              <a:t>motivation</a:t>
            </a:r>
            <a:r>
              <a:rPr lang="de-DE" sz="2200" b="1" dirty="0" smtClean="0">
                <a:solidFill>
                  <a:srgbClr val="FF3300"/>
                </a:solidFill>
                <a:latin typeface="Comic Sans MS" pitchFamily="66" charset="0"/>
              </a:rPr>
              <a:t>:</a:t>
            </a:r>
          </a:p>
          <a:p>
            <a:pPr algn="ctr">
              <a:lnSpc>
                <a:spcPct val="90000"/>
              </a:lnSpc>
            </a:pPr>
            <a:r>
              <a:rPr lang="de-DE" sz="2200" b="1" dirty="0" err="1" smtClean="0">
                <a:solidFill>
                  <a:srgbClr val="FF3300"/>
                </a:solidFill>
                <a:latin typeface="Comic Sans MS" pitchFamily="66" charset="0"/>
              </a:rPr>
              <a:t>symmetry</a:t>
            </a:r>
            <a:r>
              <a:rPr lang="de-DE" sz="2200" b="1" dirty="0" smtClean="0">
                <a:solidFill>
                  <a:srgbClr val="FF3300"/>
                </a:solidFill>
                <a:latin typeface="Comic Sans MS" pitchFamily="66" charset="0"/>
              </a:rPr>
              <a:t> </a:t>
            </a:r>
            <a:r>
              <a:rPr lang="de-DE" sz="2200" b="1" dirty="0" err="1" smtClean="0">
                <a:solidFill>
                  <a:srgbClr val="FF3300"/>
                </a:solidFill>
                <a:latin typeface="Comic Sans MS" pitchFamily="66" charset="0"/>
              </a:rPr>
              <a:t>energy</a:t>
            </a:r>
            <a:r>
              <a:rPr lang="de-DE" sz="2200" b="1" dirty="0" smtClean="0">
                <a:solidFill>
                  <a:srgbClr val="FF3300"/>
                </a:solidFill>
                <a:latin typeface="Comic Sans MS" pitchFamily="66" charset="0"/>
              </a:rPr>
              <a:t> </a:t>
            </a:r>
            <a:r>
              <a:rPr lang="de-DE" sz="2200" b="1" dirty="0" err="1" smtClean="0">
                <a:solidFill>
                  <a:srgbClr val="FF3300"/>
                </a:solidFill>
                <a:latin typeface="Comic Sans MS" pitchFamily="66" charset="0"/>
              </a:rPr>
              <a:t>at</a:t>
            </a:r>
            <a:r>
              <a:rPr lang="de-DE" sz="2200" b="1" dirty="0" smtClean="0">
                <a:solidFill>
                  <a:srgbClr val="FF3300"/>
                </a:solidFill>
                <a:latin typeface="Comic Sans MS" pitchFamily="66" charset="0"/>
              </a:rPr>
              <a:t> </a:t>
            </a:r>
            <a:r>
              <a:rPr lang="de-DE" sz="2200" b="1" dirty="0" err="1" smtClean="0">
                <a:solidFill>
                  <a:srgbClr val="FF3300"/>
                </a:solidFill>
                <a:latin typeface="Comic Sans MS" pitchFamily="66" charset="0"/>
              </a:rPr>
              <a:t>supra-saturation</a:t>
            </a:r>
            <a:r>
              <a:rPr lang="de-DE" sz="2200" b="1" dirty="0" smtClean="0">
                <a:solidFill>
                  <a:srgbClr val="FF3300"/>
                </a:solidFill>
                <a:latin typeface="Comic Sans MS" pitchFamily="66" charset="0"/>
              </a:rPr>
              <a:t> </a:t>
            </a:r>
            <a:r>
              <a:rPr lang="de-DE" sz="2200" b="1" dirty="0" err="1" smtClean="0">
                <a:solidFill>
                  <a:srgbClr val="FF3300"/>
                </a:solidFill>
                <a:latin typeface="Comic Sans MS" pitchFamily="66" charset="0"/>
              </a:rPr>
              <a:t>densities</a:t>
            </a:r>
            <a:endParaRPr lang="de-DE" sz="2200" b="1" dirty="0">
              <a:solidFill>
                <a:srgbClr val="FF3300"/>
              </a:solidFill>
              <a:latin typeface="Comic Sans MS" pitchFamily="66" charset="0"/>
            </a:endParaRPr>
          </a:p>
        </p:txBody>
      </p:sp>
      <p:pic>
        <p:nvPicPr>
          <p:cNvPr id="10248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4648" y="3717032"/>
            <a:ext cx="1080120" cy="490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5" cstate="print"/>
          <a:srcRect t="4167" r="3318"/>
          <a:stretch>
            <a:fillRect/>
          </a:stretch>
        </p:blipFill>
        <p:spPr bwMode="auto">
          <a:xfrm>
            <a:off x="4759048" y="1628800"/>
            <a:ext cx="4730456" cy="3312368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5313040" y="4932457"/>
            <a:ext cx="4176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8000"/>
                </a:solidFill>
                <a:latin typeface="Comic Sans MS" pitchFamily="66" charset="0"/>
              </a:rPr>
              <a:t> </a:t>
            </a:r>
            <a:r>
              <a:rPr lang="it-IT" sz="1600" b="1" dirty="0" smtClean="0">
                <a:solidFill>
                  <a:srgbClr val="008000"/>
                </a:solidFill>
                <a:latin typeface="Comic Sans MS" pitchFamily="66" charset="0"/>
              </a:rPr>
              <a:t>* </a:t>
            </a:r>
            <a:r>
              <a:rPr lang="en-US" sz="1600" b="1" dirty="0" smtClean="0">
                <a:solidFill>
                  <a:srgbClr val="008000"/>
                </a:solidFill>
                <a:latin typeface="Comic Sans MS" pitchFamily="66" charset="0"/>
              </a:rPr>
              <a:t>W. </a:t>
            </a:r>
            <a:r>
              <a:rPr lang="en-US" sz="1600" b="1" dirty="0" err="1" smtClean="0">
                <a:solidFill>
                  <a:srgbClr val="008000"/>
                </a:solidFill>
                <a:latin typeface="Comic Sans MS" pitchFamily="66" charset="0"/>
              </a:rPr>
              <a:t>Reisdorf</a:t>
            </a:r>
            <a:r>
              <a:rPr lang="en-US" sz="1600" b="1" dirty="0" smtClean="0">
                <a:solidFill>
                  <a:srgbClr val="008000"/>
                </a:solidFill>
                <a:latin typeface="Comic Sans MS" pitchFamily="66" charset="0"/>
              </a:rPr>
              <a:t>, et al., </a:t>
            </a:r>
          </a:p>
          <a:p>
            <a:pPr algn="ctr"/>
            <a:r>
              <a:rPr lang="en-US" sz="1600" b="1" dirty="0" err="1" smtClean="0">
                <a:solidFill>
                  <a:srgbClr val="008000"/>
                </a:solidFill>
                <a:latin typeface="Comic Sans MS" pitchFamily="66" charset="0"/>
              </a:rPr>
              <a:t>Nucl</a:t>
            </a:r>
            <a:r>
              <a:rPr lang="en-US" sz="1600" b="1" dirty="0" smtClean="0">
                <a:solidFill>
                  <a:srgbClr val="008000"/>
                </a:solidFill>
                <a:latin typeface="Comic Sans MS" pitchFamily="66" charset="0"/>
              </a:rPr>
              <a:t>. Phys. A 612 (1997) 493.</a:t>
            </a:r>
            <a:endParaRPr lang="it-IT" sz="1600" b="1" dirty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420784" y="5800303"/>
            <a:ext cx="4447381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 b="1" dirty="0">
                <a:solidFill>
                  <a:srgbClr val="FF0000"/>
                </a:solidFill>
                <a:latin typeface="Comic Sans MS" pitchFamily="66" charset="0"/>
              </a:rPr>
              <a:t>Coalescence condition:           </a:t>
            </a:r>
          </a:p>
          <a:p>
            <a:pPr algn="ctr"/>
            <a:r>
              <a:rPr lang="en-GB" sz="1600" b="1" dirty="0" smtClean="0">
                <a:solidFill>
                  <a:srgbClr val="FF0000"/>
                </a:solidFill>
                <a:latin typeface="Comic Sans MS" pitchFamily="66" charset="0"/>
              </a:rPr>
              <a:t>Dr </a:t>
            </a:r>
            <a:r>
              <a:rPr lang="en-GB" sz="1600" b="1" dirty="0">
                <a:solidFill>
                  <a:srgbClr val="FF0000"/>
                </a:solidFill>
                <a:latin typeface="Comic Sans MS" pitchFamily="66" charset="0"/>
              </a:rPr>
              <a:t>&lt;3 fm  and </a:t>
            </a:r>
            <a:r>
              <a:rPr lang="en-GB" sz="1600" b="1" dirty="0" err="1" smtClean="0">
                <a:solidFill>
                  <a:srgbClr val="FF0000"/>
                </a:solidFill>
                <a:latin typeface="Comic Sans MS" pitchFamily="66" charset="0"/>
              </a:rPr>
              <a:t>Dp</a:t>
            </a:r>
            <a:r>
              <a:rPr lang="en-GB" sz="1600" b="1" dirty="0" smtClean="0">
                <a:solidFill>
                  <a:srgbClr val="FF0000"/>
                </a:solidFill>
                <a:latin typeface="Comic Sans MS" pitchFamily="66" charset="0"/>
              </a:rPr>
              <a:t>&lt; </a:t>
            </a:r>
            <a:r>
              <a:rPr lang="en-GB" sz="1600" b="1" dirty="0">
                <a:solidFill>
                  <a:srgbClr val="FF0000"/>
                </a:solidFill>
                <a:latin typeface="Comic Sans MS" pitchFamily="66" charset="0"/>
              </a:rPr>
              <a:t>275 </a:t>
            </a:r>
            <a:r>
              <a:rPr lang="en-GB" sz="1600" b="1" dirty="0" err="1">
                <a:solidFill>
                  <a:srgbClr val="FF0000"/>
                </a:solidFill>
                <a:latin typeface="Comic Sans MS" pitchFamily="66" charset="0"/>
              </a:rPr>
              <a:t>MeV</a:t>
            </a:r>
            <a:r>
              <a:rPr lang="en-GB" sz="1600" b="1" dirty="0">
                <a:solidFill>
                  <a:srgbClr val="FF0000"/>
                </a:solidFill>
                <a:latin typeface="Comic Sans MS" pitchFamily="66" charset="0"/>
              </a:rPr>
              <a:t>/c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8841432" y="1916832"/>
            <a:ext cx="288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008000"/>
                </a:solidFill>
                <a:latin typeface="Comic Sans MS" pitchFamily="66" charset="0"/>
              </a:rPr>
              <a:t>*</a:t>
            </a:r>
          </a:p>
        </p:txBody>
      </p:sp>
      <p:pic>
        <p:nvPicPr>
          <p:cNvPr id="13" name="Picture 38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0472" y="4149080"/>
            <a:ext cx="5302250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5961112" y="692696"/>
            <a:ext cx="304121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 err="1">
                <a:solidFill>
                  <a:srgbClr val="333399"/>
                </a:solidFill>
                <a:latin typeface="Verdana" pitchFamily="34" charset="0"/>
                <a:cs typeface="Arial" charset="0"/>
              </a:rPr>
              <a:t>UrQMD</a:t>
            </a:r>
            <a:r>
              <a:rPr lang="en-US" sz="2000" dirty="0">
                <a:solidFill>
                  <a:srgbClr val="333399"/>
                </a:solidFill>
                <a:latin typeface="Verdana" pitchFamily="34" charset="0"/>
                <a:cs typeface="Arial" charset="0"/>
              </a:rPr>
              <a:t> vs. FOPI data:</a:t>
            </a:r>
          </a:p>
          <a:p>
            <a:pPr algn="ctr"/>
            <a:r>
              <a:rPr lang="en-US" sz="2000" dirty="0" err="1">
                <a:solidFill>
                  <a:srgbClr val="333399"/>
                </a:solidFill>
                <a:latin typeface="Verdana" pitchFamily="34" charset="0"/>
                <a:cs typeface="Arial" charset="0"/>
              </a:rPr>
              <a:t>Au+Au</a:t>
            </a:r>
            <a:r>
              <a:rPr lang="en-US" sz="2000" dirty="0">
                <a:solidFill>
                  <a:srgbClr val="333399"/>
                </a:solidFill>
                <a:latin typeface="Verdana" pitchFamily="34" charset="0"/>
                <a:cs typeface="Arial" charset="0"/>
              </a:rPr>
              <a:t> @ 400 </a:t>
            </a:r>
            <a:r>
              <a:rPr lang="en-US" sz="2000" dirty="0" err="1" smtClean="0">
                <a:solidFill>
                  <a:srgbClr val="333399"/>
                </a:solidFill>
                <a:latin typeface="Verdana" pitchFamily="34" charset="0"/>
                <a:cs typeface="Arial" charset="0"/>
              </a:rPr>
              <a:t>AMeV</a:t>
            </a:r>
            <a:endParaRPr lang="en-US" sz="2000" dirty="0" smtClean="0">
              <a:solidFill>
                <a:srgbClr val="333399"/>
              </a:solidFill>
              <a:latin typeface="Verdana" pitchFamily="34" charset="0"/>
              <a:cs typeface="Arial" charset="0"/>
            </a:endParaRPr>
          </a:p>
          <a:p>
            <a:pPr algn="ctr"/>
            <a:r>
              <a:rPr lang="en-US" sz="2000" dirty="0" smtClean="0">
                <a:solidFill>
                  <a:srgbClr val="333399"/>
                </a:solidFill>
                <a:latin typeface="Verdana" pitchFamily="34" charset="0"/>
                <a:cs typeface="Arial" charset="0"/>
              </a:rPr>
              <a:t>b&lt; 2.5 fm</a:t>
            </a:r>
            <a:endParaRPr lang="de-DE" sz="2000" dirty="0">
              <a:solidFill>
                <a:srgbClr val="333399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1037737" y="783112"/>
            <a:ext cx="2331087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b="1" dirty="0" err="1" smtClean="0">
                <a:solidFill>
                  <a:srgbClr val="FF3300"/>
                </a:solidFill>
                <a:latin typeface="Comic Sans MS" pitchFamily="66" charset="0"/>
              </a:rPr>
              <a:t>UrQMD</a:t>
            </a:r>
            <a:r>
              <a:rPr lang="de-DE" b="1" dirty="0" smtClean="0">
                <a:solidFill>
                  <a:srgbClr val="FF3300"/>
                </a:solidFill>
                <a:latin typeface="Comic Sans MS" pitchFamily="66" charset="0"/>
              </a:rPr>
              <a:t> </a:t>
            </a:r>
            <a:r>
              <a:rPr lang="de-DE" b="1" dirty="0" err="1" smtClean="0">
                <a:solidFill>
                  <a:srgbClr val="FF3300"/>
                </a:solidFill>
                <a:latin typeface="Comic Sans MS" pitchFamily="66" charset="0"/>
              </a:rPr>
              <a:t>simulations</a:t>
            </a:r>
            <a:endParaRPr lang="de-DE" b="1" dirty="0">
              <a:solidFill>
                <a:srgbClr val="FF33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31" y="1996405"/>
            <a:ext cx="4450821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920552" y="1340768"/>
            <a:ext cx="304121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 err="1">
                <a:solidFill>
                  <a:srgbClr val="333399"/>
                </a:solidFill>
                <a:latin typeface="Verdana" pitchFamily="34" charset="0"/>
                <a:cs typeface="Arial" charset="0"/>
              </a:rPr>
              <a:t>UrQMD</a:t>
            </a:r>
            <a:r>
              <a:rPr lang="en-US" sz="2000" dirty="0">
                <a:solidFill>
                  <a:srgbClr val="333399"/>
                </a:solidFill>
                <a:latin typeface="Verdana" pitchFamily="34" charset="0"/>
                <a:cs typeface="Arial" charset="0"/>
              </a:rPr>
              <a:t> vs. FOPI data:</a:t>
            </a:r>
          </a:p>
          <a:p>
            <a:pPr algn="ctr"/>
            <a:r>
              <a:rPr lang="en-US" sz="2000" dirty="0" err="1">
                <a:solidFill>
                  <a:srgbClr val="333399"/>
                </a:solidFill>
                <a:latin typeface="Verdana" pitchFamily="34" charset="0"/>
                <a:cs typeface="Arial" charset="0"/>
              </a:rPr>
              <a:t>Au+Au</a:t>
            </a:r>
            <a:r>
              <a:rPr lang="en-US" sz="2000" dirty="0">
                <a:solidFill>
                  <a:srgbClr val="333399"/>
                </a:solidFill>
                <a:latin typeface="Verdana" pitchFamily="34" charset="0"/>
                <a:cs typeface="Arial" charset="0"/>
              </a:rPr>
              <a:t> @ 400 A </a:t>
            </a:r>
            <a:r>
              <a:rPr lang="en-US" sz="2000" dirty="0" err="1">
                <a:solidFill>
                  <a:srgbClr val="333399"/>
                </a:solidFill>
                <a:latin typeface="Verdana" pitchFamily="34" charset="0"/>
                <a:cs typeface="Arial" charset="0"/>
              </a:rPr>
              <a:t>MeV</a:t>
            </a:r>
            <a:endParaRPr lang="de-DE" sz="2000" dirty="0">
              <a:solidFill>
                <a:srgbClr val="333399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4284227" y="2996952"/>
            <a:ext cx="668773" cy="22467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333399"/>
                </a:solidFill>
                <a:latin typeface="Verdana" pitchFamily="34" charset="0"/>
                <a:cs typeface="Arial" charset="0"/>
              </a:rPr>
              <a:t>stiff</a:t>
            </a:r>
          </a:p>
          <a:p>
            <a:endParaRPr lang="en-US" sz="2000">
              <a:solidFill>
                <a:srgbClr val="333399"/>
              </a:solidFill>
              <a:latin typeface="Verdana" pitchFamily="34" charset="0"/>
              <a:cs typeface="Arial" charset="0"/>
            </a:endParaRPr>
          </a:p>
          <a:p>
            <a:endParaRPr lang="en-US" sz="2000">
              <a:solidFill>
                <a:srgbClr val="333399"/>
              </a:solidFill>
              <a:latin typeface="Verdana" pitchFamily="34" charset="0"/>
              <a:cs typeface="Arial" charset="0"/>
            </a:endParaRPr>
          </a:p>
          <a:p>
            <a:endParaRPr lang="en-US" sz="2000">
              <a:solidFill>
                <a:srgbClr val="333399"/>
              </a:solidFill>
              <a:latin typeface="Verdana" pitchFamily="34" charset="0"/>
              <a:cs typeface="Arial" charset="0"/>
            </a:endParaRPr>
          </a:p>
          <a:p>
            <a:endParaRPr lang="en-US" sz="2000">
              <a:solidFill>
                <a:srgbClr val="333399"/>
              </a:solidFill>
              <a:latin typeface="Verdana" pitchFamily="34" charset="0"/>
              <a:cs typeface="Arial" charset="0"/>
            </a:endParaRPr>
          </a:p>
          <a:p>
            <a:endParaRPr lang="en-US" sz="2000">
              <a:solidFill>
                <a:srgbClr val="333399"/>
              </a:solidFill>
              <a:latin typeface="Verdana" pitchFamily="34" charset="0"/>
              <a:cs typeface="Arial" charset="0"/>
            </a:endParaRPr>
          </a:p>
          <a:p>
            <a:r>
              <a:rPr lang="en-US" sz="2000">
                <a:solidFill>
                  <a:srgbClr val="333399"/>
                </a:solidFill>
                <a:latin typeface="Verdana" pitchFamily="34" charset="0"/>
                <a:cs typeface="Arial" charset="0"/>
              </a:rPr>
              <a:t>soft</a:t>
            </a:r>
            <a:endParaRPr lang="de-DE" sz="2000">
              <a:solidFill>
                <a:srgbClr val="333399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1280" name="Text Box 3"/>
          <p:cNvSpPr txBox="1">
            <a:spLocks noChangeArrowheads="1"/>
          </p:cNvSpPr>
          <p:nvPr/>
        </p:nvSpPr>
        <p:spPr bwMode="auto">
          <a:xfrm>
            <a:off x="4953000" y="2720975"/>
            <a:ext cx="277918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i="1" dirty="0">
                <a:solidFill>
                  <a:srgbClr val="FF0000"/>
                </a:solidFill>
                <a:latin typeface="Verdana" pitchFamily="34" charset="0"/>
                <a:cs typeface="Arial" charset="0"/>
              </a:rPr>
              <a:t>inversion of neutron</a:t>
            </a:r>
          </a:p>
          <a:p>
            <a:pPr algn="ctr"/>
            <a:r>
              <a:rPr lang="en-US" sz="2000" i="1" dirty="0">
                <a:solidFill>
                  <a:srgbClr val="FF0000"/>
                </a:solidFill>
                <a:latin typeface="Verdana" pitchFamily="34" charset="0"/>
                <a:cs typeface="Arial" charset="0"/>
              </a:rPr>
              <a:t>and hydrogen flows</a:t>
            </a:r>
            <a:endParaRPr lang="de-DE" sz="2000" i="1" dirty="0">
              <a:solidFill>
                <a:srgbClr val="FF00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1270" name="Text Box 8"/>
          <p:cNvSpPr txBox="1">
            <a:spLocks noChangeArrowheads="1"/>
          </p:cNvSpPr>
          <p:nvPr/>
        </p:nvSpPr>
        <p:spPr bwMode="auto">
          <a:xfrm>
            <a:off x="428229" y="5895677"/>
            <a:ext cx="4445661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srgbClr val="333399"/>
                </a:solidFill>
                <a:latin typeface="Verdana" pitchFamily="34" charset="0"/>
                <a:cs typeface="Arial" charset="0"/>
              </a:rPr>
              <a:t>squeeze-out more sensitive than the directed flow</a:t>
            </a:r>
            <a:endParaRPr lang="de-DE" sz="2000" dirty="0">
              <a:solidFill>
                <a:srgbClr val="333399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1271" name="Rectangle 9"/>
          <p:cNvSpPr>
            <a:spLocks noGrp="1" noChangeArrowheads="1"/>
          </p:cNvSpPr>
          <p:nvPr>
            <p:ph type="title"/>
          </p:nvPr>
        </p:nvSpPr>
        <p:spPr>
          <a:xfrm>
            <a:off x="742950" y="76201"/>
            <a:ext cx="8420100" cy="544513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FF3300"/>
                </a:solidFill>
                <a:latin typeface="Comic Sans MS" pitchFamily="66" charset="0"/>
              </a:rPr>
              <a:t>Neutron and proton elliptic flow</a:t>
            </a:r>
            <a:endParaRPr lang="de-DE" sz="2400" b="1" dirty="0" smtClean="0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11272" name="Rectangle 10"/>
          <p:cNvSpPr>
            <a:spLocks noChangeArrowheads="1"/>
          </p:cNvSpPr>
          <p:nvPr/>
        </p:nvSpPr>
        <p:spPr bwMode="auto">
          <a:xfrm>
            <a:off x="4071989" y="1844824"/>
            <a:ext cx="17620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olidFill>
                  <a:srgbClr val="008000"/>
                </a:solidFill>
                <a:latin typeface="Comic Sans MS" pitchFamily="66" charset="0"/>
                <a:cs typeface="Arial" charset="0"/>
              </a:rPr>
              <a:t>5.5&lt;b&lt;7.5 fm</a:t>
            </a:r>
            <a:endParaRPr lang="en-US" b="1" dirty="0">
              <a:solidFill>
                <a:srgbClr val="008000"/>
              </a:solidFill>
              <a:latin typeface="Comic Sans MS" pitchFamily="66" charset="0"/>
              <a:cs typeface="Arial" charset="0"/>
            </a:endParaRP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6122459" y="3594100"/>
            <a:ext cx="3589206" cy="3219450"/>
            <a:chOff x="3833" y="1298"/>
            <a:chExt cx="1927" cy="1892"/>
          </a:xfrm>
        </p:grpSpPr>
        <p:grpSp>
          <p:nvGrpSpPr>
            <p:cNvPr id="3" name="Group 22"/>
            <p:cNvGrpSpPr>
              <a:grpSpLocks/>
            </p:cNvGrpSpPr>
            <p:nvPr/>
          </p:nvGrpSpPr>
          <p:grpSpPr bwMode="auto">
            <a:xfrm>
              <a:off x="3833" y="1525"/>
              <a:ext cx="1903" cy="1665"/>
              <a:chOff x="3857" y="1525"/>
              <a:chExt cx="1903" cy="1665"/>
            </a:xfrm>
          </p:grpSpPr>
          <p:pic>
            <p:nvPicPr>
              <p:cNvPr id="11278" name="Picture 2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22093" r="18982" b="32544"/>
              <a:stretch>
                <a:fillRect/>
              </a:stretch>
            </p:blipFill>
            <p:spPr bwMode="auto">
              <a:xfrm>
                <a:off x="3857" y="1525"/>
                <a:ext cx="1903" cy="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279" name="Freeform 24"/>
              <p:cNvSpPr>
                <a:spLocks noChangeAspect="1"/>
              </p:cNvSpPr>
              <p:nvPr/>
            </p:nvSpPr>
            <p:spPr bwMode="auto">
              <a:xfrm>
                <a:off x="4890" y="2750"/>
                <a:ext cx="2" cy="163"/>
              </a:xfrm>
              <a:custGeom>
                <a:avLst/>
                <a:gdLst>
                  <a:gd name="T0" fmla="*/ 4 w 4"/>
                  <a:gd name="T1" fmla="*/ 272 h 272"/>
                  <a:gd name="T2" fmla="*/ 0 w 4"/>
                  <a:gd name="T3" fmla="*/ 0 h 272"/>
                  <a:gd name="T4" fmla="*/ 0 60000 65536"/>
                  <a:gd name="T5" fmla="*/ 0 60000 65536"/>
                  <a:gd name="T6" fmla="*/ 0 w 4"/>
                  <a:gd name="T7" fmla="*/ 0 h 272"/>
                  <a:gd name="T8" fmla="*/ 4 w 4"/>
                  <a:gd name="T9" fmla="*/ 272 h 27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72">
                    <a:moveTo>
                      <a:pt x="4" y="272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11275" name="Text Box 25"/>
            <p:cNvSpPr txBox="1">
              <a:spLocks noChangeArrowheads="1"/>
            </p:cNvSpPr>
            <p:nvPr/>
          </p:nvSpPr>
          <p:spPr bwMode="auto">
            <a:xfrm>
              <a:off x="4625" y="1752"/>
              <a:ext cx="499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2400" b="1">
                  <a:latin typeface="Comic Sans MS" pitchFamily="66" charset="0"/>
                </a:rPr>
                <a:t>Z=1</a:t>
              </a:r>
              <a:endParaRPr lang="it-IT"/>
            </a:p>
          </p:txBody>
        </p:sp>
        <p:sp>
          <p:nvSpPr>
            <p:cNvPr id="11276" name="Rectangle 26"/>
            <p:cNvSpPr>
              <a:spLocks noChangeArrowheads="1"/>
            </p:cNvSpPr>
            <p:nvPr/>
          </p:nvSpPr>
          <p:spPr bwMode="auto">
            <a:xfrm>
              <a:off x="4105" y="2704"/>
              <a:ext cx="1655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600" b="1" dirty="0">
                  <a:solidFill>
                    <a:srgbClr val="FF3300"/>
                  </a:solidFill>
                  <a:latin typeface="Comic Sans MS" pitchFamily="66" charset="0"/>
                </a:rPr>
                <a:t>400 </a:t>
              </a:r>
              <a:r>
                <a:rPr lang="en-US" sz="1600" b="1" dirty="0" err="1">
                  <a:solidFill>
                    <a:srgbClr val="FF3300"/>
                  </a:solidFill>
                  <a:latin typeface="Comic Sans MS" pitchFamily="66" charset="0"/>
                </a:rPr>
                <a:t>AMeV</a:t>
              </a:r>
              <a:r>
                <a:rPr lang="en-US" sz="1600" b="1" dirty="0">
                  <a:solidFill>
                    <a:srgbClr val="FF3300"/>
                  </a:solidFill>
                  <a:latin typeface="Comic Sans MS" pitchFamily="66" charset="0"/>
                </a:rPr>
                <a:t>  maximum V2</a:t>
              </a:r>
              <a:endParaRPr lang="it-IT" dirty="0"/>
            </a:p>
          </p:txBody>
        </p:sp>
        <p:sp>
          <p:nvSpPr>
            <p:cNvPr id="11277" name="Rectangle 27"/>
            <p:cNvSpPr>
              <a:spLocks noChangeArrowheads="1"/>
            </p:cNvSpPr>
            <p:nvPr/>
          </p:nvSpPr>
          <p:spPr bwMode="auto">
            <a:xfrm>
              <a:off x="3992" y="1298"/>
              <a:ext cx="1768" cy="3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1400" b="1">
                  <a:solidFill>
                    <a:srgbClr val="008000"/>
                  </a:solidFill>
                  <a:latin typeface="Comic Sans MS" pitchFamily="66" charset="0"/>
                </a:rPr>
                <a:t>A. Andronic et al., Eur. Phys. J. A 30 (2006) 31.</a:t>
              </a:r>
              <a:endParaRPr lang="it-IT"/>
            </a:p>
          </p:txBody>
        </p:sp>
      </p:grpSp>
      <p:sp>
        <p:nvSpPr>
          <p:cNvPr id="16" name="CasellaDiTesto 15"/>
          <p:cNvSpPr txBox="1"/>
          <p:nvPr/>
        </p:nvSpPr>
        <p:spPr>
          <a:xfrm>
            <a:off x="6177136" y="1772816"/>
            <a:ext cx="3440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 smtClean="0">
                <a:solidFill>
                  <a:srgbClr val="FF0000"/>
                </a:solidFill>
                <a:latin typeface="Comic Sans MS" pitchFamily="66" charset="0"/>
              </a:rPr>
              <a:t>How</a:t>
            </a:r>
            <a:r>
              <a:rPr lang="it-IT" sz="28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it-IT" sz="2800" b="1" dirty="0" err="1" smtClean="0">
                <a:solidFill>
                  <a:srgbClr val="FF0000"/>
                </a:solidFill>
                <a:latin typeface="Comic Sans MS" pitchFamily="66" charset="0"/>
              </a:rPr>
              <a:t>to</a:t>
            </a:r>
            <a:r>
              <a:rPr lang="it-IT" sz="28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it-IT" sz="2800" b="1" dirty="0" err="1" smtClean="0">
                <a:solidFill>
                  <a:srgbClr val="FF0000"/>
                </a:solidFill>
                <a:latin typeface="Comic Sans MS" pitchFamily="66" charset="0"/>
              </a:rPr>
              <a:t>measure</a:t>
            </a:r>
            <a:r>
              <a:rPr lang="it-IT" sz="2800" b="1" dirty="0" smtClean="0">
                <a:solidFill>
                  <a:srgbClr val="FF0000"/>
                </a:solidFill>
                <a:latin typeface="Comic Sans MS" pitchFamily="66" charset="0"/>
              </a:rPr>
              <a:t>?</a:t>
            </a:r>
            <a:endParaRPr lang="it-IT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aphicFrame>
        <p:nvGraphicFramePr>
          <p:cNvPr id="43009" name="Object 9"/>
          <p:cNvGraphicFramePr>
            <a:graphicFrameLocks noChangeAspect="1"/>
          </p:cNvGraphicFramePr>
          <p:nvPr/>
        </p:nvGraphicFramePr>
        <p:xfrm>
          <a:off x="631825" y="548680"/>
          <a:ext cx="4321175" cy="763588"/>
        </p:xfrm>
        <a:graphic>
          <a:graphicData uri="http://schemas.openxmlformats.org/presentationml/2006/ole">
            <p:oleObj spid="_x0000_s100354" name="Equation" r:id="rId6" imgW="2374560" imgH="419040" progId="Equation.3">
              <p:embed/>
            </p:oleObj>
          </a:graphicData>
        </a:graphic>
      </p:graphicFrame>
      <p:graphicFrame>
        <p:nvGraphicFramePr>
          <p:cNvPr id="43010" name="Object 14"/>
          <p:cNvGraphicFramePr>
            <a:graphicFrameLocks noChangeAspect="1"/>
          </p:cNvGraphicFramePr>
          <p:nvPr/>
        </p:nvGraphicFramePr>
        <p:xfrm>
          <a:off x="5241032" y="620688"/>
          <a:ext cx="2051050" cy="790575"/>
        </p:xfrm>
        <a:graphic>
          <a:graphicData uri="http://schemas.openxmlformats.org/presentationml/2006/ole">
            <p:oleObj spid="_x0000_s100355" name="Equation" r:id="rId7" imgW="1384200" imgH="5331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v2-Au-Sn-Ru-Zr-v93-dr28-dp2-p21-ratio"/>
          <p:cNvPicPr>
            <a:picLocks noChangeAspect="1" noChangeArrowheads="1"/>
          </p:cNvPicPr>
          <p:nvPr/>
        </p:nvPicPr>
        <p:blipFill>
          <a:blip r:embed="rId3" cstate="print"/>
          <a:srcRect t="7997" b="45010"/>
          <a:stretch>
            <a:fillRect/>
          </a:stretch>
        </p:blipFill>
        <p:spPr bwMode="auto">
          <a:xfrm>
            <a:off x="507339" y="1339850"/>
            <a:ext cx="7806134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2534973" y="981076"/>
            <a:ext cx="3977879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>
                <a:latin typeface="Comic Sans MS" pitchFamily="66" charset="0"/>
              </a:rPr>
              <a:t>V2 for |(y/yp)</a:t>
            </a:r>
            <a:r>
              <a:rPr lang="it-IT" b="1" baseline="30000">
                <a:latin typeface="Comic Sans MS" pitchFamily="66" charset="0"/>
              </a:rPr>
              <a:t>c.m.</a:t>
            </a:r>
            <a:r>
              <a:rPr lang="it-IT" b="1">
                <a:latin typeface="Comic Sans MS" pitchFamily="66" charset="0"/>
              </a:rPr>
              <a:t>|&lt;0.1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2146300" y="1987550"/>
            <a:ext cx="116945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b="1">
                <a:solidFill>
                  <a:srgbClr val="33CC33"/>
                </a:solidFill>
                <a:latin typeface="Comic Sans MS" pitchFamily="66" charset="0"/>
                <a:cs typeface="Arial" charset="0"/>
              </a:rPr>
              <a:t>STIFF</a:t>
            </a: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1833298" y="3284538"/>
            <a:ext cx="116945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b="1">
                <a:solidFill>
                  <a:srgbClr val="FF33CC"/>
                </a:solidFill>
                <a:latin typeface="Comic Sans MS" pitchFamily="66" charset="0"/>
                <a:cs typeface="Arial" charset="0"/>
              </a:rPr>
              <a:t>SOFT</a:t>
            </a:r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7721865" y="2708276"/>
            <a:ext cx="218413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cs typeface="Arial" charset="0"/>
                <a:sym typeface="Symbol" pitchFamily="18" charset="2"/>
              </a:rPr>
              <a:t>=(N-Z)/(N+Z)</a:t>
            </a:r>
          </a:p>
        </p:txBody>
      </p:sp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6280680" y="1628776"/>
            <a:ext cx="109206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Comic Sans MS" pitchFamily="66" charset="0"/>
                <a:cs typeface="Arial" charset="0"/>
              </a:rPr>
              <a:t>Au+Au</a:t>
            </a:r>
          </a:p>
        </p:txBody>
      </p:sp>
      <p:sp>
        <p:nvSpPr>
          <p:cNvPr id="62473" name="Text Box 9"/>
          <p:cNvSpPr txBox="1">
            <a:spLocks noChangeArrowheads="1"/>
          </p:cNvSpPr>
          <p:nvPr/>
        </p:nvSpPr>
        <p:spPr bwMode="auto">
          <a:xfrm>
            <a:off x="4641719" y="1771650"/>
            <a:ext cx="148246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baseline="30000">
                <a:latin typeface="Comic Sans MS" pitchFamily="66" charset="0"/>
                <a:cs typeface="Arial" charset="0"/>
              </a:rPr>
              <a:t>96</a:t>
            </a:r>
            <a:r>
              <a:rPr lang="en-US" b="1">
                <a:latin typeface="Comic Sans MS" pitchFamily="66" charset="0"/>
                <a:cs typeface="Arial" charset="0"/>
              </a:rPr>
              <a:t>Zr+</a:t>
            </a:r>
            <a:r>
              <a:rPr lang="en-US" b="1" baseline="30000">
                <a:latin typeface="Comic Sans MS" pitchFamily="66" charset="0"/>
                <a:cs typeface="Arial" charset="0"/>
              </a:rPr>
              <a:t>96</a:t>
            </a:r>
            <a:r>
              <a:rPr lang="en-US" b="1">
                <a:latin typeface="Comic Sans MS" pitchFamily="66" charset="0"/>
                <a:cs typeface="Arial" charset="0"/>
              </a:rPr>
              <a:t>Zr</a:t>
            </a:r>
          </a:p>
        </p:txBody>
      </p:sp>
      <p:sp>
        <p:nvSpPr>
          <p:cNvPr id="62474" name="Text Box 10"/>
          <p:cNvSpPr txBox="1">
            <a:spLocks noChangeArrowheads="1"/>
          </p:cNvSpPr>
          <p:nvPr/>
        </p:nvSpPr>
        <p:spPr bwMode="auto">
          <a:xfrm>
            <a:off x="2534974" y="2420938"/>
            <a:ext cx="148246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baseline="30000">
                <a:latin typeface="Comic Sans MS" pitchFamily="66" charset="0"/>
                <a:cs typeface="Arial" charset="0"/>
              </a:rPr>
              <a:t>96</a:t>
            </a:r>
            <a:r>
              <a:rPr lang="en-US" b="1">
                <a:latin typeface="Comic Sans MS" pitchFamily="66" charset="0"/>
                <a:cs typeface="Arial" charset="0"/>
              </a:rPr>
              <a:t>Ru+</a:t>
            </a:r>
            <a:r>
              <a:rPr lang="en-US" b="1" baseline="30000">
                <a:latin typeface="Comic Sans MS" pitchFamily="66" charset="0"/>
                <a:cs typeface="Arial" charset="0"/>
              </a:rPr>
              <a:t>96</a:t>
            </a:r>
            <a:r>
              <a:rPr lang="en-US" b="1">
                <a:latin typeface="Comic Sans MS" pitchFamily="66" charset="0"/>
                <a:cs typeface="Arial" charset="0"/>
              </a:rPr>
              <a:t>Ru</a:t>
            </a:r>
          </a:p>
        </p:txBody>
      </p:sp>
      <p:sp>
        <p:nvSpPr>
          <p:cNvPr id="62475" name="Rectangle 11"/>
          <p:cNvSpPr>
            <a:spLocks noChangeArrowheads="1"/>
          </p:cNvSpPr>
          <p:nvPr/>
        </p:nvSpPr>
        <p:spPr bwMode="auto">
          <a:xfrm>
            <a:off x="0" y="404813"/>
            <a:ext cx="990600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de-DE" sz="2400" b="1">
                <a:solidFill>
                  <a:srgbClr val="FF3300"/>
                </a:solidFill>
                <a:latin typeface="Comic Sans MS" pitchFamily="66" charset="0"/>
              </a:rPr>
              <a:t>URQMD simulations:</a:t>
            </a:r>
            <a:r>
              <a:rPr lang="en-US" sz="2400" b="1">
                <a:solidFill>
                  <a:srgbClr val="FF3300"/>
                </a:solidFill>
                <a:latin typeface="Comic Sans MS" pitchFamily="66" charset="0"/>
              </a:rPr>
              <a:t> @ 400 AMeV</a:t>
            </a:r>
            <a:endParaRPr lang="de-DE" sz="2400" b="1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62476" name="Text Box 12"/>
          <p:cNvSpPr txBox="1">
            <a:spLocks noChangeArrowheads="1"/>
          </p:cNvSpPr>
          <p:nvPr/>
        </p:nvSpPr>
        <p:spPr bwMode="auto">
          <a:xfrm>
            <a:off x="8542206" y="6538914"/>
            <a:ext cx="1325959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1200">
                <a:latin typeface="Times New Roman" pitchFamily="18" charset="0"/>
              </a:rPr>
              <a:t>NTD 13/10/09</a:t>
            </a:r>
          </a:p>
        </p:txBody>
      </p:sp>
      <p:sp>
        <p:nvSpPr>
          <p:cNvPr id="62477" name="Text Box 13"/>
          <p:cNvSpPr txBox="1">
            <a:spLocks noChangeArrowheads="1"/>
          </p:cNvSpPr>
          <p:nvPr/>
        </p:nvSpPr>
        <p:spPr bwMode="auto">
          <a:xfrm>
            <a:off x="2457583" y="4941888"/>
            <a:ext cx="3353594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>
                <a:latin typeface="Comic Sans MS" pitchFamily="66" charset="0"/>
                <a:cs typeface="Arial" charset="0"/>
              </a:rPr>
              <a:t>Au+Au</a:t>
            </a:r>
            <a:r>
              <a:rPr lang="en-US" b="1" dirty="0">
                <a:latin typeface="Comic Sans MS" pitchFamily="66" charset="0"/>
                <a:cs typeface="Arial" charset="0"/>
              </a:rPr>
              <a:t> b=5.5-7.5 fm</a:t>
            </a:r>
          </a:p>
          <a:p>
            <a:pPr algn="ctr">
              <a:spcBef>
                <a:spcPct val="50000"/>
              </a:spcBef>
            </a:pPr>
            <a:r>
              <a:rPr lang="en-US" b="1" baseline="30000" dirty="0">
                <a:latin typeface="Comic Sans MS" pitchFamily="66" charset="0"/>
                <a:cs typeface="Arial" charset="0"/>
              </a:rPr>
              <a:t>96</a:t>
            </a:r>
            <a:r>
              <a:rPr lang="en-US" b="1" dirty="0">
                <a:latin typeface="Comic Sans MS" pitchFamily="66" charset="0"/>
                <a:cs typeface="Arial" charset="0"/>
              </a:rPr>
              <a:t>Zr+</a:t>
            </a:r>
            <a:r>
              <a:rPr lang="en-US" b="1" baseline="30000" dirty="0">
                <a:latin typeface="Comic Sans MS" pitchFamily="66" charset="0"/>
                <a:cs typeface="Arial" charset="0"/>
              </a:rPr>
              <a:t>96</a:t>
            </a:r>
            <a:r>
              <a:rPr lang="en-US" b="1" dirty="0">
                <a:latin typeface="Comic Sans MS" pitchFamily="66" charset="0"/>
                <a:cs typeface="Arial" charset="0"/>
              </a:rPr>
              <a:t>Zr b=4-6 fm</a:t>
            </a:r>
          </a:p>
          <a:p>
            <a:pPr algn="ctr">
              <a:spcBef>
                <a:spcPct val="50000"/>
              </a:spcBef>
            </a:pPr>
            <a:r>
              <a:rPr lang="en-US" b="1" baseline="30000" dirty="0">
                <a:latin typeface="Comic Sans MS" pitchFamily="66" charset="0"/>
                <a:cs typeface="Arial" charset="0"/>
              </a:rPr>
              <a:t>96</a:t>
            </a:r>
            <a:r>
              <a:rPr lang="en-US" b="1" dirty="0">
                <a:latin typeface="Comic Sans MS" pitchFamily="66" charset="0"/>
                <a:cs typeface="Arial" charset="0"/>
              </a:rPr>
              <a:t>Ru+</a:t>
            </a:r>
            <a:r>
              <a:rPr lang="en-US" b="1" baseline="30000" dirty="0">
                <a:latin typeface="Comic Sans MS" pitchFamily="66" charset="0"/>
                <a:cs typeface="Arial" charset="0"/>
              </a:rPr>
              <a:t>96</a:t>
            </a:r>
            <a:r>
              <a:rPr lang="en-US" b="1" dirty="0">
                <a:latin typeface="Comic Sans MS" pitchFamily="66" charset="0"/>
                <a:cs typeface="Arial" charset="0"/>
              </a:rPr>
              <a:t>Ru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b="1" dirty="0">
                <a:latin typeface="Comic Sans MS" pitchFamily="66" charset="0"/>
              </a:rPr>
              <a:t>b=4-6 fm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4766174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7332" name="Picture 4"/>
          <p:cNvPicPr>
            <a:picLocks noChangeAspect="1" noChangeArrowheads="1"/>
          </p:cNvPicPr>
          <p:nvPr/>
        </p:nvPicPr>
        <p:blipFill>
          <a:blip r:embed="rId4" cstate="print"/>
          <a:srcRect t="33333"/>
          <a:stretch>
            <a:fillRect/>
          </a:stretch>
        </p:blipFill>
        <p:spPr bwMode="auto">
          <a:xfrm>
            <a:off x="776536" y="188640"/>
            <a:ext cx="380534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85048" y="-1"/>
            <a:ext cx="4016896" cy="677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5661248"/>
            <a:ext cx="49530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1" dirty="0">
                <a:solidFill>
                  <a:srgbClr val="008000"/>
                </a:solidFill>
                <a:latin typeface="Comic Sans MS" pitchFamily="66" charset="0"/>
                <a:cs typeface="Arial" charset="0"/>
                <a:sym typeface="Symbol" pitchFamily="18" charset="2"/>
              </a:rPr>
              <a:t>LAND coverage</a:t>
            </a:r>
          </a:p>
          <a:p>
            <a:pPr algn="ctr"/>
            <a:r>
              <a:rPr lang="en-GB" b="1" dirty="0">
                <a:solidFill>
                  <a:srgbClr val="008000"/>
                </a:solidFill>
                <a:latin typeface="Comic Sans MS" pitchFamily="66" charset="0"/>
                <a:cs typeface="Arial" charset="0"/>
                <a:sym typeface="Symbol" pitchFamily="18" charset="2"/>
              </a:rPr>
              <a:t>37°&lt;</a:t>
            </a:r>
            <a:r>
              <a:rPr lang="en-GB" b="1" baseline="-25000" dirty="0">
                <a:solidFill>
                  <a:srgbClr val="008000"/>
                </a:solidFill>
                <a:latin typeface="Comic Sans MS" pitchFamily="66" charset="0"/>
                <a:cs typeface="Arial" charset="0"/>
                <a:sym typeface="Symbol" pitchFamily="18" charset="2"/>
              </a:rPr>
              <a:t>lab</a:t>
            </a:r>
            <a:r>
              <a:rPr lang="en-GB" b="1" dirty="0">
                <a:solidFill>
                  <a:srgbClr val="008000"/>
                </a:solidFill>
                <a:latin typeface="Comic Sans MS" pitchFamily="66" charset="0"/>
                <a:cs typeface="Arial" charset="0"/>
                <a:sym typeface="Symbol" pitchFamily="18" charset="2"/>
              </a:rPr>
              <a:t>&lt;53°</a:t>
            </a:r>
          </a:p>
          <a:p>
            <a:pPr algn="ctr"/>
            <a:r>
              <a:rPr lang="en-GB" b="1" dirty="0">
                <a:solidFill>
                  <a:srgbClr val="008000"/>
                </a:solidFill>
                <a:latin typeface="Comic Sans MS" pitchFamily="66" charset="0"/>
                <a:cs typeface="Arial" charset="0"/>
                <a:sym typeface="Symbol" pitchFamily="18" charset="2"/>
              </a:rPr>
              <a:t>61°&lt;</a:t>
            </a:r>
            <a:r>
              <a:rPr lang="en-GB" b="1" baseline="-25000" dirty="0">
                <a:solidFill>
                  <a:srgbClr val="008000"/>
                </a:solidFill>
                <a:latin typeface="Comic Sans MS" pitchFamily="66" charset="0"/>
                <a:cs typeface="Arial" charset="0"/>
                <a:sym typeface="Symbol" pitchFamily="18" charset="2"/>
              </a:rPr>
              <a:t>lab</a:t>
            </a:r>
            <a:r>
              <a:rPr lang="en-GB" b="1" dirty="0">
                <a:solidFill>
                  <a:srgbClr val="008000"/>
                </a:solidFill>
                <a:latin typeface="Comic Sans MS" pitchFamily="66" charset="0"/>
                <a:cs typeface="Arial" charset="0"/>
                <a:sym typeface="Symbol" pitchFamily="18" charset="2"/>
              </a:rPr>
              <a:t>&lt;85°</a:t>
            </a:r>
            <a:endParaRPr lang="en-US" b="1" dirty="0">
              <a:solidFill>
                <a:srgbClr val="008000"/>
              </a:solidFill>
              <a:latin typeface="Comic Sans MS" pitchFamily="66" charset="0"/>
              <a:cs typeface="Arial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35" y="1052736"/>
            <a:ext cx="3900488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8"/>
          <p:cNvSpPr txBox="1">
            <a:spLocks noChangeArrowheads="1"/>
          </p:cNvSpPr>
          <p:nvPr/>
        </p:nvSpPr>
        <p:spPr bwMode="auto">
          <a:xfrm>
            <a:off x="0" y="6276975"/>
            <a:ext cx="4600443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 b="1" dirty="0">
                <a:solidFill>
                  <a:srgbClr val="008000"/>
                </a:solidFill>
                <a:latin typeface="Comic Sans MS" pitchFamily="66" charset="0"/>
              </a:rPr>
              <a:t>See </a:t>
            </a:r>
            <a:r>
              <a:rPr lang="en-GB" sz="1600" b="1" dirty="0" err="1">
                <a:solidFill>
                  <a:srgbClr val="008000"/>
                </a:solidFill>
                <a:latin typeface="Comic Sans MS" pitchFamily="66" charset="0"/>
              </a:rPr>
              <a:t>Qingfeng</a:t>
            </a:r>
            <a:r>
              <a:rPr lang="en-GB" sz="1600" b="1" dirty="0">
                <a:solidFill>
                  <a:srgbClr val="008000"/>
                </a:solidFill>
                <a:latin typeface="Comic Sans MS" pitchFamily="66" charset="0"/>
              </a:rPr>
              <a:t> Li, J. Phys. G31 1359-1374 (2005) and references therein</a:t>
            </a:r>
          </a:p>
        </p:txBody>
      </p:sp>
      <p:sp>
        <p:nvSpPr>
          <p:cNvPr id="10244" name="Text Box 9"/>
          <p:cNvSpPr txBox="1">
            <a:spLocks noChangeArrowheads="1"/>
          </p:cNvSpPr>
          <p:nvPr/>
        </p:nvSpPr>
        <p:spPr bwMode="auto">
          <a:xfrm>
            <a:off x="2144581" y="1508274"/>
            <a:ext cx="116945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b="1" dirty="0">
                <a:solidFill>
                  <a:srgbClr val="33CC33"/>
                </a:solidFill>
                <a:latin typeface="Comic Sans MS" pitchFamily="66" charset="0"/>
              </a:rPr>
              <a:t>STIFF</a:t>
            </a:r>
          </a:p>
        </p:txBody>
      </p:sp>
      <p:sp>
        <p:nvSpPr>
          <p:cNvPr id="10245" name="Text Box 10"/>
          <p:cNvSpPr txBox="1">
            <a:spLocks noChangeArrowheads="1"/>
          </p:cNvSpPr>
          <p:nvPr/>
        </p:nvSpPr>
        <p:spPr bwMode="auto">
          <a:xfrm>
            <a:off x="2534973" y="2444378"/>
            <a:ext cx="116945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b="1" smtClean="0">
                <a:solidFill>
                  <a:srgbClr val="FF33CC"/>
                </a:solidFill>
                <a:latin typeface="Comic Sans MS" pitchFamily="66" charset="0"/>
              </a:rPr>
              <a:t>SOFT</a:t>
            </a:r>
            <a:endParaRPr lang="en-GB" sz="1600" b="1" dirty="0">
              <a:solidFill>
                <a:srgbClr val="FF33CC"/>
              </a:solidFill>
              <a:latin typeface="Comic Sans MS" pitchFamily="66" charset="0"/>
            </a:endParaRPr>
          </a:p>
        </p:txBody>
      </p:sp>
      <p:sp>
        <p:nvSpPr>
          <p:cNvPr id="10246" name="Rectangle 11"/>
          <p:cNvSpPr>
            <a:spLocks noChangeArrowheads="1"/>
          </p:cNvSpPr>
          <p:nvPr/>
        </p:nvSpPr>
        <p:spPr bwMode="auto">
          <a:xfrm>
            <a:off x="1640632" y="0"/>
            <a:ext cx="6624736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de-DE" sz="2200" b="1" dirty="0" smtClean="0">
                <a:solidFill>
                  <a:srgbClr val="FF3300"/>
                </a:solidFill>
                <a:latin typeface="Comic Sans MS" pitchFamily="66" charset="0"/>
              </a:rPr>
              <a:t>Main </a:t>
            </a:r>
            <a:r>
              <a:rPr lang="de-DE" sz="2200" b="1" dirty="0" err="1" smtClean="0">
                <a:solidFill>
                  <a:srgbClr val="FF3300"/>
                </a:solidFill>
                <a:latin typeface="Comic Sans MS" pitchFamily="66" charset="0"/>
              </a:rPr>
              <a:t>motivation</a:t>
            </a:r>
            <a:r>
              <a:rPr lang="de-DE" sz="2200" b="1" dirty="0" smtClean="0">
                <a:solidFill>
                  <a:srgbClr val="FF3300"/>
                </a:solidFill>
                <a:latin typeface="Comic Sans MS" pitchFamily="66" charset="0"/>
              </a:rPr>
              <a:t>:</a:t>
            </a:r>
          </a:p>
          <a:p>
            <a:pPr algn="ctr">
              <a:lnSpc>
                <a:spcPct val="90000"/>
              </a:lnSpc>
            </a:pPr>
            <a:r>
              <a:rPr lang="de-DE" sz="2200" b="1" dirty="0" err="1" smtClean="0">
                <a:solidFill>
                  <a:srgbClr val="FF3300"/>
                </a:solidFill>
                <a:latin typeface="Comic Sans MS" pitchFamily="66" charset="0"/>
              </a:rPr>
              <a:t>symmetry</a:t>
            </a:r>
            <a:r>
              <a:rPr lang="de-DE" sz="2200" b="1" dirty="0" smtClean="0">
                <a:solidFill>
                  <a:srgbClr val="FF3300"/>
                </a:solidFill>
                <a:latin typeface="Comic Sans MS" pitchFamily="66" charset="0"/>
              </a:rPr>
              <a:t> </a:t>
            </a:r>
            <a:r>
              <a:rPr lang="de-DE" sz="2200" b="1" dirty="0" err="1" smtClean="0">
                <a:solidFill>
                  <a:srgbClr val="FF3300"/>
                </a:solidFill>
                <a:latin typeface="Comic Sans MS" pitchFamily="66" charset="0"/>
              </a:rPr>
              <a:t>energy</a:t>
            </a:r>
            <a:r>
              <a:rPr lang="de-DE" sz="2200" b="1" dirty="0" smtClean="0">
                <a:solidFill>
                  <a:srgbClr val="FF3300"/>
                </a:solidFill>
                <a:latin typeface="Comic Sans MS" pitchFamily="66" charset="0"/>
              </a:rPr>
              <a:t> </a:t>
            </a:r>
            <a:r>
              <a:rPr lang="de-DE" sz="2200" b="1" dirty="0" err="1" smtClean="0">
                <a:solidFill>
                  <a:srgbClr val="FF3300"/>
                </a:solidFill>
                <a:latin typeface="Comic Sans MS" pitchFamily="66" charset="0"/>
              </a:rPr>
              <a:t>at</a:t>
            </a:r>
            <a:r>
              <a:rPr lang="de-DE" sz="2200" b="1" dirty="0" smtClean="0">
                <a:solidFill>
                  <a:srgbClr val="FF3300"/>
                </a:solidFill>
                <a:latin typeface="Comic Sans MS" pitchFamily="66" charset="0"/>
              </a:rPr>
              <a:t> </a:t>
            </a:r>
            <a:r>
              <a:rPr lang="de-DE" sz="2200" b="1" dirty="0" err="1" smtClean="0">
                <a:solidFill>
                  <a:srgbClr val="FF3300"/>
                </a:solidFill>
                <a:latin typeface="Comic Sans MS" pitchFamily="66" charset="0"/>
              </a:rPr>
              <a:t>supra-saturation</a:t>
            </a:r>
            <a:r>
              <a:rPr lang="de-DE" sz="2200" b="1" dirty="0" smtClean="0">
                <a:solidFill>
                  <a:srgbClr val="FF3300"/>
                </a:solidFill>
                <a:latin typeface="Comic Sans MS" pitchFamily="66" charset="0"/>
              </a:rPr>
              <a:t> </a:t>
            </a:r>
            <a:r>
              <a:rPr lang="de-DE" sz="2200" b="1" dirty="0" err="1" smtClean="0">
                <a:solidFill>
                  <a:srgbClr val="FF3300"/>
                </a:solidFill>
                <a:latin typeface="Comic Sans MS" pitchFamily="66" charset="0"/>
              </a:rPr>
              <a:t>densities</a:t>
            </a:r>
            <a:endParaRPr lang="de-DE" sz="2200" b="1" dirty="0">
              <a:solidFill>
                <a:srgbClr val="FF3300"/>
              </a:solidFill>
              <a:latin typeface="Comic Sans MS" pitchFamily="66" charset="0"/>
            </a:endParaRPr>
          </a:p>
        </p:txBody>
      </p:sp>
      <p:pic>
        <p:nvPicPr>
          <p:cNvPr id="10248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4648" y="3717032"/>
            <a:ext cx="1080120" cy="490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ttangolo 14"/>
          <p:cNvSpPr/>
          <p:nvPr/>
        </p:nvSpPr>
        <p:spPr>
          <a:xfrm>
            <a:off x="1319867" y="783112"/>
            <a:ext cx="1766830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b="1" dirty="0" err="1" smtClean="0">
                <a:solidFill>
                  <a:srgbClr val="FF3300"/>
                </a:solidFill>
                <a:latin typeface="Comic Sans MS" pitchFamily="66" charset="0"/>
              </a:rPr>
              <a:t>UrQMD</a:t>
            </a:r>
            <a:r>
              <a:rPr lang="de-DE" b="1" dirty="0" smtClean="0">
                <a:solidFill>
                  <a:srgbClr val="FF3300"/>
                </a:solidFill>
                <a:latin typeface="Comic Sans MS" pitchFamily="66" charset="0"/>
              </a:rPr>
              <a:t> model</a:t>
            </a:r>
            <a:endParaRPr lang="de-DE" b="1" dirty="0">
              <a:solidFill>
                <a:srgbClr val="FF3300"/>
              </a:solidFill>
              <a:latin typeface="Comic Sans MS" pitchFamily="66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66675" y="1772816"/>
            <a:ext cx="4450821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5800215" y="764704"/>
            <a:ext cx="304121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 err="1">
                <a:solidFill>
                  <a:srgbClr val="333399"/>
                </a:solidFill>
                <a:latin typeface="Verdana" pitchFamily="34" charset="0"/>
                <a:cs typeface="Arial" charset="0"/>
              </a:rPr>
              <a:t>UrQMD</a:t>
            </a:r>
            <a:r>
              <a:rPr lang="en-US" sz="2000" dirty="0">
                <a:solidFill>
                  <a:srgbClr val="333399"/>
                </a:solidFill>
                <a:latin typeface="Verdana" pitchFamily="34" charset="0"/>
                <a:cs typeface="Arial" charset="0"/>
              </a:rPr>
              <a:t> vs. FOPI data:</a:t>
            </a:r>
          </a:p>
          <a:p>
            <a:pPr algn="ctr"/>
            <a:r>
              <a:rPr lang="en-US" sz="2000" dirty="0" err="1">
                <a:solidFill>
                  <a:srgbClr val="333399"/>
                </a:solidFill>
                <a:latin typeface="Verdana" pitchFamily="34" charset="0"/>
                <a:cs typeface="Arial" charset="0"/>
              </a:rPr>
              <a:t>Au+Au</a:t>
            </a:r>
            <a:r>
              <a:rPr lang="en-US" sz="2000" dirty="0">
                <a:solidFill>
                  <a:srgbClr val="333399"/>
                </a:solidFill>
                <a:latin typeface="Verdana" pitchFamily="34" charset="0"/>
                <a:cs typeface="Arial" charset="0"/>
              </a:rPr>
              <a:t> @ 400 A </a:t>
            </a:r>
            <a:r>
              <a:rPr lang="en-US" sz="2000" dirty="0" err="1">
                <a:solidFill>
                  <a:srgbClr val="333399"/>
                </a:solidFill>
                <a:latin typeface="Verdana" pitchFamily="34" charset="0"/>
                <a:cs typeface="Arial" charset="0"/>
              </a:rPr>
              <a:t>MeV</a:t>
            </a:r>
            <a:endParaRPr lang="de-DE" sz="2000" dirty="0">
              <a:solidFill>
                <a:srgbClr val="333399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5187859" y="5823669"/>
            <a:ext cx="4445661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srgbClr val="333399"/>
                </a:solidFill>
                <a:latin typeface="Verdana" pitchFamily="34" charset="0"/>
                <a:cs typeface="Arial" charset="0"/>
              </a:rPr>
              <a:t>squeeze-out more sensitive than the directed flow</a:t>
            </a:r>
            <a:endParaRPr lang="de-DE" sz="2000" dirty="0">
              <a:solidFill>
                <a:srgbClr val="333399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6431339" y="1484784"/>
            <a:ext cx="17620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olidFill>
                  <a:srgbClr val="008000"/>
                </a:solidFill>
                <a:latin typeface="Comic Sans MS" pitchFamily="66" charset="0"/>
                <a:cs typeface="Arial" charset="0"/>
              </a:rPr>
              <a:t>5.5&lt;b&lt;7.5 fm</a:t>
            </a:r>
            <a:endParaRPr lang="en-US" b="1" dirty="0">
              <a:solidFill>
                <a:srgbClr val="008000"/>
              </a:solidFill>
              <a:latin typeface="Comic Sans MS" pitchFamily="66" charset="0"/>
              <a:cs typeface="Arial" charset="0"/>
            </a:endParaRPr>
          </a:p>
        </p:txBody>
      </p:sp>
      <p:pic>
        <p:nvPicPr>
          <p:cNvPr id="13" name="Picture 38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0472" y="4149080"/>
            <a:ext cx="5302250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CasellaDiTesto 20"/>
          <p:cNvSpPr txBox="1"/>
          <p:nvPr/>
        </p:nvSpPr>
        <p:spPr>
          <a:xfrm>
            <a:off x="2936776" y="3337828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err="1" smtClean="0">
                <a:solidFill>
                  <a:srgbClr val="FF0000"/>
                </a:solidFill>
                <a:latin typeface="Comic Sans MS" pitchFamily="66" charset="0"/>
              </a:rPr>
              <a:t>How</a:t>
            </a:r>
            <a:r>
              <a:rPr lang="it-IT" sz="36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it-IT" sz="3600" b="1" dirty="0" err="1" smtClean="0">
                <a:solidFill>
                  <a:srgbClr val="FF0000"/>
                </a:solidFill>
                <a:latin typeface="Comic Sans MS" pitchFamily="66" charset="0"/>
              </a:rPr>
              <a:t>to</a:t>
            </a:r>
            <a:r>
              <a:rPr lang="it-IT" sz="36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it-IT" sz="3600" b="1" dirty="0" err="1" smtClean="0">
                <a:solidFill>
                  <a:srgbClr val="FF0000"/>
                </a:solidFill>
                <a:latin typeface="Comic Sans MS" pitchFamily="66" charset="0"/>
              </a:rPr>
              <a:t>measure</a:t>
            </a:r>
            <a:r>
              <a:rPr lang="it-IT" sz="3600" b="1" dirty="0" smtClean="0">
                <a:solidFill>
                  <a:srgbClr val="FF0000"/>
                </a:solidFill>
                <a:latin typeface="Comic Sans MS" pitchFamily="66" charset="0"/>
              </a:rPr>
              <a:t>?</a:t>
            </a:r>
            <a:endParaRPr lang="it-IT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794" y="0"/>
            <a:ext cx="2665677" cy="2514600"/>
          </a:xfrm>
          <a:noFill/>
          <a:ln/>
        </p:spPr>
        <p:txBody>
          <a:bodyPr/>
          <a:lstStyle/>
          <a:p>
            <a:pPr algn="l"/>
            <a:r>
              <a:rPr lang="de-DE" sz="2800">
                <a:solidFill>
                  <a:srgbClr val="0066FF"/>
                </a:solidFill>
              </a:rPr>
              <a:t>Time, </a:t>
            </a:r>
            <a:br>
              <a:rPr lang="de-DE" sz="2800">
                <a:solidFill>
                  <a:srgbClr val="0066FF"/>
                </a:solidFill>
              </a:rPr>
            </a:br>
            <a:r>
              <a:rPr lang="de-DE" sz="2800">
                <a:solidFill>
                  <a:srgbClr val="0066FF"/>
                </a:solidFill>
              </a:rPr>
              <a:t>charge </a:t>
            </a:r>
            <a:br>
              <a:rPr lang="de-DE" sz="2800">
                <a:solidFill>
                  <a:srgbClr val="0066FF"/>
                </a:solidFill>
              </a:rPr>
            </a:br>
            <a:r>
              <a:rPr lang="de-DE" sz="2800">
                <a:solidFill>
                  <a:srgbClr val="0066FF"/>
                </a:solidFill>
              </a:rPr>
              <a:t>and space resolution</a:t>
            </a:r>
          </a:p>
        </p:txBody>
      </p:sp>
      <p:sp>
        <p:nvSpPr>
          <p:cNvPr id="440323" name="Text Box 3"/>
          <p:cNvSpPr txBox="1">
            <a:spLocks noChangeArrowheads="1"/>
          </p:cNvSpPr>
          <p:nvPr/>
        </p:nvSpPr>
        <p:spPr bwMode="auto">
          <a:xfrm>
            <a:off x="7761312" y="6400800"/>
            <a:ext cx="172323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400" dirty="0">
                <a:latin typeface="Times New Roman" pitchFamily="18" charset="0"/>
              </a:rPr>
              <a:t>A. Sch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ü</a:t>
            </a:r>
            <a:r>
              <a:rPr lang="de-DE" sz="2400" dirty="0" err="1">
                <a:latin typeface="Times New Roman" pitchFamily="18" charset="0"/>
              </a:rPr>
              <a:t>ttauf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440324" name="Text Box 4"/>
          <p:cNvSpPr txBox="1">
            <a:spLocks noChangeArrowheads="1"/>
          </p:cNvSpPr>
          <p:nvPr/>
        </p:nvSpPr>
        <p:spPr bwMode="auto">
          <a:xfrm>
            <a:off x="488504" y="6237312"/>
            <a:ext cx="1800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1600" dirty="0">
                <a:latin typeface="Times New Roman" pitchFamily="18" charset="0"/>
              </a:rPr>
              <a:t>FWHM = 2.35 </a:t>
            </a:r>
            <a:r>
              <a:rPr lang="de-DE" sz="1600" dirty="0">
                <a:latin typeface="Symbol" pitchFamily="18" charset="2"/>
              </a:rPr>
              <a:t>s</a:t>
            </a:r>
          </a:p>
        </p:txBody>
      </p:sp>
      <p:pic>
        <p:nvPicPr>
          <p:cNvPr id="440325" name="Picture 5" descr="time_resolution_AS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604" y="657944"/>
            <a:ext cx="5764742" cy="5867400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3080792" y="0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err="1" smtClean="0">
                <a:solidFill>
                  <a:srgbClr val="FF0000"/>
                </a:solidFill>
                <a:latin typeface="Comic Sans MS" pitchFamily="66" charset="0"/>
              </a:rPr>
              <a:t>Aladin</a:t>
            </a:r>
            <a:r>
              <a:rPr lang="it-IT" sz="32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it-IT" sz="3200" dirty="0" err="1" smtClean="0">
                <a:solidFill>
                  <a:srgbClr val="FF0000"/>
                </a:solidFill>
                <a:latin typeface="Comic Sans MS" pitchFamily="66" charset="0"/>
              </a:rPr>
              <a:t>ToF-Wall</a:t>
            </a:r>
            <a:endParaRPr lang="it-IT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11" y="374651"/>
            <a:ext cx="7525808" cy="492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 cstate="print"/>
          <a:srcRect r="11067"/>
          <a:stretch>
            <a:fillRect/>
          </a:stretch>
        </p:blipFill>
        <p:spPr bwMode="auto">
          <a:xfrm>
            <a:off x="7536128" y="765175"/>
            <a:ext cx="2369873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Rectangle 5"/>
          <p:cNvSpPr>
            <a:spLocks noGrp="1" noChangeArrowheads="1"/>
          </p:cNvSpPr>
          <p:nvPr>
            <p:ph type="title" sz="quarter"/>
          </p:nvPr>
        </p:nvSpPr>
        <p:spPr>
          <a:xfrm>
            <a:off x="428229" y="-19050"/>
            <a:ext cx="8734821" cy="519113"/>
          </a:xfrm>
          <a:noFill/>
        </p:spPr>
        <p:txBody>
          <a:bodyPr>
            <a:spAutoFit/>
          </a:bodyPr>
          <a:lstStyle/>
          <a:p>
            <a:pPr eaLnBrk="1" hangingPunct="1"/>
            <a:r>
              <a:rPr lang="de-DE" sz="2800" b="1" smtClean="0">
                <a:solidFill>
                  <a:srgbClr val="FF3300"/>
                </a:solidFill>
                <a:latin typeface="Comic Sans MS" pitchFamily="66" charset="0"/>
              </a:rPr>
              <a:t>Large Area Neutron Detector (LAND)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0" y="5516564"/>
            <a:ext cx="4953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500" b="1">
                <a:solidFill>
                  <a:srgbClr val="008000"/>
                </a:solidFill>
                <a:latin typeface="Comic Sans MS" pitchFamily="66" charset="0"/>
                <a:cs typeface="Arial" charset="0"/>
              </a:rPr>
              <a:t>Th.Blaich et al.,NIM A314 136-154 (1992)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4664968" y="5679539"/>
            <a:ext cx="5241032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 dirty="0">
                <a:solidFill>
                  <a:srgbClr val="0033CC"/>
                </a:solidFill>
                <a:latin typeface="Comic Sans MS" pitchFamily="66" charset="0"/>
                <a:cs typeface="Arial" charset="0"/>
              </a:rPr>
              <a:t>Neutrons efficiency&gt;80%  </a:t>
            </a:r>
            <a:r>
              <a:rPr lang="en-GB" b="1" dirty="0" smtClean="0">
                <a:solidFill>
                  <a:srgbClr val="0033CC"/>
                </a:solidFill>
                <a:latin typeface="Comic Sans MS" pitchFamily="66" charset="0"/>
                <a:cs typeface="Arial" charset="0"/>
              </a:rPr>
              <a:t> (</a:t>
            </a:r>
            <a:r>
              <a:rPr lang="en-GB" b="1" dirty="0">
                <a:solidFill>
                  <a:srgbClr val="0033CC"/>
                </a:solidFill>
                <a:latin typeface="Comic Sans MS" pitchFamily="66" charset="0"/>
                <a:cs typeface="Arial" charset="0"/>
              </a:rPr>
              <a:t>for E</a:t>
            </a:r>
            <a:r>
              <a:rPr lang="en-GB" b="1" baseline="-25000" dirty="0">
                <a:solidFill>
                  <a:srgbClr val="0033CC"/>
                </a:solidFill>
                <a:latin typeface="Comic Sans MS" pitchFamily="66" charset="0"/>
                <a:cs typeface="Arial" charset="0"/>
              </a:rPr>
              <a:t>n</a:t>
            </a:r>
            <a:r>
              <a:rPr lang="en-GB" b="1" dirty="0">
                <a:solidFill>
                  <a:srgbClr val="0033CC"/>
                </a:solidFill>
                <a:latin typeface="Comic Sans MS" pitchFamily="66" charset="0"/>
                <a:cs typeface="Arial" charset="0"/>
              </a:rPr>
              <a:t>&gt;400MeV)</a:t>
            </a:r>
          </a:p>
          <a:p>
            <a:pPr algn="ctr">
              <a:spcBef>
                <a:spcPct val="50000"/>
              </a:spcBef>
            </a:pPr>
            <a:r>
              <a:rPr lang="en-GB" b="1" dirty="0" smtClean="0">
                <a:solidFill>
                  <a:srgbClr val="0033CC"/>
                </a:solidFill>
                <a:latin typeface="Comic Sans MS" pitchFamily="66" charset="0"/>
                <a:cs typeface="Arial" charset="0"/>
              </a:rPr>
              <a:t>No </a:t>
            </a:r>
            <a:r>
              <a:rPr lang="en-GB" b="1" baseline="30000" dirty="0">
                <a:solidFill>
                  <a:srgbClr val="0033CC"/>
                </a:solidFill>
                <a:latin typeface="Comic Sans MS" pitchFamily="66" charset="0"/>
                <a:cs typeface="Arial" charset="0"/>
              </a:rPr>
              <a:t>1,2,3</a:t>
            </a:r>
            <a:r>
              <a:rPr lang="en-GB" b="1" dirty="0">
                <a:solidFill>
                  <a:srgbClr val="0033CC"/>
                </a:solidFill>
                <a:latin typeface="Comic Sans MS" pitchFamily="66" charset="0"/>
                <a:cs typeface="Arial" charset="0"/>
              </a:rPr>
              <a:t>H isotopic discriminations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0" y="6309320"/>
            <a:ext cx="4448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23B"/>
                </a:solidFill>
                <a:latin typeface="Comic Sans MS" pitchFamily="66" charset="0"/>
              </a:rPr>
              <a:t>Adapted from </a:t>
            </a:r>
            <a:r>
              <a:rPr lang="en-US" b="1" dirty="0" err="1" smtClean="0">
                <a:solidFill>
                  <a:srgbClr val="00823B"/>
                </a:solidFill>
                <a:latin typeface="Comic Sans MS" pitchFamily="66" charset="0"/>
              </a:rPr>
              <a:t>P.Pawloski</a:t>
            </a:r>
            <a:r>
              <a:rPr lang="en-US" b="1" dirty="0" smtClean="0">
                <a:solidFill>
                  <a:srgbClr val="00823B"/>
                </a:solidFill>
                <a:latin typeface="Comic Sans MS" pitchFamily="66" charset="0"/>
              </a:rPr>
              <a:t>, IWM2007</a:t>
            </a:r>
            <a:endParaRPr lang="en-US" b="1" dirty="0">
              <a:solidFill>
                <a:srgbClr val="00823B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28229" y="0"/>
            <a:ext cx="8734821" cy="579438"/>
          </a:xfrm>
          <a:noFill/>
        </p:spPr>
        <p:txBody>
          <a:bodyPr>
            <a:spAutoFit/>
          </a:bodyPr>
          <a:lstStyle/>
          <a:p>
            <a:pPr eaLnBrk="1" hangingPunct="1"/>
            <a:r>
              <a:rPr lang="de-DE" sz="3200" smtClean="0">
                <a:solidFill>
                  <a:srgbClr val="FF3300"/>
                </a:solidFill>
                <a:latin typeface="Comic Sans MS" pitchFamily="66" charset="0"/>
              </a:rPr>
              <a:t>Large Area Neutron Detector (LAND)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4641718" y="4868863"/>
            <a:ext cx="4982454" cy="461665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333399"/>
                </a:solidFill>
                <a:latin typeface="Comic Sans MS" pitchFamily="66" charset="0"/>
                <a:cs typeface="Arial" charset="0"/>
              </a:rPr>
              <a:t>neutron and Hydrogen detection</a:t>
            </a:r>
            <a:endParaRPr lang="en-US" sz="2400" b="1" dirty="0">
              <a:solidFill>
                <a:srgbClr val="333399"/>
              </a:solidFill>
              <a:latin typeface="Comic Sans MS" pitchFamily="66" charset="0"/>
              <a:cs typeface="Arial" charset="0"/>
            </a:endParaRP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98" y="584200"/>
            <a:ext cx="4155017" cy="543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 descr="n p clusters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485217" y="981075"/>
            <a:ext cx="5300398" cy="3671888"/>
          </a:xfrm>
          <a:noFill/>
          <a:ln w="19050">
            <a:solidFill>
              <a:srgbClr val="333399"/>
            </a:solidFill>
          </a:ln>
        </p:spPr>
      </p:pic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1286404" y="5843588"/>
            <a:ext cx="65919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600" b="1" dirty="0" err="1">
                <a:solidFill>
                  <a:srgbClr val="008000"/>
                </a:solidFill>
                <a:latin typeface="Comic Sans MS" pitchFamily="66" charset="0"/>
                <a:cs typeface="Arial" charset="0"/>
              </a:rPr>
              <a:t>Th.Blaich</a:t>
            </a:r>
            <a:r>
              <a:rPr lang="de-DE" sz="1600" b="1" dirty="0">
                <a:solidFill>
                  <a:srgbClr val="008000"/>
                </a:solidFill>
                <a:latin typeface="Comic Sans MS" pitchFamily="66" charset="0"/>
                <a:cs typeface="Arial" charset="0"/>
              </a:rPr>
              <a:t> et </a:t>
            </a:r>
            <a:r>
              <a:rPr lang="de-DE" sz="1600" b="1" dirty="0" err="1">
                <a:solidFill>
                  <a:srgbClr val="008000"/>
                </a:solidFill>
                <a:latin typeface="Comic Sans MS" pitchFamily="66" charset="0"/>
                <a:cs typeface="Arial" charset="0"/>
              </a:rPr>
              <a:t>al.,NIM</a:t>
            </a:r>
            <a:r>
              <a:rPr lang="de-DE" sz="1600" b="1" dirty="0">
                <a:solidFill>
                  <a:srgbClr val="008000"/>
                </a:solidFill>
                <a:latin typeface="Comic Sans MS" pitchFamily="66" charset="0"/>
                <a:cs typeface="Arial" charset="0"/>
              </a:rPr>
              <a:t> A314 136-154 (1992</a:t>
            </a:r>
            <a:r>
              <a:rPr lang="de-DE" sz="1600" b="1" dirty="0" smtClean="0">
                <a:solidFill>
                  <a:srgbClr val="008000"/>
                </a:solidFill>
                <a:latin typeface="Comic Sans MS" pitchFamily="66" charset="0"/>
                <a:cs typeface="Arial" charset="0"/>
              </a:rPr>
              <a:t>)</a:t>
            </a:r>
            <a:endParaRPr lang="de-DE" sz="1600" b="1" dirty="0">
              <a:solidFill>
                <a:srgbClr val="008000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0" y="6309320"/>
            <a:ext cx="4448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23B"/>
                </a:solidFill>
                <a:latin typeface="Comic Sans MS" pitchFamily="66" charset="0"/>
              </a:rPr>
              <a:t>Adapted from </a:t>
            </a:r>
            <a:r>
              <a:rPr lang="en-US" b="1" dirty="0" err="1" smtClean="0">
                <a:solidFill>
                  <a:srgbClr val="00823B"/>
                </a:solidFill>
                <a:latin typeface="Comic Sans MS" pitchFamily="66" charset="0"/>
              </a:rPr>
              <a:t>P.Pawloski</a:t>
            </a:r>
            <a:r>
              <a:rPr lang="en-US" b="1" dirty="0" smtClean="0">
                <a:solidFill>
                  <a:srgbClr val="00823B"/>
                </a:solidFill>
                <a:latin typeface="Comic Sans MS" pitchFamily="66" charset="0"/>
              </a:rPr>
              <a:t>, IWM2007</a:t>
            </a:r>
            <a:endParaRPr lang="en-US" b="1" dirty="0">
              <a:solidFill>
                <a:srgbClr val="00823B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742950" y="76200"/>
            <a:ext cx="8420100" cy="615950"/>
          </a:xfrm>
        </p:spPr>
        <p:txBody>
          <a:bodyPr/>
          <a:lstStyle/>
          <a:p>
            <a:pPr eaLnBrk="1" hangingPunct="1"/>
            <a:r>
              <a:rPr lang="de-DE" sz="2400" dirty="0" smtClean="0">
                <a:solidFill>
                  <a:srgbClr val="FF0000"/>
                </a:solidFill>
                <a:latin typeface="Comic Sans MS" pitchFamily="66" charset="0"/>
              </a:rPr>
              <a:t>FOPI/LAND </a:t>
            </a:r>
            <a:r>
              <a:rPr lang="de-DE" sz="2400" dirty="0" err="1" smtClean="0">
                <a:solidFill>
                  <a:srgbClr val="FF0000"/>
                </a:solidFill>
                <a:latin typeface="Comic Sans MS" pitchFamily="66" charset="0"/>
              </a:rPr>
              <a:t>experiment</a:t>
            </a:r>
            <a:r>
              <a:rPr lang="de-DE" sz="2400" dirty="0" smtClean="0">
                <a:solidFill>
                  <a:srgbClr val="FF0000"/>
                </a:solidFill>
                <a:latin typeface="Comic Sans MS" pitchFamily="66" charset="0"/>
              </a:rPr>
              <a:t> on </a:t>
            </a:r>
            <a:r>
              <a:rPr lang="de-DE" sz="2400" dirty="0" err="1" smtClean="0">
                <a:solidFill>
                  <a:srgbClr val="FF0000"/>
                </a:solidFill>
                <a:latin typeface="Comic Sans MS" pitchFamily="66" charset="0"/>
              </a:rPr>
              <a:t>neutron</a:t>
            </a:r>
            <a:r>
              <a:rPr lang="de-DE" sz="24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  <a:latin typeface="Comic Sans MS" pitchFamily="66" charset="0"/>
              </a:rPr>
              <a:t>squeeze</a:t>
            </a:r>
            <a:r>
              <a:rPr lang="de-DE" sz="2400" dirty="0" smtClean="0">
                <a:solidFill>
                  <a:srgbClr val="FF0000"/>
                </a:solidFill>
                <a:latin typeface="Comic Sans MS" pitchFamily="66" charset="0"/>
              </a:rPr>
              <a:t> out (1991)</a:t>
            </a:r>
          </a:p>
        </p:txBody>
      </p:sp>
      <p:pic>
        <p:nvPicPr>
          <p:cNvPr id="74755" name="Picture 3" descr="leifels_etal_setup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12750" y="1341438"/>
            <a:ext cx="4292600" cy="3752850"/>
          </a:xfrm>
          <a:noFill/>
          <a:ln>
            <a:solidFill>
              <a:schemeClr val="accent2"/>
            </a:solidFill>
          </a:ln>
        </p:spPr>
      </p:pic>
      <p:pic>
        <p:nvPicPr>
          <p:cNvPr id="74756" name="Picture 4" descr="NEUTRONENUNTERGRUNDS 0 Y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030392" y="1347789"/>
            <a:ext cx="4301198" cy="3736975"/>
          </a:xfrm>
          <a:noFill/>
          <a:ln>
            <a:solidFill>
              <a:schemeClr val="accent2"/>
            </a:solidFill>
          </a:ln>
        </p:spPr>
      </p:pic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4648380" y="5373688"/>
            <a:ext cx="3840731" cy="584775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1600" dirty="0">
                <a:latin typeface="Verdana" pitchFamily="34" charset="0"/>
                <a:cs typeface="Arial" charset="0"/>
              </a:rPr>
              <a:t>Y. </a:t>
            </a:r>
            <a:r>
              <a:rPr lang="de-DE" sz="1600" dirty="0" err="1">
                <a:latin typeface="Verdana" pitchFamily="34" charset="0"/>
                <a:cs typeface="Arial" charset="0"/>
              </a:rPr>
              <a:t>Leifels</a:t>
            </a:r>
            <a:r>
              <a:rPr lang="de-DE" sz="1600" dirty="0">
                <a:latin typeface="Verdana" pitchFamily="34" charset="0"/>
                <a:cs typeface="Arial" charset="0"/>
              </a:rPr>
              <a:t> et al., PRL 71, 963 (1993</a:t>
            </a:r>
            <a:r>
              <a:rPr lang="de-DE" sz="1600" dirty="0" smtClean="0">
                <a:latin typeface="Verdana" pitchFamily="34" charset="0"/>
                <a:cs typeface="Arial" charset="0"/>
              </a:rPr>
              <a:t>)</a:t>
            </a:r>
          </a:p>
          <a:p>
            <a:pPr algn="ctr"/>
            <a:r>
              <a:rPr lang="de-DE" sz="1600" dirty="0" err="1" smtClean="0">
                <a:latin typeface="Verdana" pitchFamily="34" charset="0"/>
                <a:cs typeface="Arial" charset="0"/>
              </a:rPr>
              <a:t>P.Russotto</a:t>
            </a:r>
            <a:r>
              <a:rPr lang="de-DE" sz="1600" dirty="0" smtClean="0">
                <a:latin typeface="Verdana" pitchFamily="34" charset="0"/>
                <a:cs typeface="Arial" charset="0"/>
              </a:rPr>
              <a:t> et al., PLB  697 (2011)</a:t>
            </a:r>
            <a:endParaRPr lang="de-DE" sz="1600" dirty="0">
              <a:latin typeface="Verdana" pitchFamily="34" charset="0"/>
              <a:cs typeface="Arial" charset="0"/>
            </a:endParaRPr>
          </a:p>
        </p:txBody>
      </p:sp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3152800" y="692696"/>
            <a:ext cx="23727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  <a:cs typeface="Arial" charset="0"/>
              </a:rPr>
              <a:t>Au+Au 400 A MeV</a:t>
            </a:r>
            <a:endParaRPr lang="de-DE" sz="2000">
              <a:latin typeface="Comic Sans MS" pitchFamily="66" charset="0"/>
              <a:cs typeface="Arial" charset="0"/>
            </a:endParaRPr>
          </a:p>
        </p:txBody>
      </p:sp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271727" y="5157789"/>
            <a:ext cx="49530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1" dirty="0">
                <a:solidFill>
                  <a:srgbClr val="008000"/>
                </a:solidFill>
                <a:latin typeface="Comic Sans MS" pitchFamily="66" charset="0"/>
                <a:cs typeface="Arial" charset="0"/>
                <a:sym typeface="Symbol" pitchFamily="18" charset="2"/>
              </a:rPr>
              <a:t>LAND coverage</a:t>
            </a:r>
          </a:p>
          <a:p>
            <a:pPr algn="ctr"/>
            <a:r>
              <a:rPr lang="en-GB" b="1" dirty="0">
                <a:solidFill>
                  <a:srgbClr val="008000"/>
                </a:solidFill>
                <a:latin typeface="Comic Sans MS" pitchFamily="66" charset="0"/>
                <a:cs typeface="Arial" charset="0"/>
                <a:sym typeface="Symbol" pitchFamily="18" charset="2"/>
              </a:rPr>
              <a:t>37°&lt;</a:t>
            </a:r>
            <a:r>
              <a:rPr lang="en-GB" b="1" baseline="-25000" dirty="0">
                <a:solidFill>
                  <a:srgbClr val="008000"/>
                </a:solidFill>
                <a:latin typeface="Comic Sans MS" pitchFamily="66" charset="0"/>
                <a:cs typeface="Arial" charset="0"/>
                <a:sym typeface="Symbol" pitchFamily="18" charset="2"/>
              </a:rPr>
              <a:t>lab</a:t>
            </a:r>
            <a:r>
              <a:rPr lang="en-GB" b="1" dirty="0">
                <a:solidFill>
                  <a:srgbClr val="008000"/>
                </a:solidFill>
                <a:latin typeface="Comic Sans MS" pitchFamily="66" charset="0"/>
                <a:cs typeface="Arial" charset="0"/>
                <a:sym typeface="Symbol" pitchFamily="18" charset="2"/>
              </a:rPr>
              <a:t>&lt;53°</a:t>
            </a:r>
          </a:p>
          <a:p>
            <a:pPr algn="ctr"/>
            <a:r>
              <a:rPr lang="en-GB" b="1" dirty="0">
                <a:solidFill>
                  <a:srgbClr val="008000"/>
                </a:solidFill>
                <a:latin typeface="Comic Sans MS" pitchFamily="66" charset="0"/>
                <a:cs typeface="Arial" charset="0"/>
                <a:sym typeface="Symbol" pitchFamily="18" charset="2"/>
              </a:rPr>
              <a:t>61°&lt;</a:t>
            </a:r>
            <a:r>
              <a:rPr lang="en-GB" b="1" baseline="-25000" dirty="0">
                <a:solidFill>
                  <a:srgbClr val="008000"/>
                </a:solidFill>
                <a:latin typeface="Comic Sans MS" pitchFamily="66" charset="0"/>
                <a:cs typeface="Arial" charset="0"/>
                <a:sym typeface="Symbol" pitchFamily="18" charset="2"/>
              </a:rPr>
              <a:t>lab</a:t>
            </a:r>
            <a:r>
              <a:rPr lang="en-GB" b="1" dirty="0">
                <a:solidFill>
                  <a:srgbClr val="008000"/>
                </a:solidFill>
                <a:latin typeface="Comic Sans MS" pitchFamily="66" charset="0"/>
                <a:cs typeface="Arial" charset="0"/>
                <a:sym typeface="Symbol" pitchFamily="18" charset="2"/>
              </a:rPr>
              <a:t>&lt;85°</a:t>
            </a:r>
            <a:endParaRPr lang="en-US" b="1" dirty="0">
              <a:solidFill>
                <a:srgbClr val="008000"/>
              </a:solidFill>
              <a:latin typeface="Comic Sans MS" pitchFamily="66" charset="0"/>
              <a:cs typeface="Arial" charset="0"/>
              <a:sym typeface="Symbol" pitchFamily="18" charset="2"/>
            </a:endParaRPr>
          </a:p>
        </p:txBody>
      </p:sp>
      <p:sp>
        <p:nvSpPr>
          <p:cNvPr id="74760" name="Text Box 8"/>
          <p:cNvSpPr txBox="1">
            <a:spLocks noChangeArrowheads="1"/>
          </p:cNvSpPr>
          <p:nvPr/>
        </p:nvSpPr>
        <p:spPr bwMode="auto">
          <a:xfrm>
            <a:off x="5264283" y="5949950"/>
            <a:ext cx="38230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 b="1" dirty="0">
                <a:solidFill>
                  <a:srgbClr val="0000FF"/>
                </a:solidFill>
                <a:latin typeface="Comic Sans MS" pitchFamily="66" charset="0"/>
              </a:rPr>
              <a:t>Re-</a:t>
            </a:r>
            <a:r>
              <a:rPr lang="en-GB" sz="1600" b="1" dirty="0" err="1">
                <a:solidFill>
                  <a:srgbClr val="0000FF"/>
                </a:solidFill>
                <a:latin typeface="Comic Sans MS" pitchFamily="66" charset="0"/>
              </a:rPr>
              <a:t>analysys</a:t>
            </a:r>
            <a:r>
              <a:rPr lang="en-GB" sz="1600" b="1" dirty="0">
                <a:solidFill>
                  <a:srgbClr val="0000FF"/>
                </a:solidFill>
                <a:latin typeface="Comic Sans MS" pitchFamily="66" charset="0"/>
              </a:rPr>
              <a:t> of experimental data:</a:t>
            </a:r>
          </a:p>
          <a:p>
            <a:pPr algn="ctr">
              <a:spcBef>
                <a:spcPct val="50000"/>
              </a:spcBef>
            </a:pPr>
            <a:r>
              <a:rPr lang="en-GB" sz="1600" b="1" dirty="0">
                <a:solidFill>
                  <a:srgbClr val="0000FF"/>
                </a:solidFill>
                <a:latin typeface="Comic Sans MS" pitchFamily="66" charset="0"/>
              </a:rPr>
              <a:t> see </a:t>
            </a:r>
            <a:r>
              <a:rPr lang="en-GB" sz="1600" b="1" dirty="0" smtClean="0">
                <a:solidFill>
                  <a:srgbClr val="0000FF"/>
                </a:solidFill>
                <a:latin typeface="Comic Sans MS" pitchFamily="66" charset="0"/>
              </a:rPr>
              <a:t>R. Lemmon </a:t>
            </a:r>
            <a:r>
              <a:rPr lang="en-GB" sz="1600" b="1" dirty="0">
                <a:solidFill>
                  <a:srgbClr val="0000FF"/>
                </a:solidFill>
                <a:latin typeface="Comic Sans MS" pitchFamily="66" charset="0"/>
              </a:rPr>
              <a:t>talks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673080" y="692696"/>
            <a:ext cx="38884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latin typeface="Comic Sans MS" pitchFamily="66" charset="0"/>
              </a:rPr>
              <a:t>~ 10</a:t>
            </a:r>
            <a:r>
              <a:rPr lang="en-US" b="1" baseline="30000" dirty="0" smtClean="0">
                <a:latin typeface="Comic Sans MS" pitchFamily="66" charset="0"/>
              </a:rPr>
              <a:t>6 </a:t>
            </a:r>
            <a:r>
              <a:rPr lang="en-US" b="1" dirty="0" smtClean="0">
                <a:latin typeface="Comic Sans MS" pitchFamily="66" charset="0"/>
              </a:rPr>
              <a:t>Events (b&lt;7.5 fm)</a:t>
            </a:r>
            <a:endParaRPr lang="en-US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464" y="404664"/>
            <a:ext cx="3656856" cy="616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" name="Gruppo 40"/>
          <p:cNvGrpSpPr/>
          <p:nvPr/>
        </p:nvGrpSpPr>
        <p:grpSpPr>
          <a:xfrm>
            <a:off x="3800872" y="942181"/>
            <a:ext cx="5689600" cy="4973638"/>
            <a:chOff x="2843213" y="765175"/>
            <a:chExt cx="5689600" cy="4973638"/>
          </a:xfrm>
        </p:grpSpPr>
        <p:sp>
          <p:nvSpPr>
            <p:cNvPr id="28" name="Text Box 23"/>
            <p:cNvSpPr txBox="1">
              <a:spLocks noChangeArrowheads="1"/>
            </p:cNvSpPr>
            <p:nvPr/>
          </p:nvSpPr>
          <p:spPr bwMode="auto">
            <a:xfrm>
              <a:off x="5795963" y="3429000"/>
              <a:ext cx="582613" cy="366713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ym typeface="Symbol" pitchFamily="18" charset="2"/>
                </a:rPr>
                <a:t></a:t>
              </a:r>
              <a:r>
                <a:rPr lang="en-US" b="1"/>
                <a:t>/</a:t>
              </a:r>
              <a:r>
                <a:rPr lang="en-US" b="1">
                  <a:sym typeface="Symbol" pitchFamily="18" charset="2"/>
                </a:rPr>
                <a:t></a:t>
              </a:r>
              <a:r>
                <a:rPr lang="en-US" b="1" baseline="-25000"/>
                <a:t>0</a:t>
              </a:r>
            </a:p>
          </p:txBody>
        </p:sp>
        <p:sp>
          <p:nvSpPr>
            <p:cNvPr id="29" name="Text Box 24"/>
            <p:cNvSpPr txBox="1">
              <a:spLocks noChangeArrowheads="1"/>
            </p:cNvSpPr>
            <p:nvPr/>
          </p:nvSpPr>
          <p:spPr bwMode="auto">
            <a:xfrm rot="16200000">
              <a:off x="3673475" y="1519237"/>
              <a:ext cx="1300163" cy="366713"/>
            </a:xfrm>
            <a:prstGeom prst="rect">
              <a:avLst/>
            </a:prstGeom>
            <a:solidFill>
              <a:schemeClr val="bg1"/>
            </a:solidFill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/>
                <a:t>S(</a:t>
              </a:r>
              <a:r>
                <a:rPr lang="en-US" b="1">
                  <a:sym typeface="Symbol" pitchFamily="18" charset="2"/>
                </a:rPr>
                <a:t></a:t>
              </a:r>
              <a:r>
                <a:rPr lang="en-US" b="1"/>
                <a:t>) (MeV)</a:t>
              </a:r>
            </a:p>
          </p:txBody>
        </p:sp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6000"/>
            </a:blip>
            <a:srcRect l="50739" t="3951" b="43362"/>
            <a:stretch>
              <a:fillRect/>
            </a:stretch>
          </p:blipFill>
          <p:spPr bwMode="auto">
            <a:xfrm>
              <a:off x="4500563" y="765175"/>
              <a:ext cx="3600450" cy="287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31" name="Group 13"/>
            <p:cNvGrpSpPr>
              <a:grpSpLocks/>
            </p:cNvGrpSpPr>
            <p:nvPr/>
          </p:nvGrpSpPr>
          <p:grpSpPr bwMode="auto">
            <a:xfrm>
              <a:off x="5219700" y="3284538"/>
              <a:ext cx="2232025" cy="2244725"/>
              <a:chOff x="3288" y="2069"/>
              <a:chExt cx="1406" cy="1414"/>
            </a:xfrm>
          </p:grpSpPr>
          <p:sp>
            <p:nvSpPr>
              <p:cNvPr id="32" name="Text Box 14"/>
              <p:cNvSpPr txBox="1">
                <a:spLocks noChangeArrowheads="1"/>
              </p:cNvSpPr>
              <p:nvPr/>
            </p:nvSpPr>
            <p:spPr bwMode="auto">
              <a:xfrm>
                <a:off x="3288" y="3022"/>
                <a:ext cx="952" cy="46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sz="1600" b="1">
                    <a:solidFill>
                      <a:schemeClr val="accent2"/>
                    </a:solidFill>
                    <a:latin typeface="Symbol" pitchFamily="18" charset="2"/>
                  </a:rPr>
                  <a:t>p</a:t>
                </a:r>
                <a:r>
                  <a:rPr lang="de-DE" sz="1600" b="1">
                    <a:solidFill>
                      <a:schemeClr val="accent2"/>
                    </a:solidFill>
                  </a:rPr>
                  <a:t>+/</a:t>
                </a:r>
                <a:r>
                  <a:rPr lang="de-DE" sz="1600" b="1">
                    <a:solidFill>
                      <a:schemeClr val="accent2"/>
                    </a:solidFill>
                    <a:latin typeface="Symbol" pitchFamily="18" charset="2"/>
                  </a:rPr>
                  <a:t>p</a:t>
                </a:r>
                <a:r>
                  <a:rPr lang="de-DE" sz="1600" b="1">
                    <a:solidFill>
                      <a:schemeClr val="accent2"/>
                    </a:solidFill>
                  </a:rPr>
                  <a:t>- ratio</a:t>
                </a:r>
              </a:p>
              <a:p>
                <a:pPr>
                  <a:spcBef>
                    <a:spcPct val="50000"/>
                  </a:spcBef>
                </a:pPr>
                <a:r>
                  <a:rPr lang="de-DE" sz="1600" b="1">
                    <a:solidFill>
                      <a:schemeClr val="accent2"/>
                    </a:solidFill>
                  </a:rPr>
                  <a:t>B.A. Li, et al.</a:t>
                </a:r>
              </a:p>
            </p:txBody>
          </p:sp>
          <p:sp>
            <p:nvSpPr>
              <p:cNvPr id="33" name="Line 15"/>
              <p:cNvSpPr>
                <a:spLocks noChangeShapeType="1"/>
              </p:cNvSpPr>
              <p:nvPr/>
            </p:nvSpPr>
            <p:spPr bwMode="auto">
              <a:xfrm flipV="1">
                <a:off x="3742" y="2069"/>
                <a:ext cx="952" cy="953"/>
              </a:xfrm>
              <a:prstGeom prst="lin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34" name="Text Box 3"/>
            <p:cNvSpPr txBox="1">
              <a:spLocks noChangeArrowheads="1"/>
            </p:cNvSpPr>
            <p:nvPr/>
          </p:nvSpPr>
          <p:spPr bwMode="auto">
            <a:xfrm>
              <a:off x="2843213" y="5157788"/>
              <a:ext cx="2016125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600" b="1" dirty="0">
                  <a:solidFill>
                    <a:srgbClr val="FF0000"/>
                  </a:solidFill>
                </a:rPr>
                <a:t>Fermi </a:t>
              </a:r>
              <a:r>
                <a:rPr lang="de-DE" sz="1600" b="1" dirty="0" err="1">
                  <a:solidFill>
                    <a:srgbClr val="FF0000"/>
                  </a:solidFill>
                </a:rPr>
                <a:t>Energy</a:t>
              </a:r>
              <a:r>
                <a:rPr lang="de-DE" sz="1600" b="1" dirty="0">
                  <a:solidFill>
                    <a:srgbClr val="FF0000"/>
                  </a:solidFill>
                </a:rPr>
                <a:t> HIC, MSU</a:t>
              </a:r>
            </a:p>
          </p:txBody>
        </p:sp>
        <p:grpSp>
          <p:nvGrpSpPr>
            <p:cNvPr id="37" name="Group 9"/>
            <p:cNvGrpSpPr>
              <a:grpSpLocks/>
            </p:cNvGrpSpPr>
            <p:nvPr/>
          </p:nvGrpSpPr>
          <p:grpSpPr bwMode="auto">
            <a:xfrm>
              <a:off x="5724525" y="803275"/>
              <a:ext cx="2808288" cy="1544638"/>
              <a:chOff x="3606" y="506"/>
              <a:chExt cx="1769" cy="973"/>
            </a:xfrm>
          </p:grpSpPr>
          <p:sp>
            <p:nvSpPr>
              <p:cNvPr id="38" name="Freeform 10"/>
              <p:cNvSpPr>
                <a:spLocks/>
              </p:cNvSpPr>
              <p:nvPr/>
            </p:nvSpPr>
            <p:spPr bwMode="auto">
              <a:xfrm>
                <a:off x="3606" y="506"/>
                <a:ext cx="391" cy="747"/>
              </a:xfrm>
              <a:custGeom>
                <a:avLst/>
                <a:gdLst/>
                <a:ahLst/>
                <a:cxnLst>
                  <a:cxn ang="0">
                    <a:pos x="0" y="747"/>
                  </a:cxn>
                  <a:cxn ang="0">
                    <a:pos x="234" y="314"/>
                  </a:cxn>
                  <a:cxn ang="0">
                    <a:pos x="391" y="0"/>
                  </a:cxn>
                </a:cxnLst>
                <a:rect l="0" t="0" r="r" b="b"/>
                <a:pathLst>
                  <a:path w="391" h="747">
                    <a:moveTo>
                      <a:pt x="0" y="747"/>
                    </a:moveTo>
                    <a:cubicBezTo>
                      <a:pt x="39" y="675"/>
                      <a:pt x="169" y="438"/>
                      <a:pt x="234" y="314"/>
                    </a:cubicBezTo>
                    <a:cubicBezTo>
                      <a:pt x="299" y="190"/>
                      <a:pt x="358" y="65"/>
                      <a:pt x="391" y="0"/>
                    </a:cubicBezTo>
                  </a:path>
                </a:pathLst>
              </a:custGeom>
              <a:noFill/>
              <a:ln w="57150" cap="flat" cmpd="sng">
                <a:solidFill>
                  <a:srgbClr val="CC00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39" name="Text Box 11"/>
              <p:cNvSpPr txBox="1">
                <a:spLocks noChangeArrowheads="1"/>
              </p:cNvSpPr>
              <p:nvPr/>
            </p:nvSpPr>
            <p:spPr bwMode="auto">
              <a:xfrm>
                <a:off x="4468" y="935"/>
                <a:ext cx="907" cy="544"/>
              </a:xfrm>
              <a:prstGeom prst="rect">
                <a:avLst/>
              </a:prstGeom>
              <a:solidFill>
                <a:schemeClr val="bg1"/>
              </a:solidFill>
              <a:ln w="38100" algn="ctr">
                <a:solidFill>
                  <a:srgbClr val="CC00FF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sz="1600" b="1">
                    <a:solidFill>
                      <a:srgbClr val="CC00FF"/>
                    </a:solidFill>
                    <a:sym typeface="Symbol" pitchFamily="18" charset="2"/>
                  </a:rPr>
                  <a:t></a:t>
                </a:r>
                <a:r>
                  <a:rPr lang="de-DE" sz="1600" b="1">
                    <a:solidFill>
                      <a:srgbClr val="CC00FF"/>
                    </a:solidFill>
                  </a:rPr>
                  <a:t>+/</a:t>
                </a:r>
                <a:r>
                  <a:rPr lang="de-DE" sz="1600" b="1">
                    <a:solidFill>
                      <a:srgbClr val="CC00FF"/>
                    </a:solidFill>
                    <a:sym typeface="Symbol" pitchFamily="18" charset="2"/>
                  </a:rPr>
                  <a:t></a:t>
                </a:r>
                <a:r>
                  <a:rPr lang="de-DE" sz="1600" b="1">
                    <a:solidFill>
                      <a:srgbClr val="CC00FF"/>
                    </a:solidFill>
                  </a:rPr>
                  <a:t>- ratio,</a:t>
                </a:r>
              </a:p>
              <a:p>
                <a:r>
                  <a:rPr lang="de-DE" sz="1600" b="1">
                    <a:solidFill>
                      <a:srgbClr val="CC00FF"/>
                    </a:solidFill>
                  </a:rPr>
                  <a:t>Feng, et al</a:t>
                </a:r>
                <a:r>
                  <a:rPr lang="de-DE" sz="1600" b="1"/>
                  <a:t>. </a:t>
                </a:r>
                <a:r>
                  <a:rPr lang="de-DE" sz="1600" b="1">
                    <a:solidFill>
                      <a:srgbClr val="CC00FF"/>
                    </a:solidFill>
                  </a:rPr>
                  <a:t>(ImQMD)</a:t>
                </a:r>
              </a:p>
            </p:txBody>
          </p:sp>
          <p:sp>
            <p:nvSpPr>
              <p:cNvPr id="40" name="Line 12"/>
              <p:cNvSpPr>
                <a:spLocks noChangeShapeType="1"/>
              </p:cNvSpPr>
              <p:nvPr/>
            </p:nvSpPr>
            <p:spPr bwMode="auto">
              <a:xfrm flipH="1" flipV="1">
                <a:off x="3833" y="890"/>
                <a:ext cx="635" cy="317"/>
              </a:xfrm>
              <a:prstGeom prst="line">
                <a:avLst/>
              </a:prstGeom>
              <a:noFill/>
              <a:ln w="38100">
                <a:solidFill>
                  <a:srgbClr val="CC00FF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it-IT"/>
              </a:p>
            </p:txBody>
          </p:sp>
        </p:grpSp>
        <p:sp>
          <p:nvSpPr>
            <p:cNvPr id="35" name="Line 21"/>
            <p:cNvSpPr>
              <a:spLocks noChangeShapeType="1"/>
            </p:cNvSpPr>
            <p:nvPr/>
          </p:nvSpPr>
          <p:spPr bwMode="auto">
            <a:xfrm flipV="1">
              <a:off x="3348038" y="2924175"/>
              <a:ext cx="1511300" cy="223361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43" name="Text Box 5"/>
          <p:cNvSpPr txBox="1">
            <a:spLocks noChangeArrowheads="1"/>
          </p:cNvSpPr>
          <p:nvPr/>
        </p:nvSpPr>
        <p:spPr bwMode="auto">
          <a:xfrm>
            <a:off x="344488" y="138118"/>
            <a:ext cx="3674211" cy="338554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1600" dirty="0" err="1" smtClean="0">
                <a:latin typeface="Verdana" pitchFamily="34" charset="0"/>
                <a:cs typeface="Arial" charset="0"/>
              </a:rPr>
              <a:t>P.Russotto</a:t>
            </a:r>
            <a:r>
              <a:rPr lang="de-DE" sz="1600" dirty="0" smtClean="0">
                <a:latin typeface="Verdana" pitchFamily="34" charset="0"/>
                <a:cs typeface="Arial" charset="0"/>
              </a:rPr>
              <a:t> et al., PLB  697 (2011)</a:t>
            </a:r>
            <a:endParaRPr lang="de-DE" sz="1600" dirty="0">
              <a:latin typeface="Verdana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asellaDiTesto 39"/>
          <p:cNvSpPr txBox="1"/>
          <p:nvPr/>
        </p:nvSpPr>
        <p:spPr>
          <a:xfrm>
            <a:off x="2410528" y="1556792"/>
            <a:ext cx="5084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err="1" smtClean="0">
                <a:latin typeface="Aharoni" pitchFamily="2" charset="-79"/>
                <a:cs typeface="Aharoni" pitchFamily="2" charset="-79"/>
              </a:rPr>
              <a:t>Experimental</a:t>
            </a:r>
            <a:r>
              <a:rPr lang="it-IT" sz="4000" b="1" dirty="0" smtClean="0">
                <a:latin typeface="Aharoni" pitchFamily="2" charset="-79"/>
                <a:cs typeface="Aharoni" pitchFamily="2" charset="-79"/>
              </a:rPr>
              <a:t> setup</a:t>
            </a:r>
            <a:endParaRPr lang="it-IT" sz="40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0" y="0"/>
            <a:ext cx="5266002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 b="1" dirty="0">
                <a:latin typeface="Comic Sans MS" pitchFamily="66" charset="0"/>
                <a:cs typeface="Arial" charset="0"/>
              </a:rPr>
              <a:t>ASY-EOS </a:t>
            </a:r>
            <a:r>
              <a:rPr lang="de-DE" sz="1600" b="1" dirty="0" err="1">
                <a:latin typeface="Comic Sans MS" pitchFamily="66" charset="0"/>
                <a:cs typeface="Arial" charset="0"/>
              </a:rPr>
              <a:t>experiment</a:t>
            </a:r>
            <a:r>
              <a:rPr lang="de-DE" sz="1600" b="1" dirty="0">
                <a:latin typeface="Comic Sans MS" pitchFamily="66" charset="0"/>
                <a:cs typeface="Arial" charset="0"/>
              </a:rPr>
              <a:t> </a:t>
            </a:r>
            <a:r>
              <a:rPr lang="de-DE" sz="1600" b="1" dirty="0" err="1" smtClean="0">
                <a:latin typeface="Comic Sans MS" pitchFamily="66" charset="0"/>
                <a:cs typeface="Arial" charset="0"/>
              </a:rPr>
              <a:t>carried</a:t>
            </a:r>
            <a:r>
              <a:rPr lang="de-DE" sz="1600" b="1" dirty="0" smtClean="0">
                <a:latin typeface="Comic Sans MS" pitchFamily="66" charset="0"/>
                <a:cs typeface="Arial" charset="0"/>
              </a:rPr>
              <a:t> out May 2011</a:t>
            </a:r>
            <a:endParaRPr lang="de-DE" sz="1600" b="1" dirty="0">
              <a:latin typeface="Comic Sans MS" pitchFamily="66" charset="0"/>
              <a:cs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de-DE" sz="1600" b="1" dirty="0">
                <a:latin typeface="Comic Sans MS" pitchFamily="66" charset="0"/>
                <a:cs typeface="Arial" charset="0"/>
              </a:rPr>
              <a:t>(</a:t>
            </a:r>
            <a:r>
              <a:rPr lang="de-DE" sz="1600" b="1" dirty="0" err="1">
                <a:latin typeface="Comic Sans MS" pitchFamily="66" charset="0"/>
                <a:cs typeface="Arial" charset="0"/>
              </a:rPr>
              <a:t>possible</a:t>
            </a:r>
            <a:r>
              <a:rPr lang="de-DE" sz="1600" b="1" dirty="0">
                <a:latin typeface="Comic Sans MS" pitchFamily="66" charset="0"/>
                <a:cs typeface="Arial" charset="0"/>
              </a:rPr>
              <a:t>) 1</a:t>
            </a:r>
            <a:r>
              <a:rPr lang="de-DE" sz="1600" b="1" baseline="30000" dirty="0">
                <a:latin typeface="Comic Sans MS" pitchFamily="66" charset="0"/>
                <a:cs typeface="Arial" charset="0"/>
              </a:rPr>
              <a:t>st </a:t>
            </a:r>
            <a:r>
              <a:rPr lang="de-DE" sz="1600" b="1" dirty="0">
                <a:latin typeface="Comic Sans MS" pitchFamily="66" charset="0"/>
                <a:cs typeface="Arial" charset="0"/>
              </a:rPr>
              <a:t> </a:t>
            </a:r>
            <a:r>
              <a:rPr lang="de-DE" sz="1600" b="1" dirty="0" err="1">
                <a:latin typeface="Comic Sans MS" pitchFamily="66" charset="0"/>
                <a:cs typeface="Arial" charset="0"/>
              </a:rPr>
              <a:t>phase</a:t>
            </a:r>
            <a:r>
              <a:rPr lang="de-DE" sz="1600" b="1" dirty="0">
                <a:latin typeface="Comic Sans MS" pitchFamily="66" charset="0"/>
                <a:cs typeface="Arial" charset="0"/>
              </a:rPr>
              <a:t> </a:t>
            </a:r>
            <a:r>
              <a:rPr lang="de-DE" sz="1600" b="1" dirty="0" err="1">
                <a:latin typeface="Comic Sans MS" pitchFamily="66" charset="0"/>
                <a:cs typeface="Arial" charset="0"/>
              </a:rPr>
              <a:t>toward</a:t>
            </a:r>
            <a:r>
              <a:rPr lang="de-DE" sz="1600" b="1" dirty="0">
                <a:latin typeface="Comic Sans MS" pitchFamily="66" charset="0"/>
                <a:cs typeface="Arial" charset="0"/>
              </a:rPr>
              <a:t> FAIR ??? </a:t>
            </a:r>
          </a:p>
          <a:p>
            <a:pPr algn="ctr">
              <a:spcBef>
                <a:spcPct val="50000"/>
              </a:spcBef>
            </a:pPr>
            <a:r>
              <a:rPr lang="de-DE" sz="1600" b="1" dirty="0">
                <a:latin typeface="Comic Sans MS" pitchFamily="66" charset="0"/>
                <a:cs typeface="Arial" charset="0"/>
              </a:rPr>
              <a:t>(e.g. </a:t>
            </a:r>
            <a:r>
              <a:rPr lang="de-DE" sz="1600" b="1" baseline="30000" dirty="0">
                <a:latin typeface="Comic Sans MS" pitchFamily="66" charset="0"/>
                <a:cs typeface="Arial" charset="0"/>
              </a:rPr>
              <a:t>132</a:t>
            </a:r>
            <a:r>
              <a:rPr lang="de-DE" sz="1600" b="1" dirty="0">
                <a:latin typeface="Comic Sans MS" pitchFamily="66" charset="0"/>
                <a:cs typeface="Arial" charset="0"/>
              </a:rPr>
              <a:t>Sn,</a:t>
            </a:r>
            <a:r>
              <a:rPr lang="de-DE" sz="1600" b="1" baseline="30000" dirty="0">
                <a:latin typeface="Comic Sans MS" pitchFamily="66" charset="0"/>
                <a:cs typeface="Arial" charset="0"/>
              </a:rPr>
              <a:t>106</a:t>
            </a:r>
            <a:r>
              <a:rPr lang="de-DE" sz="1600" b="1" dirty="0">
                <a:latin typeface="Comic Sans MS" pitchFamily="66" charset="0"/>
                <a:cs typeface="Arial" charset="0"/>
              </a:rPr>
              <a:t>Sn </a:t>
            </a:r>
            <a:r>
              <a:rPr lang="de-DE" sz="1600" b="1" dirty="0" err="1">
                <a:latin typeface="Comic Sans MS" pitchFamily="66" charset="0"/>
                <a:cs typeface="Arial" charset="0"/>
              </a:rPr>
              <a:t>beams</a:t>
            </a:r>
            <a:r>
              <a:rPr lang="de-DE" sz="1600" b="1" dirty="0">
                <a:latin typeface="Comic Sans MS" pitchFamily="66" charset="0"/>
                <a:cs typeface="Arial" charset="0"/>
              </a:rPr>
              <a:t>)</a:t>
            </a: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5169024" y="0"/>
            <a:ext cx="3888432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>
                <a:latin typeface="Comic Sans MS" pitchFamily="66" charset="0"/>
                <a:cs typeface="Arial" charset="0"/>
              </a:rPr>
              <a:t>Au+Au</a:t>
            </a:r>
            <a:r>
              <a:rPr lang="en-US" b="1" dirty="0">
                <a:latin typeface="Comic Sans MS" pitchFamily="66" charset="0"/>
                <a:cs typeface="Arial" charset="0"/>
              </a:rPr>
              <a:t> @ 400 </a:t>
            </a:r>
            <a:r>
              <a:rPr lang="en-US" b="1" dirty="0" err="1">
                <a:latin typeface="Comic Sans MS" pitchFamily="66" charset="0"/>
                <a:cs typeface="Arial" charset="0"/>
              </a:rPr>
              <a:t>AMeV</a:t>
            </a:r>
            <a:endParaRPr lang="en-US" b="1" dirty="0">
              <a:latin typeface="Comic Sans MS" pitchFamily="66" charset="0"/>
              <a:cs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en-US" b="1" baseline="30000" dirty="0">
                <a:latin typeface="Comic Sans MS" pitchFamily="66" charset="0"/>
                <a:cs typeface="Arial" charset="0"/>
              </a:rPr>
              <a:t>96</a:t>
            </a:r>
            <a:r>
              <a:rPr lang="en-US" b="1" dirty="0">
                <a:latin typeface="Comic Sans MS" pitchFamily="66" charset="0"/>
                <a:cs typeface="Arial" charset="0"/>
              </a:rPr>
              <a:t>Zr+</a:t>
            </a:r>
            <a:r>
              <a:rPr lang="en-US" b="1" baseline="30000" dirty="0">
                <a:latin typeface="Comic Sans MS" pitchFamily="66" charset="0"/>
                <a:cs typeface="Arial" charset="0"/>
              </a:rPr>
              <a:t>96</a:t>
            </a:r>
            <a:r>
              <a:rPr lang="en-US" b="1" dirty="0">
                <a:latin typeface="Comic Sans MS" pitchFamily="66" charset="0"/>
                <a:cs typeface="Arial" charset="0"/>
              </a:rPr>
              <a:t>Zr @ 400 </a:t>
            </a:r>
            <a:r>
              <a:rPr lang="en-US" b="1" dirty="0" err="1">
                <a:latin typeface="Comic Sans MS" pitchFamily="66" charset="0"/>
                <a:cs typeface="Arial" charset="0"/>
              </a:rPr>
              <a:t>AMeV</a:t>
            </a:r>
            <a:r>
              <a:rPr lang="en-US" b="1" dirty="0">
                <a:latin typeface="Comic Sans MS" pitchFamily="66" charset="0"/>
                <a:cs typeface="Arial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b="1" baseline="30000" dirty="0">
                <a:latin typeface="Comic Sans MS" pitchFamily="66" charset="0"/>
                <a:cs typeface="Arial" charset="0"/>
              </a:rPr>
              <a:t>96</a:t>
            </a:r>
            <a:r>
              <a:rPr lang="en-US" b="1" dirty="0">
                <a:latin typeface="Comic Sans MS" pitchFamily="66" charset="0"/>
                <a:cs typeface="Arial" charset="0"/>
              </a:rPr>
              <a:t>Ru+</a:t>
            </a:r>
            <a:r>
              <a:rPr lang="en-US" b="1" baseline="30000" dirty="0">
                <a:latin typeface="Comic Sans MS" pitchFamily="66" charset="0"/>
                <a:cs typeface="Arial" charset="0"/>
              </a:rPr>
              <a:t>96</a:t>
            </a:r>
            <a:r>
              <a:rPr lang="en-US" b="1" dirty="0">
                <a:latin typeface="Comic Sans MS" pitchFamily="66" charset="0"/>
                <a:cs typeface="Arial" charset="0"/>
              </a:rPr>
              <a:t>Ru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b="1" dirty="0">
                <a:latin typeface="Comic Sans MS" pitchFamily="66" charset="0"/>
              </a:rPr>
              <a:t>@ 400 </a:t>
            </a:r>
            <a:r>
              <a:rPr lang="en-US" b="1" dirty="0" err="1" smtClean="0">
                <a:latin typeface="Comic Sans MS" pitchFamily="66" charset="0"/>
              </a:rPr>
              <a:t>AMeV</a:t>
            </a:r>
            <a:endParaRPr lang="en-US" b="1" dirty="0" smtClean="0"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r>
              <a:rPr lang="en-US" b="1" dirty="0" smtClean="0">
                <a:latin typeface="Comic Sans MS" pitchFamily="66" charset="0"/>
              </a:rPr>
              <a:t>~ 5x10</a:t>
            </a:r>
            <a:r>
              <a:rPr lang="en-US" b="1" baseline="30000" dirty="0" smtClean="0">
                <a:latin typeface="Comic Sans MS" pitchFamily="66" charset="0"/>
              </a:rPr>
              <a:t>7 </a:t>
            </a:r>
            <a:r>
              <a:rPr lang="en-US" b="1" dirty="0" smtClean="0">
                <a:latin typeface="Comic Sans MS" pitchFamily="66" charset="0"/>
              </a:rPr>
              <a:t>Events for each system</a:t>
            </a:r>
            <a:endParaRPr lang="en-US" b="1" dirty="0">
              <a:latin typeface="Comic Sans MS" pitchFamily="66" charset="0"/>
            </a:endParaRPr>
          </a:p>
        </p:txBody>
      </p:sp>
      <p:grpSp>
        <p:nvGrpSpPr>
          <p:cNvPr id="57" name="Gruppo 56"/>
          <p:cNvGrpSpPr/>
          <p:nvPr/>
        </p:nvGrpSpPr>
        <p:grpSpPr>
          <a:xfrm>
            <a:off x="272480" y="2276872"/>
            <a:ext cx="9194713" cy="4486018"/>
            <a:chOff x="272480" y="2276872"/>
            <a:chExt cx="9194713" cy="4486018"/>
          </a:xfrm>
        </p:grpSpPr>
        <p:grpSp>
          <p:nvGrpSpPr>
            <p:cNvPr id="18" name="Gruppo 17"/>
            <p:cNvGrpSpPr/>
            <p:nvPr/>
          </p:nvGrpSpPr>
          <p:grpSpPr>
            <a:xfrm>
              <a:off x="272480" y="2276872"/>
              <a:ext cx="9194713" cy="4486018"/>
              <a:chOff x="0" y="423769"/>
              <a:chExt cx="9194713" cy="4486018"/>
            </a:xfrm>
          </p:grpSpPr>
          <p:pic>
            <p:nvPicPr>
              <p:cNvPr id="39" name="Picture 651" descr="C:\Users\Simone\Desktop\POSTER TALK\caveC23_03_201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 xmlns="">
                      <a14:imgLayer r:embed="rId53">
                        <a14:imgEffect>
                          <a14:artisticFilmGrain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r="13013"/>
              <a:stretch>
                <a:fillRect/>
              </a:stretch>
            </p:blipFill>
            <p:spPr bwMode="auto">
              <a:xfrm>
                <a:off x="0" y="423769"/>
                <a:ext cx="9057456" cy="4486018"/>
              </a:xfrm>
              <a:prstGeom prst="rect">
                <a:avLst/>
              </a:prstGeom>
              <a:noFill/>
              <a:ln>
                <a:solidFill>
                  <a:schemeClr val="bg2">
                    <a:lumMod val="25000"/>
                    <a:alpha val="87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1" name="CasellaDiTesto 40"/>
              <p:cNvSpPr txBox="1"/>
              <p:nvPr/>
            </p:nvSpPr>
            <p:spPr>
              <a:xfrm>
                <a:off x="2674301" y="733921"/>
                <a:ext cx="1765051" cy="3515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400" dirty="0" err="1" smtClean="0">
                    <a:solidFill>
                      <a:srgbClr val="FF0000"/>
                    </a:solidFill>
                    <a:latin typeface="Arial Black" pitchFamily="34" charset="0"/>
                  </a:rPr>
                  <a:t>Beam</a:t>
                </a:r>
                <a:r>
                  <a:rPr lang="it-IT" sz="2400" dirty="0" smtClean="0">
                    <a:solidFill>
                      <a:srgbClr val="FF0000"/>
                    </a:solidFill>
                    <a:latin typeface="Arial Black" pitchFamily="34" charset="0"/>
                  </a:rPr>
                  <a:t> Line</a:t>
                </a:r>
                <a:endParaRPr lang="it-IT" sz="2400" dirty="0">
                  <a:solidFill>
                    <a:srgbClr val="FF0000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42" name="CasellaDiTesto 41"/>
              <p:cNvSpPr txBox="1"/>
              <p:nvPr/>
            </p:nvSpPr>
            <p:spPr>
              <a:xfrm>
                <a:off x="2724418" y="3505610"/>
                <a:ext cx="2581627" cy="4452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err="1" smtClean="0">
                    <a:solidFill>
                      <a:schemeClr val="accent2">
                        <a:lumMod val="75000"/>
                      </a:schemeClr>
                    </a:solidFill>
                    <a:latin typeface="Arial Black" pitchFamily="34" charset="0"/>
                  </a:rPr>
                  <a:t>Shadow</a:t>
                </a:r>
                <a:r>
                  <a:rPr lang="it-IT" dirty="0" smtClean="0">
                    <a:solidFill>
                      <a:schemeClr val="accent2">
                        <a:lumMod val="75000"/>
                      </a:schemeClr>
                    </a:solidFill>
                    <a:latin typeface="Arial Black" pitchFamily="34" charset="0"/>
                  </a:rPr>
                  <a:t> Bar</a:t>
                </a:r>
                <a:endParaRPr lang="it-IT" dirty="0">
                  <a:solidFill>
                    <a:schemeClr val="accent2">
                      <a:lumMod val="75000"/>
                    </a:schemeClr>
                  </a:solidFill>
                  <a:latin typeface="Arial Black" pitchFamily="34" charset="0"/>
                </a:endParaRPr>
              </a:p>
            </p:txBody>
          </p:sp>
          <p:sp>
            <p:nvSpPr>
              <p:cNvPr id="43" name="CasellaDiTesto 42"/>
              <p:cNvSpPr txBox="1"/>
              <p:nvPr/>
            </p:nvSpPr>
            <p:spPr>
              <a:xfrm>
                <a:off x="7396410" y="599463"/>
                <a:ext cx="1652994" cy="4452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err="1" smtClean="0">
                    <a:latin typeface="Arial Black" pitchFamily="34" charset="0"/>
                  </a:rPr>
                  <a:t>TofWall</a:t>
                </a:r>
                <a:endParaRPr lang="it-IT" dirty="0">
                  <a:latin typeface="Arial Black" pitchFamily="34" charset="0"/>
                </a:endParaRPr>
              </a:p>
            </p:txBody>
          </p:sp>
          <p:sp>
            <p:nvSpPr>
              <p:cNvPr id="45" name="CasellaDiTesto 44"/>
              <p:cNvSpPr txBox="1"/>
              <p:nvPr/>
            </p:nvSpPr>
            <p:spPr>
              <a:xfrm>
                <a:off x="7381396" y="3901636"/>
                <a:ext cx="181331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err="1" smtClean="0">
                    <a:solidFill>
                      <a:schemeClr val="accent3">
                        <a:lumMod val="50000"/>
                      </a:schemeClr>
                    </a:solidFill>
                    <a:latin typeface="Arial Black" pitchFamily="34" charset="0"/>
                  </a:rPr>
                  <a:t>Land</a:t>
                </a:r>
                <a:endParaRPr lang="it-IT" dirty="0" smtClean="0">
                  <a:solidFill>
                    <a:schemeClr val="accent3">
                      <a:lumMod val="50000"/>
                    </a:schemeClr>
                  </a:solidFill>
                  <a:latin typeface="Arial Black" pitchFamily="34" charset="0"/>
                </a:endParaRPr>
              </a:p>
              <a:p>
                <a:r>
                  <a:rPr lang="it-IT" dirty="0" smtClean="0">
                    <a:solidFill>
                      <a:schemeClr val="accent3">
                        <a:lumMod val="50000"/>
                      </a:schemeClr>
                    </a:solidFill>
                    <a:latin typeface="Arial Black" pitchFamily="34" charset="0"/>
                  </a:rPr>
                  <a:t>(</a:t>
                </a:r>
                <a:r>
                  <a:rPr lang="it-IT" dirty="0" err="1" smtClean="0">
                    <a:solidFill>
                      <a:schemeClr val="accent3">
                        <a:lumMod val="50000"/>
                      </a:schemeClr>
                    </a:solidFill>
                    <a:latin typeface="Arial Black" pitchFamily="34" charset="0"/>
                  </a:rPr>
                  <a:t>not</a:t>
                </a:r>
                <a:r>
                  <a:rPr lang="it-IT" dirty="0" smtClean="0">
                    <a:solidFill>
                      <a:schemeClr val="accent3">
                        <a:lumMod val="50000"/>
                      </a:schemeClr>
                    </a:solidFill>
                    <a:latin typeface="Arial Black" pitchFamily="34" charset="0"/>
                  </a:rPr>
                  <a:t> </a:t>
                </a:r>
                <a:r>
                  <a:rPr lang="it-IT" dirty="0" err="1" smtClean="0">
                    <a:solidFill>
                      <a:schemeClr val="accent3">
                        <a:lumMod val="50000"/>
                      </a:schemeClr>
                    </a:solidFill>
                    <a:latin typeface="Arial Black" pitchFamily="34" charset="0"/>
                  </a:rPr>
                  <a:t>splitted</a:t>
                </a:r>
                <a:r>
                  <a:rPr lang="it-IT" dirty="0" smtClean="0">
                    <a:solidFill>
                      <a:schemeClr val="accent3">
                        <a:lumMod val="50000"/>
                      </a:schemeClr>
                    </a:solidFill>
                    <a:latin typeface="Arial Black" pitchFamily="34" charset="0"/>
                  </a:rPr>
                  <a:t>)</a:t>
                </a:r>
                <a:endParaRPr lang="it-IT" dirty="0">
                  <a:solidFill>
                    <a:schemeClr val="accent3">
                      <a:lumMod val="50000"/>
                    </a:schemeClr>
                  </a:solidFill>
                  <a:latin typeface="Arial Black" pitchFamily="34" charset="0"/>
                </a:endParaRPr>
              </a:p>
            </p:txBody>
          </p:sp>
          <p:cxnSp>
            <p:nvCxnSpPr>
              <p:cNvPr id="47" name="Connettore 2 46"/>
              <p:cNvCxnSpPr/>
              <p:nvPr/>
            </p:nvCxnSpPr>
            <p:spPr>
              <a:xfrm flipH="1">
                <a:off x="6696744" y="855817"/>
                <a:ext cx="963821" cy="481129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nettore 2 47"/>
              <p:cNvCxnSpPr/>
              <p:nvPr/>
            </p:nvCxnSpPr>
            <p:spPr>
              <a:xfrm>
                <a:off x="3584070" y="1144199"/>
                <a:ext cx="411222" cy="634873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nettore 2 48"/>
              <p:cNvCxnSpPr/>
              <p:nvPr/>
            </p:nvCxnSpPr>
            <p:spPr>
              <a:xfrm flipV="1">
                <a:off x="3584070" y="1804730"/>
                <a:ext cx="1251558" cy="68058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ttore 2 49"/>
              <p:cNvCxnSpPr/>
              <p:nvPr/>
            </p:nvCxnSpPr>
            <p:spPr>
              <a:xfrm flipH="1" flipV="1">
                <a:off x="6922344" y="3780003"/>
                <a:ext cx="793173" cy="170899"/>
              </a:xfrm>
              <a:prstGeom prst="straightConnector1">
                <a:avLst/>
              </a:prstGeom>
              <a:ln w="2540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nettore 2 50"/>
              <p:cNvCxnSpPr/>
              <p:nvPr/>
            </p:nvCxnSpPr>
            <p:spPr>
              <a:xfrm flipV="1">
                <a:off x="3995292" y="2205899"/>
                <a:ext cx="1002304" cy="1299711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CasellaDiTesto 51"/>
              <p:cNvSpPr txBox="1"/>
              <p:nvPr/>
            </p:nvSpPr>
            <p:spPr>
              <a:xfrm>
                <a:off x="2835686" y="2485310"/>
                <a:ext cx="1408003" cy="4452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>
                    <a:solidFill>
                      <a:schemeClr val="accent4">
                        <a:lumMod val="75000"/>
                      </a:schemeClr>
                    </a:solidFill>
                    <a:latin typeface="Arial Black" pitchFamily="34" charset="0"/>
                  </a:rPr>
                  <a:t>target</a:t>
                </a:r>
                <a:endParaRPr lang="it-IT" dirty="0">
                  <a:solidFill>
                    <a:schemeClr val="accent4">
                      <a:lumMod val="75000"/>
                    </a:schemeClr>
                  </a:solidFill>
                  <a:latin typeface="Arial Black" pitchFamily="34" charset="0"/>
                </a:endParaRPr>
              </a:p>
            </p:txBody>
          </p:sp>
        </p:grpSp>
        <p:sp>
          <p:nvSpPr>
            <p:cNvPr id="44" name="CasellaDiTesto 43"/>
            <p:cNvSpPr txBox="1"/>
            <p:nvPr/>
          </p:nvSpPr>
          <p:spPr>
            <a:xfrm>
              <a:off x="5745088" y="2420888"/>
              <a:ext cx="1854960" cy="44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solidFill>
                    <a:srgbClr val="00B050"/>
                  </a:solidFill>
                  <a:latin typeface="Arial Black" pitchFamily="34" charset="0"/>
                </a:rPr>
                <a:t>Chimera</a:t>
              </a:r>
              <a:endParaRPr lang="it-IT" dirty="0">
                <a:solidFill>
                  <a:srgbClr val="00B050"/>
                </a:solidFill>
                <a:latin typeface="Arial Black" pitchFamily="34" charset="0"/>
              </a:endParaRPr>
            </a:p>
          </p:txBody>
        </p:sp>
        <p:cxnSp>
          <p:nvCxnSpPr>
            <p:cNvPr id="46" name="Connettore 2 45"/>
            <p:cNvCxnSpPr/>
            <p:nvPr/>
          </p:nvCxnSpPr>
          <p:spPr>
            <a:xfrm rot="5400000">
              <a:off x="5709084" y="3032956"/>
              <a:ext cx="432048" cy="72008"/>
            </a:xfrm>
            <a:prstGeom prst="straightConnector1">
              <a:avLst/>
            </a:prstGeom>
            <a:ln w="25400">
              <a:solidFill>
                <a:srgbClr val="33CC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rapezio 21"/>
            <p:cNvSpPr/>
            <p:nvPr/>
          </p:nvSpPr>
          <p:spPr>
            <a:xfrm rot="13500000">
              <a:off x="5265584" y="3144961"/>
              <a:ext cx="360040" cy="422254"/>
            </a:xfrm>
            <a:prstGeom prst="trapezoid">
              <a:avLst/>
            </a:prstGeom>
            <a:solidFill>
              <a:srgbClr val="CE0CB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CasellaDiTesto 24"/>
            <p:cNvSpPr txBox="1"/>
            <p:nvPr/>
          </p:nvSpPr>
          <p:spPr>
            <a:xfrm>
              <a:off x="4005080" y="2276872"/>
              <a:ext cx="18958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 smtClean="0">
                  <a:solidFill>
                    <a:srgbClr val="CE0CB2"/>
                  </a:solidFill>
                  <a:latin typeface="Arial Black" pitchFamily="34" charset="0"/>
                </a:rPr>
                <a:t>Krakow</a:t>
              </a:r>
              <a:r>
                <a:rPr lang="it-IT" dirty="0" smtClean="0">
                  <a:solidFill>
                    <a:srgbClr val="CE0CB2"/>
                  </a:solidFill>
                  <a:latin typeface="Arial Black" pitchFamily="34" charset="0"/>
                </a:rPr>
                <a:t> </a:t>
              </a:r>
              <a:r>
                <a:rPr lang="it-IT" dirty="0" err="1" smtClean="0">
                  <a:solidFill>
                    <a:srgbClr val="CE0CB2"/>
                  </a:solidFill>
                  <a:latin typeface="Arial Black" pitchFamily="34" charset="0"/>
                </a:rPr>
                <a:t>array</a:t>
              </a:r>
              <a:endParaRPr lang="it-IT" dirty="0">
                <a:solidFill>
                  <a:srgbClr val="CE0CB2"/>
                </a:solidFill>
                <a:latin typeface="Arial Black" pitchFamily="34" charset="0"/>
              </a:endParaRPr>
            </a:p>
          </p:txBody>
        </p:sp>
        <p:sp>
          <p:nvSpPr>
            <p:cNvPr id="26" name="Arco a tutto sesto 25"/>
            <p:cNvSpPr>
              <a:spLocks noChangeAspect="1"/>
            </p:cNvSpPr>
            <p:nvPr/>
          </p:nvSpPr>
          <p:spPr>
            <a:xfrm rot="-5400000">
              <a:off x="4909795" y="3529811"/>
              <a:ext cx="288032" cy="230426"/>
            </a:xfrm>
            <a:prstGeom prst="blockArc">
              <a:avLst>
                <a:gd name="adj1" fmla="val 8721569"/>
                <a:gd name="adj2" fmla="val 2668693"/>
                <a:gd name="adj3" fmla="val 2138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27" name="CasellaDiTesto 26"/>
            <p:cNvSpPr txBox="1"/>
            <p:nvPr/>
          </p:nvSpPr>
          <p:spPr>
            <a:xfrm>
              <a:off x="3152800" y="3717032"/>
              <a:ext cx="13810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 smtClean="0">
                  <a:solidFill>
                    <a:srgbClr val="FF0000"/>
                  </a:solidFill>
                  <a:latin typeface="Arial Black" pitchFamily="34" charset="0"/>
                </a:rPr>
                <a:t>MicroBall</a:t>
              </a:r>
              <a:endParaRPr lang="it-IT" dirty="0">
                <a:solidFill>
                  <a:srgbClr val="FF0000"/>
                </a:solidFill>
                <a:latin typeface="Arial Black" pitchFamily="34" charset="0"/>
              </a:endParaRPr>
            </a:p>
          </p:txBody>
        </p:sp>
        <p:cxnSp>
          <p:nvCxnSpPr>
            <p:cNvPr id="29" name="Connettore 2 28"/>
            <p:cNvCxnSpPr/>
            <p:nvPr/>
          </p:nvCxnSpPr>
          <p:spPr>
            <a:xfrm flipV="1">
              <a:off x="4448944" y="3645024"/>
              <a:ext cx="504056" cy="28803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ttore 2 55"/>
            <p:cNvCxnSpPr/>
            <p:nvPr/>
          </p:nvCxnSpPr>
          <p:spPr>
            <a:xfrm>
              <a:off x="4953000" y="2564904"/>
              <a:ext cx="411222" cy="634873"/>
            </a:xfrm>
            <a:prstGeom prst="straightConnector1">
              <a:avLst/>
            </a:prstGeom>
            <a:ln w="25400">
              <a:solidFill>
                <a:srgbClr val="CE0CB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>
          <a:defRPr dirty="0" err="1" smtClean="0"/>
        </a:defPPr>
      </a:lstStyle>
    </a:spDef>
    <a:txDef>
      <a:spPr>
        <a:noFill/>
      </a:spPr>
      <a:bodyPr wrap="square" rtlCol="0">
        <a:spAutoFit/>
      </a:bodyPr>
      <a:lstStyle>
        <a:defPPr algn="ctr">
          <a:defRPr sz="3600" b="1" dirty="0" smtClean="0">
            <a:latin typeface="Comic Sans MS" pitchFamily="66" charset="0"/>
          </a:defRPr>
        </a:defPPr>
      </a:lstStyle>
    </a:tx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4036</TotalTime>
  <Words>1427</Words>
  <Application>Microsoft Office PowerPoint</Application>
  <PresentationFormat>A4 (21x29,7 cm)</PresentationFormat>
  <Paragraphs>347</Paragraphs>
  <Slides>40</Slides>
  <Notes>40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40</vt:i4>
      </vt:variant>
    </vt:vector>
  </HeadingPairs>
  <TitlesOfParts>
    <vt:vector size="42" baseType="lpstr">
      <vt:lpstr>Struttura predefinita</vt:lpstr>
      <vt:lpstr>Equation</vt:lpstr>
      <vt:lpstr>Diapositiva 1</vt:lpstr>
      <vt:lpstr>Diapositiva 2</vt:lpstr>
      <vt:lpstr>Diapositiva 3</vt:lpstr>
      <vt:lpstr>Diapositiva 4</vt:lpstr>
      <vt:lpstr>Large Area Neutron Detector (LAND)</vt:lpstr>
      <vt:lpstr>Large Area Neutron Detector (LAND)</vt:lpstr>
      <vt:lpstr>FOPI/LAND experiment on neutron squeeze out (1991)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Neutron and proton elliptic flow</vt:lpstr>
      <vt:lpstr>Diapositiva 38</vt:lpstr>
      <vt:lpstr>Diapositiva 39</vt:lpstr>
      <vt:lpstr>Time,  charge  and space resolution</vt:lpstr>
    </vt:vector>
  </TitlesOfParts>
  <Company>INFN-LNS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Francesco Porto</dc:creator>
  <cp:lastModifiedBy>Valued Acer Customer</cp:lastModifiedBy>
  <cp:revision>449</cp:revision>
  <dcterms:created xsi:type="dcterms:W3CDTF">2009-03-09T15:09:22Z</dcterms:created>
  <dcterms:modified xsi:type="dcterms:W3CDTF">2011-06-19T19:21:08Z</dcterms:modified>
</cp:coreProperties>
</file>