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</p:sldMasterIdLst>
  <p:notesMasterIdLst>
    <p:notesMasterId r:id="rId29"/>
  </p:notesMasterIdLst>
  <p:handoutMasterIdLst>
    <p:handoutMasterId r:id="rId30"/>
  </p:handoutMasterIdLst>
  <p:sldIdLst>
    <p:sldId id="256" r:id="rId3"/>
    <p:sldId id="414" r:id="rId4"/>
    <p:sldId id="441" r:id="rId5"/>
    <p:sldId id="446" r:id="rId6"/>
    <p:sldId id="415" r:id="rId7"/>
    <p:sldId id="416" r:id="rId8"/>
    <p:sldId id="417" r:id="rId9"/>
    <p:sldId id="443" r:id="rId10"/>
    <p:sldId id="418" r:id="rId11"/>
    <p:sldId id="420" r:id="rId12"/>
    <p:sldId id="419" r:id="rId13"/>
    <p:sldId id="421" r:id="rId14"/>
    <p:sldId id="423" r:id="rId15"/>
    <p:sldId id="425" r:id="rId16"/>
    <p:sldId id="427" r:id="rId17"/>
    <p:sldId id="444" r:id="rId18"/>
    <p:sldId id="431" r:id="rId19"/>
    <p:sldId id="439" r:id="rId20"/>
    <p:sldId id="438" r:id="rId21"/>
    <p:sldId id="363" r:id="rId22"/>
    <p:sldId id="432" r:id="rId23"/>
    <p:sldId id="440" r:id="rId24"/>
    <p:sldId id="413" r:id="rId25"/>
    <p:sldId id="448" r:id="rId26"/>
    <p:sldId id="433" r:id="rId27"/>
    <p:sldId id="447" r:id="rId28"/>
  </p:sldIdLst>
  <p:sldSz cx="9144000" cy="6858000" type="screen4x3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200" b="1"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b="1"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b="1"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b="1"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b="1"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b="1"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200" b="1"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200" b="1"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200" b="1"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FF99"/>
    <a:srgbClr val="FD4A03"/>
    <a:srgbClr val="C3F8FF"/>
    <a:srgbClr val="CCFF99"/>
    <a:srgbClr val="FFCC99"/>
    <a:srgbClr val="D1CD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60" autoAdjust="0"/>
    <p:restoredTop sz="88540" autoAdjust="0"/>
  </p:normalViewPr>
  <p:slideViewPr>
    <p:cSldViewPr>
      <p:cViewPr varScale="1">
        <p:scale>
          <a:sx n="61" d="100"/>
          <a:sy n="61" d="100"/>
        </p:scale>
        <p:origin x="-6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254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時間反転対称性検証実験のための電子横方向偏極度計の開発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7EC82928-162A-4BB2-8027-291D09B5C3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652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871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68C17D09-C56B-494B-8103-449D4002E0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4588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7EDCB-F890-4C1F-9628-85E921E4BB23}" type="slidenum">
              <a:rPr lang="en-US" altLang="ja-JP" smtClean="0">
                <a:latin typeface="Times New Roman" charset="0"/>
                <a:ea typeface="ＭＳ Ｐゴシック" pitchFamily="50" charset="-128"/>
              </a:rPr>
              <a:pPr/>
              <a:t>1</a:t>
            </a:fld>
            <a:endParaRPr lang="en-US" altLang="ja-JP" smtClean="0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latin typeface="Times New Roman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BC6DDB-BE68-4256-ADDF-B8DC6EE912B4}" type="slidenum">
              <a:rPr lang="en-US" altLang="ja-JP" smtClean="0">
                <a:latin typeface="Arial" pitchFamily="34" charset="0"/>
              </a:rPr>
              <a:pPr/>
              <a:t>24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smtClean="0">
                <a:latin typeface="Arial" pitchFamily="34" charset="0"/>
              </a:rPr>
              <a:t>This is the mid rapidity frame.</a:t>
            </a:r>
          </a:p>
          <a:p>
            <a:pPr eaLnBrk="1" hangingPunct="1"/>
            <a:r>
              <a:rPr lang="en-US" altLang="ja-JP" smtClean="0">
                <a:latin typeface="Arial" pitchFamily="34" charset="0"/>
              </a:rPr>
              <a:t>Horizontal axis is pion kinematic energy in mid rapidity frame and vertical axis is pion ratio in log scale.</a:t>
            </a:r>
          </a:p>
          <a:p>
            <a:pPr eaLnBrk="1" hangingPunct="1"/>
            <a:r>
              <a:rPr lang="en-US" altLang="ja-JP" smtClean="0">
                <a:latin typeface="Arial" pitchFamily="34" charset="0"/>
              </a:rPr>
              <a:t>I put the every angle data by beam energy.</a:t>
            </a:r>
          </a:p>
          <a:p>
            <a:pPr eaLnBrk="1" hangingPunct="1"/>
            <a:r>
              <a:rPr lang="en-US" altLang="ja-JP" smtClean="0">
                <a:latin typeface="Arial" pitchFamily="34" charset="0"/>
              </a:rPr>
              <a:t>circle is 45deg data, square is 60deg, triangle is 90deg, and open triangle is 120deg.</a:t>
            </a:r>
          </a:p>
          <a:p>
            <a:pPr eaLnBrk="1" hangingPunct="1"/>
            <a:r>
              <a:rPr lang="en-US" altLang="ja-JP" smtClean="0">
                <a:latin typeface="Arial" pitchFamily="34" charset="0"/>
              </a:rPr>
              <a:t>We can see some dependence in beam energy.</a:t>
            </a:r>
          </a:p>
          <a:p>
            <a:pPr eaLnBrk="1" hangingPunct="1"/>
            <a:r>
              <a:rPr lang="en-US" altLang="ja-JP" smtClean="0">
                <a:latin typeface="Arial" pitchFamily="34" charset="0"/>
              </a:rPr>
              <a:t>Slope of data point is decrease with beam energy</a:t>
            </a:r>
          </a:p>
          <a:p>
            <a:pPr eaLnBrk="1" hangingPunct="1"/>
            <a:r>
              <a:rPr lang="en-US" altLang="ja-JP" smtClean="0">
                <a:latin typeface="Arial" pitchFamily="34" charset="0"/>
              </a:rPr>
              <a:t>When we fit the data with exponential function. </a:t>
            </a:r>
          </a:p>
          <a:p>
            <a:pPr eaLnBrk="1" hangingPunct="1"/>
            <a:r>
              <a:rPr lang="en-US" altLang="ja-JP" smtClean="0">
                <a:latin typeface="Arial" pitchFamily="34" charset="0"/>
              </a:rPr>
              <a:t>we got the slope parameter like this</a:t>
            </a:r>
          </a:p>
          <a:p>
            <a:pPr eaLnBrk="1" hangingPunct="1"/>
            <a:r>
              <a:rPr lang="en-US" altLang="ja-JP" smtClean="0">
                <a:latin typeface="Arial" pitchFamily="34" charset="0"/>
              </a:rPr>
              <a:t>When we compare between 400 and 800 MeV data, </a:t>
            </a:r>
          </a:p>
          <a:p>
            <a:pPr eaLnBrk="1" hangingPunct="1"/>
            <a:r>
              <a:rPr lang="en-US" altLang="ja-JP" smtClean="0">
                <a:latin typeface="Arial" pitchFamily="34" charset="0"/>
              </a:rPr>
              <a:t>slope parameter is twice as high.</a:t>
            </a:r>
          </a:p>
          <a:p>
            <a:pPr eaLnBrk="1" hangingPunct="1"/>
            <a:r>
              <a:rPr lang="en-US" altLang="ja-JP" smtClean="0">
                <a:latin typeface="Arial" pitchFamily="34" charset="0"/>
              </a:rPr>
              <a:t>We think that the ratio at high energy is almost one and then the ratio at low energy is different between three data.</a:t>
            </a:r>
          </a:p>
          <a:p>
            <a:pPr eaLnBrk="1" hangingPunct="1"/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ja-JP" altLang="ja-JP" sz="2400" b="0">
              <a:solidFill>
                <a:schemeClr val="tx1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3900"/>
            </a:lvl1pPr>
          </a:lstStyle>
          <a:p>
            <a:r>
              <a:rPr lang="ja-JP" altLang="en-US"/>
              <a:t>マスタ タイトルの</a:t>
            </a:r>
            <a:br>
              <a:rPr lang="ja-JP" altLang="en-US"/>
            </a:br>
            <a:r>
              <a:rPr lang="ja-JP" altLang="en-US"/>
              <a:t>書式設定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AB0F-30BE-4DA2-B4BB-8A20160EA0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E311B-4700-49E9-8942-27F71E229C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457200"/>
            <a:ext cx="1524000" cy="5638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819400" y="457200"/>
            <a:ext cx="4419600" cy="5638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50E7-11B8-438D-989D-6D9C1E61CF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096000" cy="4572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2819400" y="990600"/>
            <a:ext cx="6096000" cy="51054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7C2DB1-AD22-4CF7-8AC5-DACCBC8E61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D59E-C4E1-4A28-9DE9-0F61214626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ja-JP" altLang="ja-JP" sz="2400" b="0">
              <a:solidFill>
                <a:srgbClr val="FFFFFF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3900"/>
            </a:lvl1pPr>
          </a:lstStyle>
          <a:p>
            <a:r>
              <a:rPr lang="ja-JP" altLang="en-US"/>
              <a:t>マスタ タイトルの</a:t>
            </a:r>
            <a:br>
              <a:rPr lang="ja-JP" altLang="en-US"/>
            </a:br>
            <a:r>
              <a:rPr lang="ja-JP" altLang="en-US"/>
              <a:t>書式設定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DA12-D1F8-4052-87D1-A5F7FB155D6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8C18-DC1D-4F87-A0D3-95EF27B8C01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CE25-1B65-47B0-8B21-292F401ECDB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819400" y="990600"/>
            <a:ext cx="2971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943600" y="990600"/>
            <a:ext cx="2971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F01E-F223-4A77-BBD9-CD42BF6C4C9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25F2-9EC2-4D70-857F-6EFE9CFF31B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25AF-3A52-4FCF-9A52-76B856338DF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94D76-1FC0-4DE2-8059-6CE14E5154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4692B-B3BE-415C-BB9F-D0119DF6A0F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21372-0887-45C4-836D-9A84D301676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651-3C25-4127-93A8-FC956FA7A63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1E100-F5C3-418A-AC05-ABE8DD50869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457200"/>
            <a:ext cx="1524000" cy="5638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819400" y="457200"/>
            <a:ext cx="4419600" cy="5638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D72E1-1783-49A5-B2DD-5E66E4EAB63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096000" cy="4572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2819400" y="990600"/>
            <a:ext cx="6096000" cy="51054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EC919F-0E0A-4457-A1B7-AFBB1E88C21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94A1E-7E71-4029-9570-8B7FE60232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819400" y="990600"/>
            <a:ext cx="2971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943600" y="990600"/>
            <a:ext cx="2971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BDEB-372B-408D-AB78-F3E687E2BC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7B01B-B5ED-4B95-9C70-3899C6BFA4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F8BC-3EDD-4456-B074-3F0E9610AA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15CB6-905D-4788-BFB1-5ACA0E8F87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D7954-67D8-4B25-AF7F-6F0263682A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E0BA-144A-4C5E-A105-331EA59222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ja-JP" altLang="ja-JP" sz="2400" b="0">
              <a:solidFill>
                <a:schemeClr val="tx1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457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990600"/>
            <a:ext cx="6096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ja-JP" smtClean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2CD66ED8-AB70-4BEB-8950-D8607BE1D7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2" r:id="rId12"/>
    <p:sldLayoutId id="2147483688" r:id="rId13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ja-JP" altLang="ja-JP" sz="2400" b="0">
              <a:solidFill>
                <a:srgbClr val="FFFFFF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457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990600"/>
            <a:ext cx="6096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ja-JP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ja-JP" smtClean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005BAF0F-1FC6-4868-BA30-2A65DA606F9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2600" b="1">
          <a:solidFill>
            <a:schemeClr val="tx2"/>
          </a:solidFill>
          <a:latin typeface="Arial Narrow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0.gif"/><Relationship Id="rId3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2.wmf"/><Relationship Id="rId5" Type="http://schemas.openxmlformats.org/officeDocument/2006/relationships/image" Target="../media/image23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4.gif"/><Relationship Id="rId3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5" Type="http://schemas.openxmlformats.org/officeDocument/2006/relationships/image" Target="../media/image17.gif"/><Relationship Id="rId6" Type="http://schemas.openxmlformats.org/officeDocument/2006/relationships/image" Target="../media/image18.gi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44" y="4794940"/>
            <a:ext cx="4071936" cy="1348704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altLang="ja-JP" sz="2400" dirty="0" smtClean="0">
                <a:effectLst>
                  <a:outerShdw blurRad="38100" dist="38100" dir="2700000" algn="tl">
                    <a:srgbClr val="800000"/>
                  </a:outerShdw>
                </a:effectLst>
              </a:rPr>
              <a:t>Department of Physics</a:t>
            </a:r>
          </a:p>
          <a:p>
            <a:pPr eaLnBrk="1" hangingPunct="1"/>
            <a:r>
              <a:rPr lang="en-US" altLang="ja-JP" sz="2400" dirty="0" smtClean="0">
                <a:effectLst>
                  <a:outerShdw blurRad="38100" dist="38100" dir="2700000" algn="tl">
                    <a:srgbClr val="800000"/>
                  </a:outerShdw>
                </a:effectLst>
              </a:rPr>
              <a:t>Kyoto University</a:t>
            </a:r>
          </a:p>
          <a:p>
            <a:pPr eaLnBrk="1" hangingPunct="1"/>
            <a:r>
              <a:rPr lang="en-US" altLang="ja-JP" sz="2400" dirty="0" smtClean="0">
                <a:effectLst>
                  <a:outerShdw blurRad="38100" dist="38100" dir="2700000" algn="tl">
                    <a:srgbClr val="800000"/>
                  </a:outerShdw>
                </a:effectLst>
              </a:rPr>
              <a:t>Tetsuya MURAKAMI</a:t>
            </a:r>
            <a:endParaRPr lang="ja-JP" altLang="en-US" sz="2400" dirty="0" smtClean="0">
              <a:effectLst>
                <a:outerShdw blurRad="38100" dist="38100" dir="2700000" algn="tl">
                  <a:srgbClr val="800000"/>
                </a:out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10" y="243861"/>
            <a:ext cx="8242300" cy="880883"/>
          </a:xfr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ja-JP" sz="3200" dirty="0" smtClean="0"/>
              <a:t>HIMAC </a:t>
            </a:r>
            <a:r>
              <a:rPr lang="en-US" altLang="ja-JP" sz="3200" dirty="0" err="1" smtClean="0"/>
              <a:t>Pion</a:t>
            </a:r>
            <a:r>
              <a:rPr lang="en-US" altLang="ja-JP" sz="3200" dirty="0" smtClean="0"/>
              <a:t> Experiment and </a:t>
            </a:r>
            <a:br>
              <a:rPr lang="en-US" altLang="ja-JP" sz="3200" dirty="0" smtClean="0"/>
            </a:br>
            <a:r>
              <a:rPr lang="en-US" altLang="ja-JP" sz="3200" dirty="0" err="1" smtClean="0"/>
              <a:t>Pb</a:t>
            </a:r>
            <a:r>
              <a:rPr lang="en-US" altLang="ja-JP" sz="3200" dirty="0" smtClean="0"/>
              <a:t> Isotope Radius Measurements</a:t>
            </a:r>
            <a:endParaRPr lang="ja-JP" altLang="en-US" sz="3200" dirty="0" smtClean="0"/>
          </a:p>
        </p:txBody>
      </p:sp>
      <p:cxnSp>
        <p:nvCxnSpPr>
          <p:cNvPr id="26" name="直線コネクタ 25"/>
          <p:cNvCxnSpPr/>
          <p:nvPr/>
        </p:nvCxnSpPr>
        <p:spPr bwMode="auto">
          <a:xfrm rot="5400000">
            <a:off x="2928938" y="2428875"/>
            <a:ext cx="2357437" cy="13573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9" name="正方形/長方形 28"/>
          <p:cNvSpPr>
            <a:spLocks noChangeArrowheads="1"/>
          </p:cNvSpPr>
          <p:nvPr/>
        </p:nvSpPr>
        <p:spPr bwMode="auto">
          <a:xfrm>
            <a:off x="2643188" y="2143125"/>
            <a:ext cx="642937" cy="357188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30" name="正方形/長方形 30"/>
          <p:cNvSpPr>
            <a:spLocks noChangeArrowheads="1"/>
          </p:cNvSpPr>
          <p:nvPr/>
        </p:nvSpPr>
        <p:spPr bwMode="auto">
          <a:xfrm>
            <a:off x="2500313" y="3786188"/>
            <a:ext cx="214312" cy="71437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31" name="正方形/長方形 31"/>
          <p:cNvSpPr>
            <a:spLocks noChangeArrowheads="1"/>
          </p:cNvSpPr>
          <p:nvPr/>
        </p:nvSpPr>
        <p:spPr bwMode="auto">
          <a:xfrm>
            <a:off x="2500313" y="3714750"/>
            <a:ext cx="214312" cy="71438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32" name="正方形/長方形 32"/>
          <p:cNvSpPr>
            <a:spLocks noChangeArrowheads="1"/>
          </p:cNvSpPr>
          <p:nvPr/>
        </p:nvSpPr>
        <p:spPr bwMode="auto">
          <a:xfrm>
            <a:off x="2500313" y="3643313"/>
            <a:ext cx="214312" cy="71437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133" name="Picture 1" descr="\\Wpc03\super (e)\Heavy Ion\いけちん\central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786314" y="2962280"/>
            <a:ext cx="345122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" descr="\\Wpc03\super (e)\Heavy Ion\いけちん\peripheral.gif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28596" y="3038479"/>
            <a:ext cx="3454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8596" y="4214818"/>
            <a:ext cx="80724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Mincho" pitchFamily="49" charset="-128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685800" y="1308386"/>
            <a:ext cx="8242300" cy="4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Pion</a:t>
            </a: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Ratios and ESYM</a:t>
            </a: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1" lang="ja-JP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4692B-B3BE-415C-BB9F-D0119DF6A0F5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3" name="図 2" descr="phd_juzo057-4.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603" y="0"/>
            <a:ext cx="71167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4692B-B3BE-415C-BB9F-D0119DF6A0F5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4" name="図 3" descr="phd_juzo064-4.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7" y="0"/>
            <a:ext cx="5616624" cy="5628473"/>
          </a:xfrm>
          <a:prstGeom prst="rect">
            <a:avLst/>
          </a:prstGeom>
        </p:spPr>
      </p:pic>
      <p:pic>
        <p:nvPicPr>
          <p:cNvPr id="5" name="図 4" descr="phd_juzo069-5.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4723" y="5097735"/>
            <a:ext cx="5419725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6732240" y="2204864"/>
            <a:ext cx="2411760" cy="2592288"/>
          </a:xfrm>
          <a:prstGeom prst="roundRect">
            <a:avLst/>
          </a:prstGeom>
          <a:solidFill>
            <a:schemeClr val="tx2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6779413" y="2492896"/>
          <a:ext cx="2364587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0" name="数式" r:id="rId3" imgW="1143000" imgH="939600" progId="Equation.3">
                  <p:embed/>
                </p:oleObj>
              </mc:Choice>
              <mc:Fallback>
                <p:oleObj name="数式" r:id="rId3" imgW="114300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9413" y="2492896"/>
                        <a:ext cx="2364587" cy="1944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4692B-B3BE-415C-BB9F-D0119DF6A0F5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4" name="図 3" descr="phd_juzo072-5.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836712"/>
            <a:ext cx="5976664" cy="5801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4692B-B3BE-415C-BB9F-D0119DF6A0F5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5" name="図 4" descr="phd_juzo076-5.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0" y="188640"/>
            <a:ext cx="6315050" cy="3104233"/>
          </a:xfrm>
          <a:prstGeom prst="rect">
            <a:avLst/>
          </a:prstGeom>
        </p:spPr>
      </p:pic>
      <p:pic>
        <p:nvPicPr>
          <p:cNvPr id="6" name="図 5" descr="phd_juzo077-5.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579686"/>
            <a:ext cx="6347119" cy="3233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4692B-B3BE-415C-BB9F-D0119DF6A0F5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4" name="図 3" descr="phd_juzo080-5.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8032"/>
            <a:ext cx="6194785" cy="6237312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 bwMode="auto">
          <a:xfrm>
            <a:off x="6588224" y="1988840"/>
            <a:ext cx="2555776" cy="864096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S=33.0</a:t>
            </a:r>
            <a:r>
              <a:rPr lang="en-US" altLang="ja-JP" sz="2000" dirty="0" smtClean="0">
                <a:ea typeface="ＭＳ Ｐゴシック" charset="-128"/>
              </a:rPr>
              <a:t>±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1.1</a:t>
            </a:r>
            <a:r>
              <a:rPr kumimoji="1" lang="en-US" altLang="ja-JP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  </a:t>
            </a:r>
            <a:r>
              <a:rPr kumimoji="1" lang="en-US" altLang="ja-JP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MeV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  <a:p>
            <a:r>
              <a:rPr lang="en-US" altLang="ja-JP" sz="2000" dirty="0" smtClean="0">
                <a:ea typeface="ＭＳ Ｐゴシック" charset="-128"/>
              </a:rPr>
              <a:t>L=67.0±12.1  </a:t>
            </a:r>
            <a:r>
              <a:rPr lang="en-US" altLang="ja-JP" sz="2000" dirty="0" err="1" smtClean="0">
                <a:ea typeface="ＭＳ Ｐゴシック" charset="-128"/>
              </a:rPr>
              <a:t>MeV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4692B-B3BE-415C-BB9F-D0119DF6A0F5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3" name="図 2" descr="phd_juzo083-5.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1738" y="216024"/>
            <a:ext cx="6743374" cy="6453336"/>
          </a:xfrm>
          <a:prstGeom prst="rect">
            <a:avLst/>
          </a:prstGeom>
        </p:spPr>
      </p:pic>
      <p:sp>
        <p:nvSpPr>
          <p:cNvPr id="4" name="左右矢印 3"/>
          <p:cNvSpPr/>
          <p:nvPr/>
        </p:nvSpPr>
        <p:spPr bwMode="auto">
          <a:xfrm>
            <a:off x="3923928" y="5229200"/>
            <a:ext cx="1296144" cy="484632"/>
          </a:xfrm>
          <a:prstGeom prst="leftRightArrow">
            <a:avLst/>
          </a:prstGeom>
          <a:solidFill>
            <a:schemeClr val="tx2">
              <a:lumMod val="9000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2080" y="530120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0" dirty="0" smtClean="0">
                <a:latin typeface="Times New Roman" pitchFamily="18" charset="0"/>
                <a:cs typeface="Times New Roman" pitchFamily="18" charset="0"/>
              </a:rPr>
              <a:t>Li et al.(2009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of neutron skin thickness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594D76-1FC0-4DE2-8059-6CE14E5154C6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7" name="角丸四角形 6"/>
          <p:cNvSpPr/>
          <p:nvPr/>
        </p:nvSpPr>
        <p:spPr bwMode="auto">
          <a:xfrm>
            <a:off x="971600" y="1340768"/>
            <a:ext cx="2736304" cy="2204864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1115616" y="1412776"/>
          <a:ext cx="2365375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0" name="数式" r:id="rId3" imgW="1143000" imgH="939600" progId="Equation.3">
                  <p:embed/>
                </p:oleObj>
              </mc:Choice>
              <mc:Fallback>
                <p:oleObj name="数式" r:id="rId3" imgW="114300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12776"/>
                        <a:ext cx="2365375" cy="194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角丸四角形 8"/>
          <p:cNvSpPr/>
          <p:nvPr/>
        </p:nvSpPr>
        <p:spPr bwMode="auto">
          <a:xfrm>
            <a:off x="5652120" y="2060848"/>
            <a:ext cx="2736304" cy="792088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2000" dirty="0" smtClean="0">
                <a:ea typeface="ＭＳ Ｐゴシック" charset="-128"/>
              </a:rPr>
              <a:t>S=33.0±1.1  </a:t>
            </a:r>
            <a:r>
              <a:rPr lang="en-US" altLang="ja-JP" sz="2000" dirty="0" err="1" smtClean="0">
                <a:ea typeface="ＭＳ Ｐゴシック" charset="-128"/>
              </a:rPr>
              <a:t>MeV</a:t>
            </a:r>
            <a:endParaRPr lang="en-US" altLang="ja-JP" sz="2000" dirty="0" smtClean="0">
              <a:ea typeface="ＭＳ Ｐゴシック" charset="-128"/>
            </a:endParaRPr>
          </a:p>
          <a:p>
            <a:r>
              <a:rPr lang="en-US" altLang="ja-JP" sz="2000" dirty="0" smtClean="0">
                <a:ea typeface="ＭＳ Ｐゴシック" charset="-128"/>
              </a:rPr>
              <a:t>L=67.0±12.1  </a:t>
            </a:r>
            <a:r>
              <a:rPr lang="en-US" altLang="ja-JP" sz="2000" dirty="0" err="1" smtClean="0">
                <a:ea typeface="ＭＳ Ｐゴシック" charset="-128"/>
              </a:rPr>
              <a:t>MeV</a:t>
            </a:r>
            <a:endParaRPr lang="en-US" altLang="ja-JP" sz="2000" dirty="0" smtClean="0">
              <a:ea typeface="ＭＳ Ｐゴシック" charset="-128"/>
            </a:endParaRPr>
          </a:p>
        </p:txBody>
      </p:sp>
      <p:sp>
        <p:nvSpPr>
          <p:cNvPr id="10" name="右矢印 9"/>
          <p:cNvSpPr/>
          <p:nvPr/>
        </p:nvSpPr>
        <p:spPr bwMode="auto">
          <a:xfrm>
            <a:off x="4139952" y="2420888"/>
            <a:ext cx="1152128" cy="216024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75656" y="4725144"/>
            <a:ext cx="6479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Unfortunately, </a:t>
            </a:r>
          </a:p>
          <a:p>
            <a:r>
              <a:rPr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kumimoji="1"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oesn`t look like sufficiently precise.</a:t>
            </a:r>
            <a:endParaRPr kumimoji="1" lang="ja-JP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E100-F5C3-418A-AC05-ABE8DD508693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5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650632" cy="423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44016"/>
            <a:ext cx="8064896" cy="1124744"/>
          </a:xfrm>
        </p:spPr>
        <p:txBody>
          <a:bodyPr/>
          <a:lstStyle/>
          <a:p>
            <a:pPr algn="ctr"/>
            <a:r>
              <a:rPr lang="en-US" altLang="ja-JP" dirty="0" smtClean="0"/>
              <a:t>ESPRI (Elastic Scattering of Proton with RI beam) Project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One of Future Directions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0192" y="1844824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Beam line MWDCs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Solid hydrogen     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 target (1mm thick)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Large MWDCs for 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 recoil protons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Array of 14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NaI</a:t>
            </a:r>
            <a:r>
              <a:rPr lang="en-US" altLang="ja-JP" sz="2000" dirty="0" smtClean="0">
                <a:solidFill>
                  <a:schemeClr val="tx1"/>
                </a:solidFill>
              </a:rPr>
              <a:t>(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Tl</a:t>
            </a:r>
            <a:r>
              <a:rPr lang="en-US" altLang="ja-JP" sz="20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Array of Silicon 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 Strip Detectors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6309320"/>
            <a:ext cx="773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We have measured elastic scatterings on </a:t>
            </a:r>
            <a:r>
              <a:rPr kumimoji="1" lang="en-US" altLang="ja-JP" sz="2000" baseline="30000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r>
              <a:rPr kumimoji="1"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O, </a:t>
            </a:r>
            <a:r>
              <a:rPr kumimoji="1" lang="en-US" altLang="ja-JP" sz="2000" baseline="30000" dirty="0" smtClean="0">
                <a:solidFill>
                  <a:schemeClr val="tx2">
                    <a:lumMod val="75000"/>
                  </a:schemeClr>
                </a:solidFill>
              </a:rPr>
              <a:t>9-11</a:t>
            </a:r>
            <a:r>
              <a:rPr kumimoji="1"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C, and </a:t>
            </a:r>
            <a:r>
              <a:rPr kumimoji="1" lang="en-US" altLang="ja-JP" sz="2000" baseline="30000" dirty="0" smtClean="0">
                <a:solidFill>
                  <a:schemeClr val="tx2">
                    <a:lumMod val="75000"/>
                  </a:schemeClr>
                </a:solidFill>
              </a:rPr>
              <a:t>66,70</a:t>
            </a:r>
            <a:r>
              <a:rPr kumimoji="1"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Ni.</a:t>
            </a:r>
            <a:endParaRPr kumimoji="1" lang="ja-JP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According to </a:t>
            </a:r>
            <a:r>
              <a:rPr kumimoji="1" lang="en-US" altLang="ja-JP" dirty="0" err="1" smtClean="0"/>
              <a:t>Bao-An’s</a:t>
            </a:r>
            <a:r>
              <a:rPr kumimoji="1" lang="en-US" altLang="ja-JP" dirty="0" smtClean="0"/>
              <a:t> calculation from NPA 708 (2002) 365.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594D76-1FC0-4DE2-8059-6CE14E5154C6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pic>
        <p:nvPicPr>
          <p:cNvPr id="5" name="コンテンツ プレースホルダ 4" descr="NPA708_36505-f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953" y="1347936"/>
            <a:ext cx="5262893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15CB6-905D-4788-BFB1-5ACA0E8F8774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7" name="図 6" descr="NPA708_36512-f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32656"/>
            <a:ext cx="2841571" cy="5760640"/>
          </a:xfrm>
          <a:prstGeom prst="rect">
            <a:avLst/>
          </a:prstGeom>
        </p:spPr>
      </p:pic>
      <p:pic>
        <p:nvPicPr>
          <p:cNvPr id="8" name="図 7" descr="NPA708_36515-f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2656"/>
            <a:ext cx="2906439" cy="5749891"/>
          </a:xfrm>
          <a:prstGeom prst="rect">
            <a:avLst/>
          </a:prstGeom>
        </p:spPr>
      </p:pic>
      <p:pic>
        <p:nvPicPr>
          <p:cNvPr id="9" name="図 8" descr="NPA708_36518-f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20229"/>
            <a:ext cx="3186598" cy="5773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0025"/>
            <a:ext cx="8197850" cy="636588"/>
          </a:xfrm>
        </p:spPr>
        <p:txBody>
          <a:bodyPr/>
          <a:lstStyle/>
          <a:p>
            <a:r>
              <a:rPr lang="en-US" altLang="ja-JP" dirty="0" smtClean="0"/>
              <a:t>Neutron Star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Nuclear EOS</a:t>
            </a:r>
            <a:endParaRPr lang="ja-JP" alt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91583" y="4148916"/>
            <a:ext cx="3745548" cy="2664460"/>
            <a:chOff x="0" y="0"/>
            <a:chExt cx="5897" cy="4196"/>
          </a:xfrm>
        </p:grpSpPr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0" y="1"/>
              <a:ext cx="5897" cy="4195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355" y="3382"/>
              <a:ext cx="3796" cy="2"/>
            </a:xfrm>
            <a:prstGeom prst="line">
              <a:avLst/>
            </a:prstGeom>
            <a:noFill/>
            <a:ln w="36000" cap="flat" cmpd="sng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V="1">
              <a:off x="369" y="1147"/>
              <a:ext cx="3" cy="2233"/>
            </a:xfrm>
            <a:prstGeom prst="line">
              <a:avLst/>
            </a:prstGeom>
            <a:noFill/>
            <a:ln w="36000" cap="flat" cmpd="sng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225" y="567"/>
              <a:ext cx="1136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59975" rIns="0" bIns="0"/>
            <a:lstStyle/>
            <a:p>
              <a:pPr>
                <a:lnSpc>
                  <a:spcPct val="83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ja-JP" altLang="en-US" sz="2000" dirty="0">
                  <a:latin typeface="ＭＳ Ｐゴシック" pitchFamily="50" charset="-128"/>
                </a:rPr>
                <a:t>E/A </a:t>
              </a:r>
              <a:endParaRPr lang="en-US" dirty="0">
                <a:latin typeface="ＭＳ Ｐゴシック" pitchFamily="50" charset="-128"/>
              </a:endParaRP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3546" y="3430"/>
              <a:ext cx="1977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59975" rIns="0" bIns="0"/>
            <a:lstStyle/>
            <a:p>
              <a:pPr>
                <a:lnSpc>
                  <a:spcPct val="83000"/>
                </a:lnSpc>
                <a:tabLst>
                  <a:tab pos="723900" algn="l"/>
                  <a:tab pos="1447800" algn="l"/>
                </a:tabLst>
              </a:pPr>
              <a:r>
                <a:rPr lang="en-US" sz="2000" dirty="0" smtClean="0">
                  <a:latin typeface="ＭＳ Ｐゴシック" pitchFamily="50" charset="-128"/>
                </a:rPr>
                <a:t>Density </a:t>
              </a:r>
              <a:r>
                <a:rPr lang="en-US" sz="2000" dirty="0">
                  <a:latin typeface="ＭＳ Ｐゴシック" pitchFamily="50" charset="-128"/>
                </a:rPr>
                <a:t>(</a:t>
              </a:r>
              <a:r>
                <a:rPr lang="en-US" sz="2000" dirty="0" err="1">
                  <a:latin typeface="ＭＳ Ｐゴシック" pitchFamily="50" charset="-128"/>
                </a:rPr>
                <a:t>ρ</a:t>
              </a:r>
              <a:r>
                <a:rPr lang="en-US" sz="2000" baseline="-33000" dirty="0" err="1">
                  <a:latin typeface="ＭＳ Ｐゴシック" pitchFamily="50" charset="-128"/>
                </a:rPr>
                <a:t>B</a:t>
              </a:r>
              <a:r>
                <a:rPr lang="en-US" sz="2000" dirty="0">
                  <a:latin typeface="ＭＳ Ｐゴシック" pitchFamily="50" charset="-128"/>
                </a:rPr>
                <a:t>)</a:t>
              </a:r>
            </a:p>
          </p:txBody>
        </p:sp>
        <p:sp>
          <p:nvSpPr>
            <p:cNvPr id="5130" name="その他"/>
            <p:cNvSpPr>
              <a:spLocks/>
            </p:cNvSpPr>
            <p:nvPr/>
          </p:nvSpPr>
          <p:spPr bwMode="auto">
            <a:xfrm>
              <a:off x="355" y="1154"/>
              <a:ext cx="3744" cy="2230"/>
            </a:xfrm>
            <a:custGeom>
              <a:avLst/>
              <a:gdLst/>
              <a:ahLst/>
              <a:cxnLst>
                <a:cxn ang="0">
                  <a:pos x="0" y="5869"/>
                </a:cxn>
                <a:cxn ang="0">
                  <a:pos x="2934" y="3773"/>
                </a:cxn>
                <a:cxn ang="0">
                  <a:pos x="6288" y="2096"/>
                </a:cxn>
                <a:cxn ang="0">
                  <a:pos x="8384" y="0"/>
                </a:cxn>
              </a:cxnLst>
              <a:rect l="0" t="0" r="r" b="b"/>
              <a:pathLst>
                <a:path w="8385" h="5870">
                  <a:moveTo>
                    <a:pt x="0" y="5869"/>
                  </a:moveTo>
                  <a:cubicBezTo>
                    <a:pt x="839" y="4359"/>
                    <a:pt x="1676" y="4192"/>
                    <a:pt x="2934" y="3773"/>
                  </a:cubicBezTo>
                  <a:cubicBezTo>
                    <a:pt x="4192" y="3354"/>
                    <a:pt x="5274" y="2827"/>
                    <a:pt x="6288" y="2096"/>
                  </a:cubicBezTo>
                  <a:cubicBezTo>
                    <a:pt x="7089" y="1517"/>
                    <a:pt x="7686" y="698"/>
                    <a:pt x="8384" y="0"/>
                  </a:cubicBezTo>
                </a:path>
              </a:pathLst>
            </a:custGeom>
            <a:noFill/>
            <a:ln w="36000" cap="flat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V="1">
              <a:off x="916" y="2328"/>
              <a:ext cx="2" cy="798"/>
            </a:xfrm>
            <a:prstGeom prst="line">
              <a:avLst/>
            </a:prstGeom>
            <a:noFill/>
            <a:ln w="36000" cap="flat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V="1">
              <a:off x="506" y="2362"/>
              <a:ext cx="1950" cy="560"/>
            </a:xfrm>
            <a:prstGeom prst="line">
              <a:avLst/>
            </a:prstGeom>
            <a:noFill/>
            <a:ln w="63500" cap="flat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1629" y="2725"/>
              <a:ext cx="39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932" rIns="0" bIns="0"/>
            <a:lstStyle/>
            <a:p>
              <a:pPr>
                <a:lnSpc>
                  <a:spcPct val="93000"/>
                </a:lnSpc>
              </a:pPr>
              <a:r>
                <a:rPr lang="en-US" sz="2200" b="1" i="1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1479" y="2651"/>
              <a:ext cx="3" cy="731"/>
            </a:xfrm>
            <a:prstGeom prst="line">
              <a:avLst/>
            </a:prstGeom>
            <a:noFill/>
            <a:ln w="63500" cap="flat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1141" y="3510"/>
              <a:ext cx="713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59975" rIns="0" bIns="0"/>
            <a:lstStyle/>
            <a:p>
              <a:pPr>
                <a:lnSpc>
                  <a:spcPct val="83000"/>
                </a:lnSpc>
              </a:pPr>
              <a:r>
                <a:rPr lang="en-US" sz="2000" b="1" dirty="0">
                  <a:latin typeface="ＭＳ Ｐゴシック" pitchFamily="50" charset="-128"/>
                </a:rPr>
                <a:t>ρ</a:t>
              </a:r>
              <a:r>
                <a:rPr lang="en-US" sz="2000" b="1" baseline="-33000" dirty="0">
                  <a:latin typeface="ＭＳ Ｐゴシック" pitchFamily="50" charset="-128"/>
                </a:rPr>
                <a:t>0</a:t>
              </a:r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3538" y="1341"/>
              <a:ext cx="1" cy="799"/>
            </a:xfrm>
            <a:prstGeom prst="line">
              <a:avLst/>
            </a:prstGeom>
            <a:noFill/>
            <a:ln w="36000" cap="flat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2264" y="3510"/>
              <a:ext cx="927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59975" rIns="0" bIns="0"/>
            <a:lstStyle/>
            <a:p>
              <a:pPr>
                <a:lnSpc>
                  <a:spcPct val="83000"/>
                </a:lnSpc>
                <a:tabLst>
                  <a:tab pos="723900" algn="l"/>
                </a:tabLst>
              </a:pPr>
              <a:r>
                <a:rPr lang="en-US" sz="2000" b="1" dirty="0">
                  <a:latin typeface="ＭＳ Ｐゴシック" pitchFamily="50" charset="-128"/>
                </a:rPr>
                <a:t>2ρ</a:t>
              </a:r>
              <a:r>
                <a:rPr lang="en-US" sz="2000" b="1" baseline="-33000" dirty="0">
                  <a:latin typeface="ＭＳ Ｐゴシック" pitchFamily="50" charset="-128"/>
                </a:rPr>
                <a:t>0</a:t>
              </a:r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690" y="1828"/>
              <a:ext cx="2125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51408" rIns="0" bIns="0"/>
            <a:lstStyle/>
            <a:p>
              <a:pPr>
                <a:lnSpc>
                  <a:spcPct val="83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400" dirty="0" smtClean="0">
                  <a:latin typeface="ＭＳ Ｐゴシック" pitchFamily="50" charset="-128"/>
                </a:rPr>
                <a:t>(</a:t>
              </a:r>
              <a:r>
                <a:rPr lang="en-US" sz="1400" dirty="0" err="1" smtClean="0">
                  <a:latin typeface="ＭＳ Ｐゴシック" pitchFamily="50" charset="-128"/>
                </a:rPr>
                <a:t>nucleon,electron,μ</a:t>
              </a:r>
              <a:r>
                <a:rPr lang="en-US" sz="1400" dirty="0">
                  <a:latin typeface="ＭＳ Ｐゴシック" pitchFamily="50" charset="-128"/>
                </a:rPr>
                <a:t>)</a:t>
              </a:r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2983" y="2731"/>
              <a:ext cx="2401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51408" rIns="0" bIns="0"/>
            <a:lstStyle/>
            <a:p>
              <a:pPr algn="ctr">
                <a:lnSpc>
                  <a:spcPct val="83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400" dirty="0" smtClean="0">
                  <a:latin typeface="ＭＳ Ｐゴシック" pitchFamily="50" charset="-128"/>
                </a:rPr>
                <a:t>(</a:t>
              </a:r>
              <a:r>
                <a:rPr lang="en-US" sz="1400" dirty="0" err="1" smtClean="0">
                  <a:latin typeface="ＭＳ Ｐゴシック" pitchFamily="50" charset="-128"/>
                </a:rPr>
                <a:t>nucleon,hyperon</a:t>
              </a:r>
              <a:r>
                <a:rPr lang="en-US" sz="1400" dirty="0" smtClean="0">
                  <a:latin typeface="ＭＳ Ｐゴシック" pitchFamily="50" charset="-128"/>
                </a:rPr>
                <a:t>,</a:t>
              </a:r>
              <a:r>
                <a:rPr lang="en-US" sz="1400" dirty="0">
                  <a:latin typeface="ＭＳ Ｐゴシック" pitchFamily="50" charset="-128"/>
                </a:rPr>
                <a:t/>
              </a:r>
              <a:br>
                <a:rPr lang="en-US" sz="1400" dirty="0">
                  <a:latin typeface="ＭＳ Ｐゴシック" pitchFamily="50" charset="-128"/>
                </a:rPr>
              </a:br>
              <a:r>
                <a:rPr lang="en-US" sz="1400" dirty="0" err="1" smtClean="0">
                  <a:latin typeface="ＭＳ Ｐゴシック" pitchFamily="50" charset="-128"/>
                </a:rPr>
                <a:t>meson,quark</a:t>
              </a:r>
              <a:r>
                <a:rPr lang="en-US" sz="1400" dirty="0" smtClean="0">
                  <a:latin typeface="ＭＳ Ｐゴシック" pitchFamily="50" charset="-128"/>
                </a:rPr>
                <a:t>)</a:t>
              </a:r>
              <a:endParaRPr lang="en-US" sz="1400" dirty="0">
                <a:latin typeface="ＭＳ Ｐゴシック" pitchFamily="50" charset="-128"/>
              </a:endParaRPr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2602" y="3223"/>
              <a:ext cx="2" cy="159"/>
            </a:xfrm>
            <a:prstGeom prst="line">
              <a:avLst/>
            </a:prstGeom>
            <a:noFill/>
            <a:ln w="36000" cap="flat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1" name="その他"/>
            <p:cNvSpPr>
              <a:spLocks/>
            </p:cNvSpPr>
            <p:nvPr/>
          </p:nvSpPr>
          <p:spPr bwMode="auto">
            <a:xfrm>
              <a:off x="3351" y="1177"/>
              <a:ext cx="1472" cy="677"/>
            </a:xfrm>
            <a:custGeom>
              <a:avLst/>
              <a:gdLst/>
              <a:ahLst/>
              <a:cxnLst>
                <a:cxn ang="0">
                  <a:pos x="0" y="1781"/>
                </a:cxn>
                <a:cxn ang="0">
                  <a:pos x="3299" y="0"/>
                </a:cxn>
              </a:cxnLst>
              <a:rect l="0" t="0" r="r" b="b"/>
              <a:pathLst>
                <a:path w="3300" h="1782">
                  <a:moveTo>
                    <a:pt x="0" y="1781"/>
                  </a:moveTo>
                  <a:cubicBezTo>
                    <a:pt x="1322" y="1618"/>
                    <a:pt x="2461" y="1258"/>
                    <a:pt x="3299" y="0"/>
                  </a:cubicBezTo>
                </a:path>
              </a:pathLst>
            </a:custGeom>
            <a:noFill/>
            <a:ln w="36000" cap="flat" cmpd="sng">
              <a:solidFill>
                <a:srgbClr val="FF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4665" y="1422"/>
              <a:ext cx="1231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1167" rIns="0" bIns="0"/>
            <a:lstStyle/>
            <a:p>
              <a:pPr>
                <a:lnSpc>
                  <a:spcPct val="93000"/>
                </a:lnSpc>
                <a:tabLst>
                  <a:tab pos="723900" algn="l"/>
                </a:tabLst>
              </a:pPr>
              <a:r>
                <a:rPr lang="en-US" dirty="0" smtClean="0"/>
                <a:t>Phase</a:t>
              </a:r>
            </a:p>
            <a:p>
              <a:pPr>
                <a:lnSpc>
                  <a:spcPct val="93000"/>
                </a:lnSpc>
                <a:tabLst>
                  <a:tab pos="723900" algn="l"/>
                </a:tabLst>
              </a:pPr>
              <a:r>
                <a:rPr lang="en-US" b="1" dirty="0" smtClean="0"/>
                <a:t>Transition</a:t>
              </a:r>
              <a:endParaRPr lang="en-US" b="1" dirty="0"/>
            </a:p>
          </p:txBody>
        </p:sp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3126" y="2073"/>
              <a:ext cx="2394" cy="661"/>
            </a:xfrm>
            <a:prstGeom prst="rect">
              <a:avLst/>
            </a:prstGeom>
            <a:solidFill>
              <a:srgbClr val="CCFFFF"/>
            </a:solidFill>
            <a:ln w="36000" cap="flat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71755" tIns="50165" rIns="71755" bIns="50165"/>
            <a:lstStyle/>
            <a:p>
              <a:pPr>
                <a:lnSpc>
                  <a:spcPct val="83000"/>
                </a:lnSpc>
                <a:tabLst>
                  <a:tab pos="723900" algn="l"/>
                  <a:tab pos="1447800" algn="l"/>
                </a:tabLst>
              </a:pPr>
              <a:r>
                <a:rPr lang="en-US" sz="2000" dirty="0" smtClean="0">
                  <a:solidFill>
                    <a:srgbClr val="FF0000"/>
                  </a:solidFill>
                  <a:latin typeface="ＭＳ Ｐゴシック" pitchFamily="50" charset="-128"/>
                </a:rPr>
                <a:t>High Density</a:t>
              </a:r>
              <a:endParaRPr lang="en-US" sz="2000" dirty="0">
                <a:solidFill>
                  <a:srgbClr val="FF0000"/>
                </a:solidFill>
                <a:latin typeface="ＭＳ Ｐゴシック" pitchFamily="50" charset="-128"/>
              </a:endParaRPr>
            </a:p>
          </p:txBody>
        </p:sp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581" y="1203"/>
              <a:ext cx="2361" cy="592"/>
            </a:xfrm>
            <a:prstGeom prst="rect">
              <a:avLst/>
            </a:prstGeom>
            <a:solidFill>
              <a:srgbClr val="CCFFFF"/>
            </a:solidFill>
            <a:ln w="36000" cap="flat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71755" tIns="50165" rIns="71755" bIns="50165"/>
            <a:lstStyle/>
            <a:p>
              <a:pPr>
                <a:lnSpc>
                  <a:spcPct val="83000"/>
                </a:lnSpc>
                <a:tabLst>
                  <a:tab pos="723900" algn="l"/>
                  <a:tab pos="1447800" algn="l"/>
                </a:tabLst>
              </a:pPr>
              <a:r>
                <a:rPr lang="en-US" sz="2000" dirty="0" smtClean="0">
                  <a:solidFill>
                    <a:srgbClr val="FF0000"/>
                  </a:solidFill>
                  <a:latin typeface="ＭＳ Ｐゴシック" pitchFamily="50" charset="-128"/>
                </a:rPr>
                <a:t>Low Density</a:t>
              </a:r>
              <a:endParaRPr lang="en-US" sz="2000" dirty="0">
                <a:solidFill>
                  <a:srgbClr val="FF0000"/>
                </a:solidFill>
                <a:latin typeface="ＭＳ Ｐゴシック" pitchFamily="50" charset="-128"/>
              </a:endParaRPr>
            </a:p>
          </p:txBody>
        </p:sp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>
              <a:off x="2316" y="0"/>
              <a:ext cx="1313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00FF"/>
                  </a:solidFill>
                </a:rPr>
                <a:t>EOS</a:t>
              </a:r>
              <a:endParaRPr lang="ja-JP" alt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291648" y="692696"/>
            <a:ext cx="3600450" cy="2809549"/>
            <a:chOff x="-114" y="153"/>
            <a:chExt cx="5670" cy="4423"/>
          </a:xfrm>
        </p:grpSpPr>
        <p:sp>
          <p:nvSpPr>
            <p:cNvPr id="5147" name="AutoShape 27"/>
            <p:cNvSpPr>
              <a:spLocks noChangeArrowheads="1"/>
            </p:cNvSpPr>
            <p:nvPr/>
          </p:nvSpPr>
          <p:spPr bwMode="auto">
            <a:xfrm>
              <a:off x="-114" y="153"/>
              <a:ext cx="5670" cy="4423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361" y="1091"/>
              <a:ext cx="3433" cy="22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>
              <a:off x="382" y="3281"/>
              <a:ext cx="3514" cy="2"/>
            </a:xfrm>
            <a:prstGeom prst="line">
              <a:avLst/>
            </a:prstGeom>
            <a:noFill/>
            <a:ln w="36000" cap="flat" cmpd="sng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 flipV="1">
              <a:off x="382" y="636"/>
              <a:ext cx="2" cy="2646"/>
            </a:xfrm>
            <a:prstGeom prst="line">
              <a:avLst/>
            </a:prstGeom>
            <a:noFill/>
            <a:ln w="36000" cap="flat" cmpd="sng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1" name="その他"/>
            <p:cNvSpPr>
              <a:spLocks/>
            </p:cNvSpPr>
            <p:nvPr/>
          </p:nvSpPr>
          <p:spPr bwMode="auto">
            <a:xfrm>
              <a:off x="1038" y="786"/>
              <a:ext cx="2683" cy="2349"/>
            </a:xfrm>
            <a:custGeom>
              <a:avLst/>
              <a:gdLst/>
              <a:ahLst/>
              <a:cxnLst>
                <a:cxn ang="0">
                  <a:pos x="0" y="832"/>
                </a:cxn>
                <a:cxn ang="0">
                  <a:pos x="1663" y="0"/>
                </a:cxn>
                <a:cxn ang="0">
                  <a:pos x="3024" y="2911"/>
                </a:cxn>
                <a:cxn ang="0">
                  <a:pos x="3440" y="5407"/>
                </a:cxn>
                <a:cxn ang="0">
                  <a:pos x="6351" y="6654"/>
                </a:cxn>
              </a:cxnLst>
              <a:rect l="0" t="0" r="r" b="b"/>
              <a:pathLst>
                <a:path w="6352" h="6655">
                  <a:moveTo>
                    <a:pt x="0" y="832"/>
                  </a:moveTo>
                  <a:cubicBezTo>
                    <a:pt x="401" y="544"/>
                    <a:pt x="416" y="0"/>
                    <a:pt x="1663" y="0"/>
                  </a:cubicBezTo>
                  <a:cubicBezTo>
                    <a:pt x="2911" y="0"/>
                    <a:pt x="3025" y="2079"/>
                    <a:pt x="3024" y="2911"/>
                  </a:cubicBezTo>
                  <a:cubicBezTo>
                    <a:pt x="3023" y="3743"/>
                    <a:pt x="3025" y="4574"/>
                    <a:pt x="3440" y="5407"/>
                  </a:cubicBezTo>
                  <a:cubicBezTo>
                    <a:pt x="3854" y="6239"/>
                    <a:pt x="6351" y="6654"/>
                    <a:pt x="6351" y="6654"/>
                  </a:cubicBezTo>
                </a:path>
              </a:pathLst>
            </a:custGeom>
            <a:noFill/>
            <a:ln w="36000" cap="flat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2" name="Text Box 32"/>
            <p:cNvSpPr txBox="1">
              <a:spLocks noChangeArrowheads="1"/>
            </p:cNvSpPr>
            <p:nvPr/>
          </p:nvSpPr>
          <p:spPr bwMode="auto">
            <a:xfrm>
              <a:off x="215" y="225"/>
              <a:ext cx="1481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59975" rIns="0" bIns="0"/>
            <a:lstStyle/>
            <a:p>
              <a:pPr>
                <a:lnSpc>
                  <a:spcPct val="83000"/>
                </a:lnSpc>
                <a:tabLst>
                  <a:tab pos="723900" algn="l"/>
                </a:tabLst>
              </a:pPr>
              <a:r>
                <a:rPr lang="en-US" sz="2000" dirty="0" smtClean="0">
                  <a:latin typeface="ＭＳ Ｐゴシック" pitchFamily="50" charset="-128"/>
                </a:rPr>
                <a:t>Mass</a:t>
              </a:r>
              <a:endParaRPr lang="en-US" sz="2000" dirty="0">
                <a:latin typeface="ＭＳ Ｐゴシック" pitchFamily="50" charset="-128"/>
              </a:endParaRPr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3330" y="3325"/>
              <a:ext cx="143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59975" rIns="0" bIns="0"/>
            <a:lstStyle/>
            <a:p>
              <a:pPr>
                <a:lnSpc>
                  <a:spcPct val="83000"/>
                </a:lnSpc>
                <a:tabLst>
                  <a:tab pos="723900" algn="l"/>
                </a:tabLst>
              </a:pPr>
              <a:r>
                <a:rPr lang="en-US" sz="2000" dirty="0" smtClean="0">
                  <a:latin typeface="ＭＳ Ｐゴシック" pitchFamily="50" charset="-128"/>
                </a:rPr>
                <a:t>Radius</a:t>
              </a:r>
              <a:endParaRPr lang="en-US" sz="2000" dirty="0">
                <a:latin typeface="ＭＳ Ｐゴシック" pitchFamily="50" charset="-128"/>
              </a:endParaRPr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>
              <a:off x="1893" y="2400"/>
              <a:ext cx="831" cy="2"/>
            </a:xfrm>
            <a:prstGeom prst="line">
              <a:avLst/>
            </a:prstGeom>
            <a:noFill/>
            <a:ln w="36000" cap="flat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V="1">
              <a:off x="1786" y="428"/>
              <a:ext cx="3" cy="649"/>
            </a:xfrm>
            <a:prstGeom prst="line">
              <a:avLst/>
            </a:prstGeom>
            <a:noFill/>
            <a:ln w="36000" cap="flat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6" name="Text Box 36"/>
            <p:cNvSpPr txBox="1">
              <a:spLocks noChangeArrowheads="1"/>
            </p:cNvSpPr>
            <p:nvPr/>
          </p:nvSpPr>
          <p:spPr bwMode="auto">
            <a:xfrm>
              <a:off x="2868" y="2197"/>
              <a:ext cx="2348" cy="677"/>
            </a:xfrm>
            <a:prstGeom prst="rect">
              <a:avLst/>
            </a:prstGeom>
            <a:solidFill>
              <a:srgbClr val="CCFFFF"/>
            </a:solidFill>
            <a:ln w="36000" cap="flat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71755" tIns="50165" rIns="71755" bIns="50165"/>
            <a:lstStyle/>
            <a:p>
              <a:pPr algn="ctr">
                <a:lnSpc>
                  <a:spcPct val="83000"/>
                </a:lnSpc>
                <a:tabLst>
                  <a:tab pos="723900" algn="l"/>
                  <a:tab pos="1447800" algn="l"/>
                </a:tabLst>
              </a:pPr>
              <a:r>
                <a:rPr lang="en-US" sz="2000" dirty="0" smtClean="0">
                  <a:solidFill>
                    <a:srgbClr val="FF0000"/>
                  </a:solidFill>
                  <a:latin typeface="ＭＳ Ｐゴシック" pitchFamily="50" charset="-128"/>
                </a:rPr>
                <a:t>Low Density </a:t>
              </a:r>
            </a:p>
          </p:txBody>
        </p:sp>
        <p:sp>
          <p:nvSpPr>
            <p:cNvPr id="5157" name="Text Box 37"/>
            <p:cNvSpPr txBox="1">
              <a:spLocks noChangeArrowheads="1"/>
            </p:cNvSpPr>
            <p:nvPr/>
          </p:nvSpPr>
          <p:spPr bwMode="auto">
            <a:xfrm>
              <a:off x="2269" y="266"/>
              <a:ext cx="2266" cy="567"/>
            </a:xfrm>
            <a:prstGeom prst="rect">
              <a:avLst/>
            </a:prstGeom>
            <a:solidFill>
              <a:srgbClr val="CCFFFF"/>
            </a:solidFill>
            <a:ln w="36000" cap="flat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71755" tIns="50165" rIns="71755" bIns="50165"/>
            <a:lstStyle/>
            <a:p>
              <a:pPr algn="ctr">
                <a:lnSpc>
                  <a:spcPct val="83000"/>
                </a:lnSpc>
                <a:tabLst>
                  <a:tab pos="723900" algn="l"/>
                  <a:tab pos="1447800" algn="l"/>
                </a:tabLst>
              </a:pPr>
              <a:r>
                <a:rPr lang="en-US" sz="2000" dirty="0" smtClean="0">
                  <a:solidFill>
                    <a:srgbClr val="FF0000"/>
                  </a:solidFill>
                  <a:latin typeface="ＭＳ Ｐゴシック" pitchFamily="50" charset="-128"/>
                </a:rPr>
                <a:t>High Density</a:t>
              </a:r>
            </a:p>
          </p:txBody>
        </p:sp>
        <p:sp>
          <p:nvSpPr>
            <p:cNvPr id="5158" name="Text Box 38"/>
            <p:cNvSpPr txBox="1">
              <a:spLocks noChangeArrowheads="1"/>
            </p:cNvSpPr>
            <p:nvPr/>
          </p:nvSpPr>
          <p:spPr bwMode="auto">
            <a:xfrm>
              <a:off x="3954" y="1109"/>
              <a:ext cx="12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55691" rIns="0" bIns="0"/>
            <a:lstStyle/>
            <a:p>
              <a:pPr>
                <a:lnSpc>
                  <a:spcPct val="83000"/>
                </a:lnSpc>
                <a:tabLst>
                  <a:tab pos="723900" algn="l"/>
                </a:tabLst>
              </a:pPr>
              <a:r>
                <a:rPr lang="en-US" dirty="0" smtClean="0">
                  <a:latin typeface="ＭＳ Ｐゴシック" pitchFamily="50" charset="-128"/>
                </a:rPr>
                <a:t>Mass Limit</a:t>
              </a:r>
              <a:endParaRPr lang="en-US" dirty="0">
                <a:latin typeface="ＭＳ Ｐゴシック" pitchFamily="50" charset="-128"/>
              </a:endParaRPr>
            </a:p>
          </p:txBody>
        </p:sp>
        <p:sp>
          <p:nvSpPr>
            <p:cNvPr id="5159" name="Text Box 39"/>
            <p:cNvSpPr txBox="1">
              <a:spLocks noChangeArrowheads="1"/>
            </p:cNvSpPr>
            <p:nvPr/>
          </p:nvSpPr>
          <p:spPr bwMode="auto">
            <a:xfrm>
              <a:off x="2722" y="1586"/>
              <a:ext cx="2525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55691" rIns="0" bIns="0"/>
            <a:lstStyle/>
            <a:p>
              <a:pPr algn="ctr">
                <a:lnSpc>
                  <a:spcPct val="83000"/>
                </a:lnSpc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latin typeface="ＭＳ Ｐゴシック" pitchFamily="50" charset="-128"/>
                </a:rPr>
                <a:t>Observations of  </a:t>
              </a:r>
            </a:p>
            <a:p>
              <a:pPr algn="ctr">
                <a:lnSpc>
                  <a:spcPct val="83000"/>
                </a:lnSpc>
                <a:tabLst>
                  <a:tab pos="723900" algn="l"/>
                  <a:tab pos="1447800" algn="l"/>
                </a:tabLst>
              </a:pPr>
              <a:r>
                <a:rPr lang="en-US" dirty="0" smtClean="0">
                  <a:latin typeface="ＭＳ Ｐゴシック" pitchFamily="50" charset="-128"/>
                </a:rPr>
                <a:t>Mass and Radius</a:t>
              </a:r>
              <a:endParaRPr lang="en-US" dirty="0">
                <a:latin typeface="ＭＳ Ｐゴシック" pitchFamily="50" charset="-128"/>
              </a:endParaRPr>
            </a:p>
          </p:txBody>
        </p:sp>
        <p:sp>
          <p:nvSpPr>
            <p:cNvPr id="5160" name="その他"/>
            <p:cNvSpPr>
              <a:spLocks/>
            </p:cNvSpPr>
            <p:nvPr/>
          </p:nvSpPr>
          <p:spPr bwMode="auto">
            <a:xfrm>
              <a:off x="1036" y="1078"/>
              <a:ext cx="1232" cy="589"/>
            </a:xfrm>
            <a:custGeom>
              <a:avLst/>
              <a:gdLst/>
              <a:ahLst/>
              <a:cxnLst>
                <a:cxn ang="0">
                  <a:pos x="2912" y="1664"/>
                </a:cxn>
                <a:cxn ang="0">
                  <a:pos x="1248" y="0"/>
                </a:cxn>
                <a:cxn ang="0">
                  <a:pos x="0" y="1248"/>
                </a:cxn>
              </a:cxnLst>
              <a:rect l="0" t="0" r="r" b="b"/>
              <a:pathLst>
                <a:path w="2913" h="1665">
                  <a:moveTo>
                    <a:pt x="2912" y="1664"/>
                  </a:moveTo>
                  <a:cubicBezTo>
                    <a:pt x="2080" y="1664"/>
                    <a:pt x="2080" y="0"/>
                    <a:pt x="1248" y="0"/>
                  </a:cubicBezTo>
                  <a:cubicBezTo>
                    <a:pt x="416" y="0"/>
                    <a:pt x="0" y="1248"/>
                    <a:pt x="0" y="1248"/>
                  </a:cubicBezTo>
                </a:path>
              </a:pathLst>
            </a:custGeom>
            <a:noFill/>
            <a:ln w="63500" cap="flat" cmpd="sng">
              <a:solidFill>
                <a:srgbClr val="FF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 flipV="1">
              <a:off x="1420" y="1515"/>
              <a:ext cx="671" cy="297"/>
            </a:xfrm>
            <a:prstGeom prst="line">
              <a:avLst/>
            </a:prstGeom>
            <a:noFill/>
            <a:ln w="36000" cap="flat" cmpd="sng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2" name="Text Box 42"/>
            <p:cNvSpPr txBox="1">
              <a:spLocks noChangeArrowheads="1"/>
            </p:cNvSpPr>
            <p:nvPr/>
          </p:nvSpPr>
          <p:spPr bwMode="auto">
            <a:xfrm>
              <a:off x="467" y="1797"/>
              <a:ext cx="125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59975" rIns="0" bIns="0"/>
            <a:lstStyle/>
            <a:p>
              <a:pPr>
                <a:lnSpc>
                  <a:spcPct val="83000"/>
                </a:lnSpc>
                <a:tabLst>
                  <a:tab pos="723900" algn="l"/>
                </a:tabLst>
              </a:pPr>
              <a:r>
                <a:rPr lang="en-US" dirty="0" smtClean="0">
                  <a:latin typeface="ＭＳ Ｐゴシック" pitchFamily="50" charset="-128"/>
                </a:rPr>
                <a:t>Phase </a:t>
              </a:r>
            </a:p>
            <a:p>
              <a:pPr>
                <a:lnSpc>
                  <a:spcPct val="83000"/>
                </a:lnSpc>
                <a:tabLst>
                  <a:tab pos="723900" algn="l"/>
                </a:tabLst>
              </a:pPr>
              <a:r>
                <a:rPr lang="en-US" dirty="0" smtClean="0">
                  <a:latin typeface="ＭＳ Ｐゴシック" pitchFamily="50" charset="-128"/>
                </a:rPr>
                <a:t>Transition</a:t>
              </a:r>
              <a:endParaRPr lang="en-US" dirty="0">
                <a:latin typeface="ＭＳ Ｐゴシック" pitchFamily="50" charset="-128"/>
              </a:endParaRPr>
            </a:p>
          </p:txBody>
        </p:sp>
        <p:sp>
          <p:nvSpPr>
            <p:cNvPr id="5163" name="Oval 43"/>
            <p:cNvSpPr>
              <a:spLocks noChangeArrowheads="1"/>
            </p:cNvSpPr>
            <p:nvPr/>
          </p:nvSpPr>
          <p:spPr bwMode="auto">
            <a:xfrm>
              <a:off x="2052" y="1620"/>
              <a:ext cx="686" cy="529"/>
            </a:xfrm>
            <a:prstGeom prst="ellipse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113" y="3831"/>
              <a:ext cx="5383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2000" b="1" dirty="0">
                  <a:solidFill>
                    <a:srgbClr val="0000FF"/>
                  </a:solidFill>
                </a:rPr>
                <a:t>MR</a:t>
              </a:r>
              <a:r>
                <a:rPr lang="ja-JP" altLang="en-US" sz="2000" b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ja-JP" sz="2000" dirty="0" smtClean="0">
                  <a:solidFill>
                    <a:srgbClr val="0000FF"/>
                  </a:solidFill>
                </a:rPr>
                <a:t>Mass-Radius) Relation</a:t>
              </a:r>
              <a:endParaRPr lang="ja-JP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445250" y="3573463"/>
            <a:ext cx="1874520" cy="503237"/>
            <a:chOff x="0" y="0"/>
            <a:chExt cx="2952" cy="794"/>
          </a:xfrm>
        </p:grpSpPr>
        <p:sp>
          <p:nvSpPr>
            <p:cNvPr id="5166" name="AutoShape 46"/>
            <p:cNvSpPr>
              <a:spLocks noChangeArrowheads="1"/>
            </p:cNvSpPr>
            <p:nvPr/>
          </p:nvSpPr>
          <p:spPr bwMode="auto">
            <a:xfrm>
              <a:off x="0" y="0"/>
              <a:ext cx="680" cy="794"/>
            </a:xfrm>
            <a:prstGeom prst="upDownArrow">
              <a:avLst>
                <a:gd name="adj1" fmla="val 50000"/>
                <a:gd name="adj2" fmla="val 23353"/>
              </a:avLst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anchor="ctr"/>
            <a:lstStyle/>
            <a:p>
              <a:endParaRPr lang="ja-JP" altLang="en-US"/>
            </a:p>
          </p:txBody>
        </p:sp>
        <p:sp>
          <p:nvSpPr>
            <p:cNvPr id="5167" name="Text Box 47"/>
            <p:cNvSpPr txBox="1">
              <a:spLocks noChangeArrowheads="1"/>
            </p:cNvSpPr>
            <p:nvPr/>
          </p:nvSpPr>
          <p:spPr bwMode="auto">
            <a:xfrm>
              <a:off x="567" y="114"/>
              <a:ext cx="2385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600" b="1" dirty="0" smtClean="0">
                  <a:solidFill>
                    <a:srgbClr val="0000FF"/>
                  </a:solidFill>
                </a:rPr>
                <a:t>TOV </a:t>
              </a:r>
              <a:r>
                <a:rPr lang="en-US" altLang="ja-JP" sz="1600" b="1" dirty="0" smtClean="0">
                  <a:solidFill>
                    <a:srgbClr val="0000FF"/>
                  </a:solidFill>
                </a:rPr>
                <a:t>equation</a:t>
              </a:r>
              <a:endParaRPr lang="ja-JP" altLang="en-US" sz="20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68962" name="Picture 2" descr="\frac{dP(r)}{dr}=-\frac{G}{r^2}\left[\rho(r)+\frac{P(r)}{c^2}\right]\left[M(r)+4\pi r^3  \frac{P(r)}{c^2}\right]\left[1-\frac{2GM(r)}{c^2r}\right]^{-1} \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5362575" cy="514350"/>
          </a:xfrm>
          <a:prstGeom prst="rect">
            <a:avLst/>
          </a:prstGeom>
          <a:noFill/>
        </p:spPr>
      </p:pic>
      <p:sp>
        <p:nvSpPr>
          <p:cNvPr id="48" name="正方形/長方形 47"/>
          <p:cNvSpPr/>
          <p:nvPr/>
        </p:nvSpPr>
        <p:spPr>
          <a:xfrm>
            <a:off x="179512" y="3059668"/>
            <a:ext cx="4608512" cy="3693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800" dirty="0" err="1" smtClean="0"/>
              <a:t>Tolman</a:t>
            </a:r>
            <a:r>
              <a:rPr lang="en-US" altLang="ja-JP" sz="1800" dirty="0" smtClean="0"/>
              <a:t>–Oppenheimer–</a:t>
            </a:r>
            <a:r>
              <a:rPr lang="en-US" altLang="ja-JP" sz="1800" dirty="0" err="1" smtClean="0"/>
              <a:t>Volkoff</a:t>
            </a:r>
            <a:r>
              <a:rPr lang="en-US" altLang="ja-JP" sz="1800" dirty="0" smtClean="0"/>
              <a:t> equation</a:t>
            </a:r>
            <a:endParaRPr lang="ja-JP" alt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86" name="Picture 2" descr="E_symm_rho_D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1" y="521585"/>
            <a:ext cx="4140200" cy="348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56100" y="4105275"/>
            <a:ext cx="4152900" cy="2752725"/>
            <a:chOff x="2976" y="816"/>
            <a:chExt cx="2784" cy="2218"/>
          </a:xfrm>
        </p:grpSpPr>
        <p:pic>
          <p:nvPicPr>
            <p:cNvPr id="71680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816"/>
              <a:ext cx="2784" cy="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6808" name="Text Box 8"/>
            <p:cNvSpPr txBox="1">
              <a:spLocks noChangeArrowheads="1"/>
            </p:cNvSpPr>
            <p:nvPr/>
          </p:nvSpPr>
          <p:spPr bwMode="auto">
            <a:xfrm>
              <a:off x="5088" y="863"/>
              <a:ext cx="62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/>
                <a:t>Au+Au</a:t>
              </a:r>
            </a:p>
          </p:txBody>
        </p:sp>
      </p:grpSp>
      <p:sp>
        <p:nvSpPr>
          <p:cNvPr id="716818" name="Text Box 18"/>
          <p:cNvSpPr txBox="1">
            <a:spLocks noChangeArrowheads="1"/>
          </p:cNvSpPr>
          <p:nvPr/>
        </p:nvSpPr>
        <p:spPr bwMode="auto">
          <a:xfrm>
            <a:off x="5426075" y="1303338"/>
            <a:ext cx="479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6000" dirty="0">
                <a:latin typeface="Trajan" pitchFamily="18" charset="0"/>
              </a:rPr>
              <a:t>?</a:t>
            </a:r>
          </a:p>
        </p:txBody>
      </p:sp>
      <p:sp>
        <p:nvSpPr>
          <p:cNvPr id="716820" name="Line 20"/>
          <p:cNvSpPr>
            <a:spLocks noChangeShapeType="1"/>
          </p:cNvSpPr>
          <p:nvPr/>
        </p:nvSpPr>
        <p:spPr bwMode="auto">
          <a:xfrm>
            <a:off x="2841625" y="2806700"/>
            <a:ext cx="1330325" cy="1588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21" name="Text Box 21"/>
          <p:cNvSpPr txBox="1">
            <a:spLocks noChangeArrowheads="1"/>
          </p:cNvSpPr>
          <p:nvPr/>
        </p:nvSpPr>
        <p:spPr bwMode="auto">
          <a:xfrm>
            <a:off x="3163888" y="2892425"/>
            <a:ext cx="1071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006666"/>
                </a:solidFill>
              </a:rPr>
              <a:t>MSU</a:t>
            </a:r>
          </a:p>
        </p:txBody>
      </p:sp>
      <p:sp>
        <p:nvSpPr>
          <p:cNvPr id="716823" name="Line 23"/>
          <p:cNvSpPr>
            <a:spLocks noChangeShapeType="1"/>
          </p:cNvSpPr>
          <p:nvPr/>
        </p:nvSpPr>
        <p:spPr bwMode="auto">
          <a:xfrm>
            <a:off x="4100513" y="1406525"/>
            <a:ext cx="830262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24" name="Text Box 24"/>
          <p:cNvSpPr txBox="1">
            <a:spLocks noChangeArrowheads="1"/>
          </p:cNvSpPr>
          <p:nvPr/>
        </p:nvSpPr>
        <p:spPr bwMode="auto">
          <a:xfrm>
            <a:off x="4113213" y="895350"/>
            <a:ext cx="1023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RIBF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16826" name="Text Box 26"/>
          <p:cNvSpPr txBox="1">
            <a:spLocks noChangeArrowheads="1"/>
          </p:cNvSpPr>
          <p:nvPr/>
        </p:nvSpPr>
        <p:spPr bwMode="auto">
          <a:xfrm>
            <a:off x="5360988" y="2738438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GSI</a:t>
            </a:r>
          </a:p>
        </p:txBody>
      </p:sp>
      <p:sp>
        <p:nvSpPr>
          <p:cNvPr id="716809" name="Line 9"/>
          <p:cNvSpPr>
            <a:spLocks noChangeShapeType="1"/>
          </p:cNvSpPr>
          <p:nvPr/>
        </p:nvSpPr>
        <p:spPr bwMode="auto">
          <a:xfrm flipH="1" flipV="1">
            <a:off x="5926138" y="3606800"/>
            <a:ext cx="792162" cy="765175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6803" name="Picture 3" descr="SvsP_talk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4068763"/>
            <a:ext cx="3467100" cy="2789237"/>
          </a:xfrm>
          <a:prstGeom prst="rect">
            <a:avLst/>
          </a:prstGeom>
          <a:noFill/>
        </p:spPr>
      </p:pic>
      <p:sp>
        <p:nvSpPr>
          <p:cNvPr id="716831" name="Line 31"/>
          <p:cNvSpPr>
            <a:spLocks noChangeShapeType="1"/>
          </p:cNvSpPr>
          <p:nvPr/>
        </p:nvSpPr>
        <p:spPr bwMode="auto">
          <a:xfrm flipV="1">
            <a:off x="2159000" y="3009900"/>
            <a:ext cx="850900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33" name="Text Box 33"/>
          <p:cNvSpPr txBox="1">
            <a:spLocks noChangeArrowheads="1"/>
          </p:cNvSpPr>
          <p:nvPr/>
        </p:nvSpPr>
        <p:spPr bwMode="auto">
          <a:xfrm>
            <a:off x="685800" y="426720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dirty="0" err="1"/>
              <a:t>Isospin</a:t>
            </a:r>
            <a:r>
              <a:rPr lang="en-US" dirty="0"/>
              <a:t> diffusion, n-p flow</a:t>
            </a:r>
          </a:p>
        </p:txBody>
      </p:sp>
      <p:sp>
        <p:nvSpPr>
          <p:cNvPr id="716834" name="Text Box 34"/>
          <p:cNvSpPr txBox="1">
            <a:spLocks noChangeArrowheads="1"/>
          </p:cNvSpPr>
          <p:nvPr/>
        </p:nvSpPr>
        <p:spPr bwMode="auto">
          <a:xfrm>
            <a:off x="5257800" y="6007100"/>
            <a:ext cx="165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Pion production</a:t>
            </a:r>
          </a:p>
        </p:txBody>
      </p:sp>
      <p:sp>
        <p:nvSpPr>
          <p:cNvPr id="716836" name="Text Box 36"/>
          <p:cNvSpPr txBox="1">
            <a:spLocks noChangeArrowheads="1"/>
          </p:cNvSpPr>
          <p:nvPr/>
        </p:nvSpPr>
        <p:spPr bwMode="auto">
          <a:xfrm rot="5400000">
            <a:off x="7422653" y="5168255"/>
            <a:ext cx="2807692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dirty="0"/>
              <a:t>Xiao, et al., arXiv:0808.0186 (2008)</a:t>
            </a:r>
          </a:p>
          <a:p>
            <a:pPr marL="342900" indent="-342900">
              <a:buFontTx/>
              <a:buNone/>
            </a:pPr>
            <a:r>
              <a:rPr lang="en-US" dirty="0" err="1"/>
              <a:t>Reisdorf</a:t>
            </a:r>
            <a:r>
              <a:rPr lang="en-US" dirty="0"/>
              <a:t>, et al., NPA 781 (2007) 459.</a:t>
            </a:r>
            <a:r>
              <a:rPr lang="en-US" sz="1100" dirty="0"/>
              <a:t> 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6228184" y="1988840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S=33.0</a:t>
            </a:r>
            <a:r>
              <a:rPr lang="en-US" altLang="ja-JP" sz="2000" dirty="0" smtClean="0">
                <a:ea typeface="ＭＳ Ｐゴシック" charset="-128"/>
              </a:rPr>
              <a:t>±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1.1</a:t>
            </a:r>
            <a:r>
              <a:rPr kumimoji="1" lang="en-US" altLang="ja-JP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  </a:t>
            </a:r>
            <a:r>
              <a:rPr kumimoji="1" lang="en-US" altLang="ja-JP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MeV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  <a:p>
            <a:r>
              <a:rPr lang="en-US" altLang="ja-JP" sz="2000" dirty="0" smtClean="0">
                <a:ea typeface="ＭＳ Ｐゴシック" charset="-128"/>
              </a:rPr>
              <a:t>L=67.0±12.1  </a:t>
            </a:r>
            <a:r>
              <a:rPr lang="en-US" altLang="ja-JP" sz="2000" dirty="0" err="1" smtClean="0">
                <a:ea typeface="ＭＳ Ｐゴシック" charset="-128"/>
              </a:rPr>
              <a:t>MeV</a:t>
            </a:r>
            <a:endParaRPr lang="en-US" altLang="ja-JP" sz="2000" dirty="0" smtClean="0">
              <a:ea typeface="ＭＳ Ｐゴシック" charset="-128"/>
            </a:endParaRPr>
          </a:p>
          <a:p>
            <a:r>
              <a:rPr kumimoji="1" lang="en-US" altLang="ja-JP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K</a:t>
            </a:r>
            <a:r>
              <a:rPr kumimoji="1" lang="en-US" altLang="ja-JP" sz="2000" b="1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sym</a:t>
            </a: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=-148</a:t>
            </a:r>
            <a:r>
              <a:rPr lang="en-US" altLang="ja-JP" sz="2000" dirty="0" smtClean="0">
                <a:ea typeface="ＭＳ Ｐゴシック" charset="-128"/>
              </a:rPr>
              <a:t>±124 </a:t>
            </a:r>
            <a:r>
              <a:rPr lang="en-US" altLang="ja-JP" sz="2000" dirty="0" err="1" smtClean="0">
                <a:ea typeface="ＭＳ Ｐゴシック" charset="-128"/>
              </a:rPr>
              <a:t>MeV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HIMAC </a:t>
            </a:r>
            <a:r>
              <a:rPr kumimoji="1" lang="en-US" altLang="ja-JP" sz="3200" dirty="0" err="1" smtClean="0"/>
              <a:t>Pion</a:t>
            </a:r>
            <a:r>
              <a:rPr kumimoji="1" lang="en-US" altLang="ja-JP" sz="3200" dirty="0" smtClean="0"/>
              <a:t> Experiments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Details will be  presented by Mr. </a:t>
            </a:r>
            <a:r>
              <a:rPr kumimoji="1" lang="en-US" altLang="ja-JP" dirty="0" err="1" smtClean="0"/>
              <a:t>Sako</a:t>
            </a:r>
            <a:r>
              <a:rPr kumimoji="1" lang="en-US" altLang="ja-JP" dirty="0" smtClean="0"/>
              <a:t> tomorrow.</a:t>
            </a:r>
            <a:endParaRPr lang="en-US" altLang="ja-JP" dirty="0" smtClean="0"/>
          </a:p>
          <a:p>
            <a:r>
              <a:rPr lang="en-US" altLang="ja-JP" dirty="0" smtClean="0"/>
              <a:t>Our on-going SAMURAI-TPC project  along the same direction will be presented by Dr. </a:t>
            </a:r>
            <a:r>
              <a:rPr lang="en-US" altLang="ja-JP" dirty="0" err="1" smtClean="0"/>
              <a:t>Isobe</a:t>
            </a:r>
            <a:r>
              <a:rPr lang="en-US" altLang="ja-JP" dirty="0" smtClean="0"/>
              <a:t> this afternoon.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594D76-1FC0-4DE2-8059-6CE14E5154C6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pic>
        <p:nvPicPr>
          <p:cNvPr id="5" name="図 4" descr="matsuda_thesis033-hima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96509"/>
            <a:ext cx="5580111" cy="3300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4056856" cy="457200"/>
          </a:xfrm>
        </p:spPr>
        <p:txBody>
          <a:bodyPr/>
          <a:lstStyle/>
          <a:p>
            <a:r>
              <a:rPr lang="en-US" altLang="ja-JP" sz="3200" dirty="0" smtClean="0"/>
              <a:t> Using Minimum Setup </a:t>
            </a:r>
            <a:endParaRPr lang="ja-JP" altLang="en-US" sz="32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990600"/>
            <a:ext cx="6719664" cy="2582416"/>
          </a:xfrm>
        </p:spPr>
        <p:txBody>
          <a:bodyPr/>
          <a:lstStyle/>
          <a:p>
            <a:r>
              <a:rPr lang="en-US" altLang="ja-JP" sz="2800" b="1" dirty="0" smtClean="0">
                <a:solidFill>
                  <a:srgbClr val="D1CDFF"/>
                </a:solidFill>
              </a:rPr>
              <a:t>Centrality Filter</a:t>
            </a:r>
            <a:endParaRPr lang="ja-JP" altLang="en-US" sz="2800" b="1" dirty="0" smtClean="0">
              <a:solidFill>
                <a:srgbClr val="D1CDFF"/>
              </a:solidFill>
            </a:endParaRPr>
          </a:p>
          <a:p>
            <a:pPr lvl="1"/>
            <a:r>
              <a:rPr lang="en-US" altLang="ja-JP" sz="2400" dirty="0" smtClean="0"/>
              <a:t>Multiplicity filter for Charged Particles</a:t>
            </a:r>
            <a:endParaRPr lang="ja-JP" altLang="en-US" sz="2400" dirty="0" smtClean="0"/>
          </a:p>
          <a:p>
            <a:pPr lvl="3">
              <a:buFontTx/>
              <a:buNone/>
            </a:pPr>
            <a:r>
              <a:rPr lang="en-US" altLang="ja-JP" sz="2400" dirty="0" smtClean="0"/>
              <a:t>Portable, If possible.</a:t>
            </a:r>
            <a:endParaRPr lang="ja-JP" altLang="en-US" sz="2400" dirty="0" smtClean="0"/>
          </a:p>
          <a:p>
            <a:r>
              <a:rPr lang="en-US" altLang="ja-JP" sz="2800" b="1" dirty="0" err="1" smtClean="0">
                <a:solidFill>
                  <a:srgbClr val="D1CDFF"/>
                </a:solidFill>
              </a:rPr>
              <a:t>Pion</a:t>
            </a:r>
            <a:r>
              <a:rPr lang="en-US" altLang="ja-JP" sz="2800" b="1" dirty="0" smtClean="0">
                <a:solidFill>
                  <a:srgbClr val="D1CDFF"/>
                </a:solidFill>
              </a:rPr>
              <a:t> Detector</a:t>
            </a:r>
            <a:endParaRPr lang="ja-JP" altLang="en-US" sz="2400" dirty="0" smtClean="0"/>
          </a:p>
          <a:p>
            <a:pPr lvl="1"/>
            <a:r>
              <a:rPr lang="en-US" altLang="ja-JP" sz="2400" dirty="0" smtClean="0"/>
              <a:t>Simple and portable system </a:t>
            </a:r>
            <a:endParaRPr lang="ja-JP" altLang="en-US" dirty="0" smtClean="0"/>
          </a:p>
          <a:p>
            <a:endParaRPr lang="ja-JP" altLang="en-US" dirty="0" smtClean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657600" y="38862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 flipH="1">
            <a:off x="7786707" y="6286520"/>
            <a:ext cx="1143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HIMAC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 Performed Experiments</a:t>
            </a:r>
            <a:endParaRPr lang="ja-JP" altLang="en-US" dirty="0" smtClean="0"/>
          </a:p>
        </p:txBody>
      </p:sp>
      <p:graphicFrame>
        <p:nvGraphicFramePr>
          <p:cNvPr id="3394" name="Group 322"/>
          <p:cNvGraphicFramePr>
            <a:graphicFrameLocks noGrp="1"/>
          </p:cNvGraphicFramePr>
          <p:nvPr>
            <p:ph sz="half" idx="1"/>
          </p:nvPr>
        </p:nvGraphicFramePr>
        <p:xfrm>
          <a:off x="792163" y="2276475"/>
          <a:ext cx="8064500" cy="4321175"/>
        </p:xfrm>
        <a:graphic>
          <a:graphicData uri="http://schemas.openxmlformats.org/drawingml/2006/table">
            <a:tbl>
              <a:tblPr/>
              <a:tblGrid>
                <a:gridCol w="1627187"/>
                <a:gridCol w="965200"/>
                <a:gridCol w="936625"/>
                <a:gridCol w="935038"/>
                <a:gridCol w="3600450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2008.11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Pb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132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400 MeV/u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2009.7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Pb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)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 28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400 MeV/u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2009.10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Pb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)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  28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600 MeV/u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2009.11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   In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   28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800 MeV/u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02" name="Group 230"/>
          <p:cNvGraphicFramePr>
            <a:graphicFrameLocks noGrp="1"/>
          </p:cNvGraphicFramePr>
          <p:nvPr>
            <p:ph sz="quarter" idx="3"/>
          </p:nvPr>
        </p:nvGraphicFramePr>
        <p:xfrm>
          <a:off x="2411413" y="1700213"/>
          <a:ext cx="6445250" cy="576263"/>
        </p:xfrm>
        <a:graphic>
          <a:graphicData uri="http://schemas.openxmlformats.org/drawingml/2006/table">
            <a:tbl>
              <a:tblPr/>
              <a:tblGrid>
                <a:gridCol w="973137"/>
                <a:gridCol w="935038"/>
                <a:gridCol w="936625"/>
                <a:gridCol w="36004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Target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Beam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energy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30deg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49" name="Group 277"/>
          <p:cNvGraphicFramePr>
            <a:graphicFrameLocks noGrp="1"/>
          </p:cNvGraphicFramePr>
          <p:nvPr>
            <p:ph sz="quarter" idx="2"/>
          </p:nvPr>
        </p:nvGraphicFramePr>
        <p:xfrm>
          <a:off x="5867400" y="1700213"/>
          <a:ext cx="2982913" cy="569913"/>
        </p:xfrm>
        <a:graphic>
          <a:graphicData uri="http://schemas.openxmlformats.org/drawingml/2006/table">
            <a:tbl>
              <a:tblPr/>
              <a:tblGrid>
                <a:gridCol w="541338"/>
                <a:gridCol w="576262"/>
                <a:gridCol w="574675"/>
                <a:gridCol w="576263"/>
                <a:gridCol w="714375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45deg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60deg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75deg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90deg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120deg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3" name="Line 279"/>
          <p:cNvSpPr>
            <a:spLocks noChangeShapeType="1"/>
          </p:cNvSpPr>
          <p:nvPr/>
        </p:nvSpPr>
        <p:spPr bwMode="auto">
          <a:xfrm>
            <a:off x="5867400" y="2276475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4" name="Line 280"/>
          <p:cNvSpPr>
            <a:spLocks noChangeShapeType="1"/>
          </p:cNvSpPr>
          <p:nvPr/>
        </p:nvSpPr>
        <p:spPr bwMode="auto">
          <a:xfrm>
            <a:off x="6408738" y="2276475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5" name="Line 281"/>
          <p:cNvSpPr>
            <a:spLocks noChangeShapeType="1"/>
          </p:cNvSpPr>
          <p:nvPr/>
        </p:nvSpPr>
        <p:spPr bwMode="auto">
          <a:xfrm>
            <a:off x="6985000" y="2241550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6" name="Line 282"/>
          <p:cNvSpPr>
            <a:spLocks noChangeShapeType="1"/>
          </p:cNvSpPr>
          <p:nvPr/>
        </p:nvSpPr>
        <p:spPr bwMode="auto">
          <a:xfrm>
            <a:off x="7559675" y="2276475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7" name="Line 283"/>
          <p:cNvSpPr>
            <a:spLocks noChangeShapeType="1"/>
          </p:cNvSpPr>
          <p:nvPr/>
        </p:nvSpPr>
        <p:spPr bwMode="auto">
          <a:xfrm>
            <a:off x="8135938" y="2276475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8" name="Text Box 296"/>
          <p:cNvSpPr txBox="1">
            <a:spLocks noChangeArrowheads="1"/>
          </p:cNvSpPr>
          <p:nvPr/>
        </p:nvSpPr>
        <p:spPr bwMode="auto">
          <a:xfrm>
            <a:off x="8280400" y="58880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39" name="Text Box 297"/>
          <p:cNvSpPr txBox="1">
            <a:spLocks noChangeArrowheads="1"/>
          </p:cNvSpPr>
          <p:nvPr/>
        </p:nvSpPr>
        <p:spPr bwMode="auto">
          <a:xfrm>
            <a:off x="7632700" y="58880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40" name="Text Box 298"/>
          <p:cNvSpPr txBox="1">
            <a:spLocks noChangeArrowheads="1"/>
          </p:cNvSpPr>
          <p:nvPr/>
        </p:nvSpPr>
        <p:spPr bwMode="auto">
          <a:xfrm>
            <a:off x="7019925" y="58880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41" name="Text Box 299"/>
          <p:cNvSpPr txBox="1">
            <a:spLocks noChangeArrowheads="1"/>
          </p:cNvSpPr>
          <p:nvPr/>
        </p:nvSpPr>
        <p:spPr bwMode="auto">
          <a:xfrm>
            <a:off x="6480175" y="58880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42" name="Text Box 300"/>
          <p:cNvSpPr txBox="1">
            <a:spLocks noChangeArrowheads="1"/>
          </p:cNvSpPr>
          <p:nvPr/>
        </p:nvSpPr>
        <p:spPr bwMode="auto">
          <a:xfrm>
            <a:off x="5903913" y="58880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43" name="Text Box 301"/>
          <p:cNvSpPr txBox="1">
            <a:spLocks noChangeArrowheads="1"/>
          </p:cNvSpPr>
          <p:nvPr/>
        </p:nvSpPr>
        <p:spPr bwMode="auto">
          <a:xfrm>
            <a:off x="5327650" y="58880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44" name="Text Box 303"/>
          <p:cNvSpPr txBox="1">
            <a:spLocks noChangeArrowheads="1"/>
          </p:cNvSpPr>
          <p:nvPr/>
        </p:nvSpPr>
        <p:spPr bwMode="auto">
          <a:xfrm>
            <a:off x="8280400" y="46894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45" name="Text Box 304"/>
          <p:cNvSpPr txBox="1">
            <a:spLocks noChangeArrowheads="1"/>
          </p:cNvSpPr>
          <p:nvPr/>
        </p:nvSpPr>
        <p:spPr bwMode="auto">
          <a:xfrm>
            <a:off x="7632700" y="46894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46" name="Text Box 305"/>
          <p:cNvSpPr txBox="1">
            <a:spLocks noChangeArrowheads="1"/>
          </p:cNvSpPr>
          <p:nvPr/>
        </p:nvSpPr>
        <p:spPr bwMode="auto">
          <a:xfrm>
            <a:off x="7019925" y="46894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47" name="Text Box 306"/>
          <p:cNvSpPr txBox="1">
            <a:spLocks noChangeArrowheads="1"/>
          </p:cNvSpPr>
          <p:nvPr/>
        </p:nvSpPr>
        <p:spPr bwMode="auto">
          <a:xfrm>
            <a:off x="6480175" y="46894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48" name="Text Box 307"/>
          <p:cNvSpPr txBox="1">
            <a:spLocks noChangeArrowheads="1"/>
          </p:cNvSpPr>
          <p:nvPr/>
        </p:nvSpPr>
        <p:spPr bwMode="auto">
          <a:xfrm>
            <a:off x="5903913" y="46894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49" name="Text Box 308"/>
          <p:cNvSpPr txBox="1">
            <a:spLocks noChangeArrowheads="1"/>
          </p:cNvSpPr>
          <p:nvPr/>
        </p:nvSpPr>
        <p:spPr bwMode="auto">
          <a:xfrm>
            <a:off x="5327650" y="46894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50" name="Text Box 309"/>
          <p:cNvSpPr txBox="1">
            <a:spLocks noChangeArrowheads="1"/>
          </p:cNvSpPr>
          <p:nvPr/>
        </p:nvSpPr>
        <p:spPr bwMode="auto">
          <a:xfrm>
            <a:off x="8280400" y="360838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51" name="Text Box 310"/>
          <p:cNvSpPr txBox="1">
            <a:spLocks noChangeArrowheads="1"/>
          </p:cNvSpPr>
          <p:nvPr/>
        </p:nvSpPr>
        <p:spPr bwMode="auto">
          <a:xfrm>
            <a:off x="7632700" y="360838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52" name="Text Box 312"/>
          <p:cNvSpPr txBox="1">
            <a:spLocks noChangeArrowheads="1"/>
          </p:cNvSpPr>
          <p:nvPr/>
        </p:nvSpPr>
        <p:spPr bwMode="auto">
          <a:xfrm>
            <a:off x="6480175" y="360838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53" name="Text Box 313"/>
          <p:cNvSpPr txBox="1">
            <a:spLocks noChangeArrowheads="1"/>
          </p:cNvSpPr>
          <p:nvPr/>
        </p:nvSpPr>
        <p:spPr bwMode="auto">
          <a:xfrm>
            <a:off x="5903913" y="360838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54" name="Text Box 314"/>
          <p:cNvSpPr txBox="1">
            <a:spLocks noChangeArrowheads="1"/>
          </p:cNvSpPr>
          <p:nvPr/>
        </p:nvSpPr>
        <p:spPr bwMode="auto">
          <a:xfrm>
            <a:off x="5327650" y="360838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55" name="Text Box 317"/>
          <p:cNvSpPr txBox="1">
            <a:spLocks noChangeArrowheads="1"/>
          </p:cNvSpPr>
          <p:nvPr/>
        </p:nvSpPr>
        <p:spPr bwMode="auto">
          <a:xfrm>
            <a:off x="7019925" y="25654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56" name="Text Box 318"/>
          <p:cNvSpPr txBox="1">
            <a:spLocks noChangeArrowheads="1"/>
          </p:cNvSpPr>
          <p:nvPr/>
        </p:nvSpPr>
        <p:spPr bwMode="auto">
          <a:xfrm>
            <a:off x="6480175" y="25654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57" name="Text Box 319"/>
          <p:cNvSpPr txBox="1">
            <a:spLocks noChangeArrowheads="1"/>
          </p:cNvSpPr>
          <p:nvPr/>
        </p:nvSpPr>
        <p:spPr bwMode="auto">
          <a:xfrm>
            <a:off x="5903913" y="25654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  <p:sp>
        <p:nvSpPr>
          <p:cNvPr id="3158" name="Text Box 320"/>
          <p:cNvSpPr txBox="1">
            <a:spLocks noChangeArrowheads="1"/>
          </p:cNvSpPr>
          <p:nvPr/>
        </p:nvSpPr>
        <p:spPr bwMode="auto">
          <a:xfrm>
            <a:off x="5327650" y="25654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chemeClr val="tx1"/>
                </a:solidFill>
              </a:rPr>
              <a:t>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/>
          <p:cNvPicPr>
            <a:picLocks noChangeAspect="1" noChangeArrowheads="1"/>
          </p:cNvPicPr>
          <p:nvPr/>
        </p:nvPicPr>
        <p:blipFill>
          <a:blip r:embed="rId3" cstate="print"/>
          <a:srcRect t="13161" r="8517"/>
          <a:stretch>
            <a:fillRect/>
          </a:stretch>
        </p:blipFill>
        <p:spPr bwMode="auto">
          <a:xfrm>
            <a:off x="371475" y="857250"/>
            <a:ext cx="43148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18"/>
          <p:cNvPicPr>
            <a:picLocks noChangeAspect="1" noChangeArrowheads="1"/>
          </p:cNvPicPr>
          <p:nvPr/>
        </p:nvPicPr>
        <p:blipFill>
          <a:blip r:embed="rId4" cstate="print"/>
          <a:srcRect t="13075" r="8517"/>
          <a:stretch>
            <a:fillRect/>
          </a:stretch>
        </p:blipFill>
        <p:spPr bwMode="auto">
          <a:xfrm>
            <a:off x="4829175" y="836613"/>
            <a:ext cx="43148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19"/>
          <p:cNvPicPr>
            <a:picLocks noChangeAspect="1" noChangeArrowheads="1"/>
          </p:cNvPicPr>
          <p:nvPr/>
        </p:nvPicPr>
        <p:blipFill>
          <a:blip r:embed="rId5" cstate="print"/>
          <a:srcRect t="13075" r="8633"/>
          <a:stretch>
            <a:fillRect/>
          </a:stretch>
        </p:blipFill>
        <p:spPr bwMode="auto">
          <a:xfrm>
            <a:off x="369888" y="3879850"/>
            <a:ext cx="4310062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6" cstate="print"/>
          <a:srcRect t="13161" r="8517"/>
          <a:stretch>
            <a:fillRect/>
          </a:stretch>
        </p:blipFill>
        <p:spPr bwMode="auto">
          <a:xfrm>
            <a:off x="358775" y="857250"/>
            <a:ext cx="43164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7" cstate="print"/>
          <a:srcRect t="13075" r="8633"/>
          <a:stretch>
            <a:fillRect/>
          </a:stretch>
        </p:blipFill>
        <p:spPr bwMode="auto">
          <a:xfrm>
            <a:off x="4824413" y="836613"/>
            <a:ext cx="43084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8" cstate="print"/>
          <a:srcRect t="13075" r="8517"/>
          <a:stretch>
            <a:fillRect/>
          </a:stretch>
        </p:blipFill>
        <p:spPr bwMode="auto">
          <a:xfrm>
            <a:off x="358775" y="3879850"/>
            <a:ext cx="4316413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36013" cy="7032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4000" dirty="0"/>
              <a:t>B</a:t>
            </a:r>
            <a:r>
              <a:rPr lang="en-US" altLang="ja-JP" sz="4000" dirty="0" smtClean="0"/>
              <a:t>eam </a:t>
            </a:r>
            <a:r>
              <a:rPr lang="en-US" altLang="ja-JP" sz="4000" dirty="0"/>
              <a:t>E</a:t>
            </a:r>
            <a:r>
              <a:rPr lang="en-US" altLang="ja-JP" sz="4000" dirty="0" smtClean="0"/>
              <a:t>nergy Dependence : Si</a:t>
            </a:r>
          </a:p>
        </p:txBody>
      </p:sp>
      <p:sp>
        <p:nvSpPr>
          <p:cNvPr id="18441" name="Text Box 6"/>
          <p:cNvSpPr txBox="1">
            <a:spLocks noChangeArrowheads="1"/>
          </p:cNvSpPr>
          <p:nvPr/>
        </p:nvSpPr>
        <p:spPr bwMode="auto">
          <a:xfrm rot="-5400000">
            <a:off x="-361156" y="1677194"/>
            <a:ext cx="176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292929"/>
                </a:solidFill>
              </a:rPr>
              <a:t>log scale </a:t>
            </a:r>
            <a:r>
              <a:rPr lang="ja-JP" altLang="en-US" sz="1600">
                <a:solidFill>
                  <a:srgbClr val="292929"/>
                </a:solidFill>
              </a:rPr>
              <a:t>　</a:t>
            </a:r>
            <a:r>
              <a:rPr lang="en-US" altLang="ja-JP">
                <a:solidFill>
                  <a:srgbClr val="292929"/>
                </a:solidFill>
              </a:rPr>
              <a:t>π</a:t>
            </a:r>
            <a:r>
              <a:rPr lang="en-US" altLang="ja-JP" baseline="30000">
                <a:solidFill>
                  <a:srgbClr val="292929"/>
                </a:solidFill>
              </a:rPr>
              <a:t>-</a:t>
            </a:r>
            <a:r>
              <a:rPr lang="en-US" altLang="ja-JP">
                <a:solidFill>
                  <a:srgbClr val="292929"/>
                </a:solidFill>
              </a:rPr>
              <a:t>/π</a:t>
            </a:r>
            <a:r>
              <a:rPr lang="en-US" altLang="ja-JP" baseline="30000">
                <a:solidFill>
                  <a:srgbClr val="292929"/>
                </a:solidFill>
              </a:rPr>
              <a:t>+</a:t>
            </a:r>
            <a:endParaRPr lang="en-US" altLang="ja-JP" sz="2000">
              <a:solidFill>
                <a:srgbClr val="292929"/>
              </a:solidFill>
            </a:endParaRPr>
          </a:p>
        </p:txBody>
      </p:sp>
      <p:sp>
        <p:nvSpPr>
          <p:cNvPr id="18442" name="Text Box 7"/>
          <p:cNvSpPr txBox="1">
            <a:spLocks noChangeArrowheads="1"/>
          </p:cNvSpPr>
          <p:nvPr/>
        </p:nvSpPr>
        <p:spPr bwMode="auto">
          <a:xfrm>
            <a:off x="4675188" y="6438900"/>
            <a:ext cx="1223962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solidFill>
                  <a:srgbClr val="292929"/>
                </a:solidFill>
              </a:rPr>
              <a:t>E</a:t>
            </a:r>
            <a:r>
              <a:rPr lang="en-US" altLang="ja-JP" sz="1600" baseline="-25000">
                <a:solidFill>
                  <a:srgbClr val="292929"/>
                </a:solidFill>
              </a:rPr>
              <a:t>rapπ</a:t>
            </a:r>
            <a:r>
              <a:rPr lang="en-US" altLang="ja-JP" sz="1600">
                <a:solidFill>
                  <a:srgbClr val="292929"/>
                </a:solidFill>
              </a:rPr>
              <a:t> (MeV)</a:t>
            </a:r>
          </a:p>
        </p:txBody>
      </p:sp>
      <p:sp>
        <p:nvSpPr>
          <p:cNvPr id="18443" name="Text Box 8"/>
          <p:cNvSpPr txBox="1">
            <a:spLocks noChangeArrowheads="1"/>
          </p:cNvSpPr>
          <p:nvPr/>
        </p:nvSpPr>
        <p:spPr bwMode="auto">
          <a:xfrm>
            <a:off x="3382963" y="981075"/>
            <a:ext cx="1117600" cy="385763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400 MeV</a:t>
            </a:r>
          </a:p>
        </p:txBody>
      </p:sp>
      <p:sp>
        <p:nvSpPr>
          <p:cNvPr id="18444" name="Text Box 9"/>
          <p:cNvSpPr txBox="1">
            <a:spLocks noChangeArrowheads="1"/>
          </p:cNvSpPr>
          <p:nvPr/>
        </p:nvSpPr>
        <p:spPr bwMode="auto">
          <a:xfrm>
            <a:off x="7848600" y="944563"/>
            <a:ext cx="1117600" cy="38576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600 MeV</a:t>
            </a:r>
          </a:p>
        </p:txBody>
      </p:sp>
      <p:sp>
        <p:nvSpPr>
          <p:cNvPr id="18445" name="Text Box 10"/>
          <p:cNvSpPr txBox="1">
            <a:spLocks noChangeArrowheads="1"/>
          </p:cNvSpPr>
          <p:nvPr/>
        </p:nvSpPr>
        <p:spPr bwMode="auto">
          <a:xfrm>
            <a:off x="3382963" y="4005263"/>
            <a:ext cx="1117600" cy="38576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800 MeV</a:t>
            </a:r>
          </a:p>
        </p:txBody>
      </p:sp>
      <p:sp>
        <p:nvSpPr>
          <p:cNvPr id="18446" name="Text Box 11"/>
          <p:cNvSpPr txBox="1">
            <a:spLocks noChangeArrowheads="1"/>
          </p:cNvSpPr>
          <p:nvPr/>
        </p:nvSpPr>
        <p:spPr bwMode="auto">
          <a:xfrm>
            <a:off x="7723188" y="4265613"/>
            <a:ext cx="1029449" cy="9541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</a:rPr>
              <a:t>● 45deg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■ 60deg</a:t>
            </a:r>
          </a:p>
          <a:p>
            <a:r>
              <a:rPr lang="ja-JP" altLang="en-US" sz="1400" dirty="0">
                <a:solidFill>
                  <a:schemeClr val="accent1"/>
                </a:solidFill>
              </a:rPr>
              <a:t>▼</a:t>
            </a:r>
            <a:r>
              <a:rPr lang="en-US" altLang="ja-JP" sz="1400" dirty="0">
                <a:solidFill>
                  <a:schemeClr val="accent1"/>
                </a:solidFill>
              </a:rPr>
              <a:t> 90deg</a:t>
            </a:r>
          </a:p>
          <a:p>
            <a:r>
              <a:rPr lang="ja-JP" altLang="en-US" sz="1400" dirty="0">
                <a:solidFill>
                  <a:srgbClr val="000000"/>
                </a:solidFill>
              </a:rPr>
              <a:t>○</a:t>
            </a:r>
            <a:r>
              <a:rPr lang="en-US" altLang="ja-JP" sz="1400" dirty="0">
                <a:solidFill>
                  <a:srgbClr val="000000"/>
                </a:solidFill>
              </a:rPr>
              <a:t> 120deg</a:t>
            </a:r>
          </a:p>
        </p:txBody>
      </p:sp>
      <p:sp>
        <p:nvSpPr>
          <p:cNvPr id="18447" name="Text Box 12"/>
          <p:cNvSpPr txBox="1">
            <a:spLocks noChangeArrowheads="1"/>
          </p:cNvSpPr>
          <p:nvPr/>
        </p:nvSpPr>
        <p:spPr bwMode="auto">
          <a:xfrm>
            <a:off x="4895850" y="5697538"/>
            <a:ext cx="38401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</a:rPr>
              <a:t>Slopes depend on Beam Energy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627313" y="1584325"/>
            <a:ext cx="1763712" cy="379413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Fitting : </a:t>
            </a:r>
            <a:r>
              <a:rPr lang="en-US" altLang="ja-JP" dirty="0" smtClean="0">
                <a:solidFill>
                  <a:srgbClr val="FF0000"/>
                </a:solidFill>
                <a:latin typeface="+mj-lt"/>
              </a:rPr>
              <a:t>C*X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895850" y="4257675"/>
            <a:ext cx="2571538" cy="1200329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dirty="0"/>
              <a:t>slope α:</a:t>
            </a:r>
          </a:p>
          <a:p>
            <a:pPr>
              <a:buFontTx/>
              <a:buChar char="•"/>
            </a:pPr>
            <a:r>
              <a:rPr lang="en-US" altLang="ja-JP" sz="1800" dirty="0"/>
              <a:t> 400 : (4.5±0.5)×10</a:t>
            </a:r>
            <a:r>
              <a:rPr lang="en-US" altLang="ja-JP" sz="1800" baseline="30000" dirty="0"/>
              <a:t>-1</a:t>
            </a:r>
          </a:p>
          <a:p>
            <a:pPr>
              <a:buFontTx/>
              <a:buChar char="•"/>
            </a:pPr>
            <a:r>
              <a:rPr lang="en-US" altLang="ja-JP" sz="1800" dirty="0"/>
              <a:t> 600 : (3.2±0.5)×10</a:t>
            </a:r>
            <a:r>
              <a:rPr lang="en-US" altLang="ja-JP" sz="1800" baseline="30000" dirty="0"/>
              <a:t>-1</a:t>
            </a:r>
          </a:p>
          <a:p>
            <a:pPr>
              <a:buFontTx/>
              <a:buChar char="•"/>
            </a:pPr>
            <a:r>
              <a:rPr lang="en-US" altLang="ja-JP" sz="1800" dirty="0"/>
              <a:t> 800 : (2.0±0.5)×10</a:t>
            </a:r>
            <a:r>
              <a:rPr lang="en-US" altLang="ja-JP" sz="1800" baseline="30000" dirty="0"/>
              <a:t>-1</a:t>
            </a:r>
          </a:p>
        </p:txBody>
      </p:sp>
      <p:sp>
        <p:nvSpPr>
          <p:cNvPr id="18450" name="Text Box 6"/>
          <p:cNvSpPr txBox="1">
            <a:spLocks noChangeArrowheads="1"/>
          </p:cNvSpPr>
          <p:nvPr/>
        </p:nvSpPr>
        <p:spPr bwMode="auto">
          <a:xfrm rot="-5400000">
            <a:off x="4067969" y="1664494"/>
            <a:ext cx="176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292929"/>
                </a:solidFill>
              </a:rPr>
              <a:t>log scale </a:t>
            </a:r>
            <a:r>
              <a:rPr lang="ja-JP" altLang="en-US" sz="1600">
                <a:solidFill>
                  <a:srgbClr val="292929"/>
                </a:solidFill>
              </a:rPr>
              <a:t>　</a:t>
            </a:r>
            <a:r>
              <a:rPr lang="en-US" altLang="ja-JP">
                <a:solidFill>
                  <a:srgbClr val="292929"/>
                </a:solidFill>
              </a:rPr>
              <a:t>π</a:t>
            </a:r>
            <a:r>
              <a:rPr lang="en-US" altLang="ja-JP" baseline="30000">
                <a:solidFill>
                  <a:srgbClr val="292929"/>
                </a:solidFill>
              </a:rPr>
              <a:t>-</a:t>
            </a:r>
            <a:r>
              <a:rPr lang="en-US" altLang="ja-JP">
                <a:solidFill>
                  <a:srgbClr val="292929"/>
                </a:solidFill>
              </a:rPr>
              <a:t>/π</a:t>
            </a:r>
            <a:r>
              <a:rPr lang="en-US" altLang="ja-JP" baseline="30000">
                <a:solidFill>
                  <a:srgbClr val="292929"/>
                </a:solidFill>
              </a:rPr>
              <a:t>+</a:t>
            </a:r>
            <a:endParaRPr lang="en-US" altLang="ja-JP" sz="2000">
              <a:solidFill>
                <a:srgbClr val="292929"/>
              </a:solidFill>
            </a:endParaRPr>
          </a:p>
        </p:txBody>
      </p:sp>
      <p:sp>
        <p:nvSpPr>
          <p:cNvPr id="18451" name="Text Box 6"/>
          <p:cNvSpPr txBox="1">
            <a:spLocks noChangeArrowheads="1"/>
          </p:cNvSpPr>
          <p:nvPr/>
        </p:nvSpPr>
        <p:spPr bwMode="auto">
          <a:xfrm rot="-5400000">
            <a:off x="-359569" y="4652169"/>
            <a:ext cx="176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292929"/>
                </a:solidFill>
              </a:rPr>
              <a:t>log scale </a:t>
            </a:r>
            <a:r>
              <a:rPr lang="ja-JP" altLang="en-US" sz="1600">
                <a:solidFill>
                  <a:srgbClr val="292929"/>
                </a:solidFill>
              </a:rPr>
              <a:t>　</a:t>
            </a:r>
            <a:r>
              <a:rPr lang="en-US" altLang="ja-JP">
                <a:solidFill>
                  <a:srgbClr val="292929"/>
                </a:solidFill>
              </a:rPr>
              <a:t>π</a:t>
            </a:r>
            <a:r>
              <a:rPr lang="en-US" altLang="ja-JP" baseline="30000">
                <a:solidFill>
                  <a:srgbClr val="292929"/>
                </a:solidFill>
              </a:rPr>
              <a:t>-</a:t>
            </a:r>
            <a:r>
              <a:rPr lang="en-US" altLang="ja-JP">
                <a:solidFill>
                  <a:srgbClr val="292929"/>
                </a:solidFill>
              </a:rPr>
              <a:t>/π</a:t>
            </a:r>
            <a:r>
              <a:rPr lang="en-US" altLang="ja-JP" baseline="30000">
                <a:solidFill>
                  <a:srgbClr val="292929"/>
                </a:solidFill>
              </a:rPr>
              <a:t>+</a:t>
            </a:r>
            <a:endParaRPr lang="en-US" altLang="ja-JP" sz="2000">
              <a:solidFill>
                <a:srgbClr val="29292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29709" grpId="0" animBg="1"/>
      <p:bldP spid="29714" grpId="0" animBg="1"/>
      <p:bldP spid="18450" grpId="0"/>
      <p:bldP spid="184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3264" y="2574032"/>
            <a:ext cx="7139136" cy="1143000"/>
          </a:xfrm>
        </p:spPr>
        <p:txBody>
          <a:bodyPr/>
          <a:lstStyle/>
          <a:p>
            <a:r>
              <a:rPr kumimoji="1" lang="en-US" altLang="ja-JP" dirty="0" smtClean="0"/>
              <a:t>If we are lucky, we are going to measure </a:t>
            </a:r>
            <a:r>
              <a:rPr kumimoji="1" lang="en-US" altLang="ja-JP" dirty="0" err="1" smtClean="0"/>
              <a:t>pions</a:t>
            </a:r>
            <a:r>
              <a:rPr kumimoji="1" lang="en-US" altLang="ja-JP" dirty="0" smtClean="0"/>
              <a:t> from </a:t>
            </a:r>
            <a:r>
              <a:rPr kumimoji="1" lang="en-US" altLang="ja-JP" baseline="30000" dirty="0" smtClean="0"/>
              <a:t>129,132,136</a:t>
            </a:r>
            <a:r>
              <a:rPr kumimoji="1" lang="en-US" altLang="ja-JP" dirty="0" smtClean="0"/>
              <a:t>Xe on </a:t>
            </a:r>
            <a:r>
              <a:rPr kumimoji="1" lang="en-US" altLang="ja-JP" dirty="0" err="1" smtClean="0"/>
              <a:t>CsI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reactions at 400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/u in FY2011.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0D59E-C4E1-4A28-9DE9-0F6121462678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5696" y="5229200"/>
            <a:ext cx="5429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tx2">
                    <a:lumMod val="75000"/>
                  </a:schemeClr>
                </a:solidFill>
              </a:rPr>
              <a:t>Ｐｌｅａｓｅ　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come back</a:t>
            </a:r>
            <a:r>
              <a:rPr kumimoji="1" lang="ja-JP" altLang="en-US" sz="2000" dirty="0" smtClean="0">
                <a:solidFill>
                  <a:schemeClr val="tx2">
                    <a:lumMod val="75000"/>
                  </a:schemeClr>
                </a:solidFill>
              </a:rPr>
              <a:t>　ｆｏｒ　Ｍｒ．　Ｓａｋｏ‘ｓ　ｔａｌｋ</a:t>
            </a:r>
            <a:endParaRPr kumimoji="1" lang="en-US" altLang="ja-JP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ja-JP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2">
                    <a:lumMod val="75000"/>
                  </a:schemeClr>
                </a:solidFill>
              </a:rPr>
              <a:t>Ｔｈａｎｋ　ｙｏｕ</a:t>
            </a:r>
            <a:endParaRPr kumimoji="1" lang="ja-JP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ja-JP" dirty="0" smtClean="0"/>
              <a:t>Members of Collaboration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176464" cy="4968552"/>
          </a:xfrm>
        </p:spPr>
        <p:txBody>
          <a:bodyPr/>
          <a:lstStyle/>
          <a:p>
            <a:pPr>
              <a:buNone/>
            </a:pPr>
            <a:r>
              <a:rPr lang="en-US" altLang="ja-JP" b="1" dirty="0" smtClean="0">
                <a:latin typeface="Arial" charset="0"/>
                <a:ea typeface="ＭＳ Ｐゴシック" charset="-128"/>
              </a:rPr>
              <a:t>RCNP E248 Collaboration </a:t>
            </a:r>
          </a:p>
          <a:p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Kyoto University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    J.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Zenihiro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, Y.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Iwao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,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    H.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Sakaguchi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, S.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Terashima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,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    Y. Yasuda, M.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Yosoi</a:t>
            </a:r>
            <a:endParaRPr lang="en-US" altLang="ja-JP" sz="2000" dirty="0" smtClean="0">
              <a:solidFill>
                <a:schemeClr val="tx2">
                  <a:lumMod val="75000"/>
                </a:schemeClr>
              </a:solidFill>
              <a:ea typeface="ＭＳ Ｐゴシック" charset="-128"/>
            </a:endParaRPr>
          </a:p>
          <a:p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Research Center for Nuclear Physics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    M.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Itoh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, M. Uchida,   H.P. Yoshida 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168152"/>
            <a:ext cx="4038600" cy="4565104"/>
          </a:xfrm>
        </p:spPr>
        <p:txBody>
          <a:bodyPr/>
          <a:lstStyle/>
          <a:p>
            <a:pPr>
              <a:buNone/>
            </a:pPr>
            <a:r>
              <a:rPr kumimoji="1" lang="en-US" altLang="ja-JP" b="1" dirty="0" smtClean="0"/>
              <a:t>HIMAC P226 Collaboration</a:t>
            </a:r>
          </a:p>
          <a:p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Kyoto University</a:t>
            </a:r>
          </a:p>
          <a:p>
            <a:pPr>
              <a:buNone/>
            </a:pPr>
            <a:r>
              <a:rPr lang="en-US" altLang="ja-JP" sz="2000" dirty="0" smtClean="0"/>
              <a:t>     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M.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Sako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, S.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Ebesu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, Y. Ichikawa, S.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Imajo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,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    R.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Sameshima</a:t>
            </a:r>
            <a:endParaRPr lang="en-US" altLang="ja-JP" sz="2000" dirty="0" smtClean="0">
              <a:solidFill>
                <a:schemeClr val="tx2">
                  <a:lumMod val="75000"/>
                </a:schemeClr>
              </a:solidFill>
              <a:ea typeface="ＭＳ Ｐゴシック" charset="-128"/>
            </a:endParaRPr>
          </a:p>
          <a:p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Rikkyo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 University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    K.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Ieki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, Y. Ikeda, H.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    Kawamura, M. Matsushita, J. Murata, M. Nitta, T. Toyoda</a:t>
            </a:r>
          </a:p>
          <a:p>
            <a:r>
              <a:rPr kumimoji="1"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RIKEN </a:t>
            </a:r>
            <a:r>
              <a:rPr kumimoji="1"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Nishina</a:t>
            </a:r>
            <a:r>
              <a:rPr kumimoji="1"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Center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    Y.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Nakai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, S. Nishimura</a:t>
            </a:r>
          </a:p>
          <a:p>
            <a:r>
              <a:rPr kumimoji="1"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NIRS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    E. Takada,</a:t>
            </a:r>
            <a:endParaRPr kumimoji="1" lang="en-US" altLang="ja-JP" sz="2000" dirty="0" smtClean="0">
              <a:solidFill>
                <a:schemeClr val="tx2">
                  <a:lumMod val="75000"/>
                </a:schemeClr>
              </a:solidFill>
              <a:ea typeface="ＭＳ Ｐゴシック" charset="-128"/>
            </a:endParaRPr>
          </a:p>
          <a:p>
            <a:pPr>
              <a:buNone/>
            </a:pP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ＭＳ Ｐゴシック" charset="-128"/>
            </a:endParaRPr>
          </a:p>
          <a:p>
            <a:pPr>
              <a:buNone/>
            </a:pP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   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0D59E-C4E1-4A28-9DE9-0F6121462678}" type="slidenum">
              <a:rPr lang="en-US" altLang="ja-JP" smtClean="0"/>
              <a:pPr>
                <a:defRPr/>
              </a:pPr>
              <a:t>26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Useful Notations</a:t>
            </a:r>
            <a:endParaRPr kumimoji="1"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594D76-1FC0-4DE2-8059-6CE14E5154C6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6" name="角丸四角形 5"/>
          <p:cNvSpPr/>
          <p:nvPr/>
        </p:nvSpPr>
        <p:spPr bwMode="auto">
          <a:xfrm>
            <a:off x="971600" y="1052736"/>
            <a:ext cx="7344816" cy="5616624"/>
          </a:xfrm>
          <a:prstGeom prst="roundRect">
            <a:avLst/>
          </a:prstGeom>
          <a:solidFill>
            <a:schemeClr val="tx2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1985517" y="1124744"/>
          <a:ext cx="3882627" cy="554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0" name="数式" r:id="rId3" imgW="2577960" imgH="3682800" progId="Equation.3">
                  <p:embed/>
                </p:oleObj>
              </mc:Choice>
              <mc:Fallback>
                <p:oleObj name="数式" r:id="rId3" imgW="2577960" imgH="3682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517" y="1124744"/>
                        <a:ext cx="3882627" cy="5549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15808" cy="720080"/>
          </a:xfrm>
        </p:spPr>
        <p:txBody>
          <a:bodyPr/>
          <a:lstStyle/>
          <a:p>
            <a:pPr algn="ctr"/>
            <a:r>
              <a:rPr kumimoji="1" lang="en-US" altLang="ja-JP" sz="3200" dirty="0" smtClean="0"/>
              <a:t>It started in 2000 from Alex`s paper, 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PRL85, 5296 (2000)</a:t>
            </a:r>
            <a:endParaRPr kumimoji="1"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594D76-1FC0-4DE2-8059-6CE14E5154C6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pic>
        <p:nvPicPr>
          <p:cNvPr id="5" name="図 4" descr="PRL85_5296(Brown)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4402315" cy="4032448"/>
          </a:xfrm>
          <a:prstGeom prst="rect">
            <a:avLst/>
          </a:prstGeom>
        </p:spPr>
      </p:pic>
      <p:pic>
        <p:nvPicPr>
          <p:cNvPr id="7" name="図 6" descr="PRL85_5296(Brown)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355675" cy="400506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7504" y="5661248"/>
            <a:ext cx="914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2"/>
                </a:solidFill>
              </a:rPr>
              <a:t>He urged experimentalists to measure a neutron skin thickness of </a:t>
            </a:r>
            <a:r>
              <a:rPr kumimoji="1" lang="en-US" altLang="ja-JP" sz="1800" baseline="30000" dirty="0" smtClean="0">
                <a:solidFill>
                  <a:schemeClr val="tx2"/>
                </a:solidFill>
              </a:rPr>
              <a:t>208</a:t>
            </a:r>
            <a:r>
              <a:rPr kumimoji="1" lang="en-US" altLang="ja-JP" sz="1800" dirty="0" smtClean="0">
                <a:solidFill>
                  <a:schemeClr val="tx2"/>
                </a:solidFill>
              </a:rPr>
              <a:t>Pb precisely.</a:t>
            </a:r>
            <a:endParaRPr kumimoji="1" lang="ja-JP" altLang="en-US" sz="1800" dirty="0">
              <a:solidFill>
                <a:schemeClr val="tx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47592" y="6381328"/>
            <a:ext cx="4246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We challenge to ALEX and PREX.</a:t>
            </a:r>
            <a:endParaRPr kumimoji="1" lang="ja-JP" alt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871792" cy="1224136"/>
          </a:xfrm>
        </p:spPr>
        <p:txBody>
          <a:bodyPr/>
          <a:lstStyle/>
          <a:p>
            <a:pPr algn="ctr"/>
            <a:r>
              <a:rPr lang="en-US" altLang="ja-JP" sz="3600" dirty="0" smtClean="0"/>
              <a:t>Neutron Density Distributions </a:t>
            </a:r>
            <a:br>
              <a:rPr lang="en-US" altLang="ja-JP" sz="3600" dirty="0" smtClean="0"/>
            </a:br>
            <a:r>
              <a:rPr lang="en-US" altLang="ja-JP" sz="3600" dirty="0" smtClean="0"/>
              <a:t>of </a:t>
            </a:r>
            <a:r>
              <a:rPr lang="en-US" altLang="ja-JP" sz="3600" dirty="0" err="1" smtClean="0"/>
              <a:t>Pb</a:t>
            </a:r>
            <a:r>
              <a:rPr lang="en-US" altLang="ja-JP" sz="3600" dirty="0" smtClean="0"/>
              <a:t> Isotopes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39752" y="3942928"/>
            <a:ext cx="5064968" cy="998240"/>
          </a:xfrm>
        </p:spPr>
        <p:txBody>
          <a:bodyPr/>
          <a:lstStyle/>
          <a:p>
            <a:pPr algn="ctr">
              <a:buNone/>
            </a:pPr>
            <a:r>
              <a:rPr kumimoji="1" lang="en-US" altLang="ja-JP" dirty="0" smtClean="0"/>
              <a:t>From J. </a:t>
            </a:r>
            <a:r>
              <a:rPr kumimoji="1" lang="en-US" altLang="ja-JP" dirty="0" err="1" smtClean="0"/>
              <a:t>Zenihiro’s</a:t>
            </a:r>
            <a:r>
              <a:rPr kumimoji="1" lang="en-US" altLang="ja-JP" dirty="0" smtClean="0"/>
              <a:t> PhD thesis 2011</a:t>
            </a:r>
            <a:endParaRPr lang="en-US" altLang="ja-JP" dirty="0" smtClean="0"/>
          </a:p>
          <a:p>
            <a:pPr algn="ctr">
              <a:buNone/>
            </a:pPr>
            <a:r>
              <a:rPr kumimoji="1" lang="en-US" altLang="ja-JP" dirty="0" smtClean="0"/>
              <a:t>PRC82, 054607 (2010)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6C8C18-DC1D-4F87-A0D3-95EF27B8C013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4692B-B3BE-415C-BB9F-D0119DF6A0F5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3" name="図 2" descr="phd_juzo020-2.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416" y="0"/>
            <a:ext cx="6093167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4" name="テキスト ボックス 3"/>
          <p:cNvSpPr txBox="1"/>
          <p:nvPr/>
        </p:nvSpPr>
        <p:spPr>
          <a:xfrm>
            <a:off x="1547664" y="5013176"/>
            <a:ext cx="3209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RCNP, Osaka University</a:t>
            </a:r>
          </a:p>
          <a:p>
            <a:endParaRPr lang="en-US" altLang="ja-JP" sz="1400" dirty="0" smtClean="0">
              <a:solidFill>
                <a:srgbClr val="FF0000"/>
              </a:solidFill>
            </a:endParaRPr>
          </a:p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Polarized Proton beams of 295 </a:t>
            </a:r>
            <a:r>
              <a:rPr kumimoji="1" lang="en-US" altLang="ja-JP" sz="1400" dirty="0" err="1" smtClean="0">
                <a:solidFill>
                  <a:srgbClr val="FF0000"/>
                </a:solidFill>
              </a:rPr>
              <a:t>MeV</a:t>
            </a:r>
            <a:endParaRPr kumimoji="1" lang="en-US" altLang="ja-JP" sz="1400" dirty="0" smtClean="0">
              <a:solidFill>
                <a:srgbClr val="FF0000"/>
              </a:solidFill>
            </a:endParaRPr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Typical polarization ~75%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4692B-B3BE-415C-BB9F-D0119DF6A0F5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3" name="図 2" descr="phd_juzo025-2.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2400"/>
            <a:ext cx="5395241" cy="435672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4" name="図 3" descr="phd_juzo023-t2.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575" y="4798268"/>
            <a:ext cx="5457825" cy="1943100"/>
          </a:xfrm>
          <a:prstGeom prst="rect">
            <a:avLst/>
          </a:prstGeom>
        </p:spPr>
      </p:pic>
      <p:pic>
        <p:nvPicPr>
          <p:cNvPr id="5" name="図 4" descr="phd_juzo-4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0244" y="986243"/>
            <a:ext cx="3543755" cy="3522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Relativistic Impulse Approximation</a:t>
            </a:r>
            <a:r>
              <a:rPr lang="en-US" altLang="ja-JP" dirty="0" smtClean="0"/>
              <a:t> developed by Murdock and </a:t>
            </a:r>
            <a:r>
              <a:rPr lang="en-US" altLang="ja-JP" dirty="0" err="1" smtClean="0"/>
              <a:t>Horowittz</a:t>
            </a:r>
            <a:r>
              <a:rPr lang="en-US" altLang="ja-JP" dirty="0" smtClean="0"/>
              <a:t> (MH)</a:t>
            </a:r>
          </a:p>
          <a:p>
            <a:r>
              <a:rPr kumimoji="1" lang="en-US" altLang="ja-JP" dirty="0" smtClean="0"/>
              <a:t>Realistic </a:t>
            </a:r>
            <a:r>
              <a:rPr kumimoji="1" lang="en-US" altLang="ja-JP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point</a:t>
            </a:r>
            <a:r>
              <a:rPr kumimoji="1" lang="en-US" altLang="ja-JP" dirty="0" smtClean="0"/>
              <a:t> proton density distribution </a:t>
            </a:r>
            <a:r>
              <a:rPr lang="en-US" altLang="ja-JP" dirty="0" smtClean="0"/>
              <a:t>deduced from electron scattering data</a:t>
            </a:r>
            <a:endParaRPr kumimoji="1" lang="en-US" altLang="ja-JP" dirty="0" smtClean="0"/>
          </a:p>
          <a:p>
            <a:r>
              <a:rPr lang="en-US" altLang="ja-JP" dirty="0" smtClean="0"/>
              <a:t>Scalar density = 0.96 Vector density</a:t>
            </a:r>
          </a:p>
          <a:p>
            <a:r>
              <a:rPr kumimoji="1" lang="en-US" altLang="ja-JP" dirty="0" smtClean="0"/>
              <a:t>Neutron density = Sum of Gaussian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6C8C18-DC1D-4F87-A0D3-95EF27B8C013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5" name="図 4" descr="phd_juzo-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971" y="3933056"/>
            <a:ext cx="5294485" cy="173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4692B-B3BE-415C-BB9F-D0119DF6A0F5}" type="slidenum">
              <a:rPr lang="en-US" altLang="ja-JP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3" name="図 2" descr="phd_juzo055-4.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16632"/>
            <a:ext cx="4752528" cy="4667281"/>
          </a:xfrm>
          <a:prstGeom prst="rect">
            <a:avLst/>
          </a:prstGeom>
        </p:spPr>
      </p:pic>
      <p:pic>
        <p:nvPicPr>
          <p:cNvPr id="4" name="図 3" descr="phd_juzo053-t4.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225755"/>
            <a:ext cx="3744416" cy="1155573"/>
          </a:xfrm>
          <a:prstGeom prst="rect">
            <a:avLst/>
          </a:prstGeom>
        </p:spPr>
      </p:pic>
      <p:pic>
        <p:nvPicPr>
          <p:cNvPr id="5" name="図 4" descr="phd_juzo052-eq4.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941168"/>
            <a:ext cx="4167936" cy="174581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図 5" descr="phd_juzo054-4.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5456" y="260648"/>
            <a:ext cx="2867024" cy="2085974"/>
          </a:xfrm>
          <a:prstGeom prst="rect">
            <a:avLst/>
          </a:prstGeom>
        </p:spPr>
      </p:pic>
      <p:pic>
        <p:nvPicPr>
          <p:cNvPr id="7" name="図 6" descr="phd_juzo054-4.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2636912"/>
            <a:ext cx="2952328" cy="2185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一般">
  <a:themeElements>
    <a:clrScheme name="一般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一般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一般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一般">
  <a:themeElements>
    <a:clrScheme name="一般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一般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一般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19766</TotalTime>
  <Words>868</Words>
  <Application>Microsoft Macintosh PowerPoint</Application>
  <PresentationFormat>On-screen Show (4:3)</PresentationFormat>
  <Paragraphs>213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一般</vt:lpstr>
      <vt:lpstr>1_一般</vt:lpstr>
      <vt:lpstr>数式</vt:lpstr>
      <vt:lpstr>HIMAC Pion Experiment and  Pb Isotope Radius Measurements</vt:lpstr>
      <vt:lpstr>Neutron Star vs Nuclear EOS</vt:lpstr>
      <vt:lpstr>Useful Notations</vt:lpstr>
      <vt:lpstr>It started in 2000 from Alex`s paper,   PRL85, 5296 (2000)</vt:lpstr>
      <vt:lpstr>Neutron Density Distributions  of Pb Isotopes</vt:lpstr>
      <vt:lpstr>PowerPoint Presentation</vt:lpstr>
      <vt:lpstr>PowerPoint Presentation</vt:lpstr>
      <vt:lpstr>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neutron skin thickness</vt:lpstr>
      <vt:lpstr>ESPRI (Elastic Scattering of Proton with RI beam) Project   One of Future Directions</vt:lpstr>
      <vt:lpstr>According to Bao-An’s calculation from NPA 708 (2002) 365.</vt:lpstr>
      <vt:lpstr>PowerPoint Presentation</vt:lpstr>
      <vt:lpstr>PowerPoint Presentation</vt:lpstr>
      <vt:lpstr>HIMAC Pion Experiments</vt:lpstr>
      <vt:lpstr> Using Minimum Setup </vt:lpstr>
      <vt:lpstr> Performed Experiments</vt:lpstr>
      <vt:lpstr>Beam Energy Dependence : Si</vt:lpstr>
      <vt:lpstr>If we are lucky, we are going to measure pions from 129,132,136Xe on CsI reactions at 400 MeV/u in FY2011.</vt:lpstr>
      <vt:lpstr>Members of Collaboration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nitta minori</dc:creator>
  <cp:lastModifiedBy>jpfabe</cp:lastModifiedBy>
  <cp:revision>960</cp:revision>
  <cp:lastPrinted>1601-01-01T00:00:00Z</cp:lastPrinted>
  <dcterms:created xsi:type="dcterms:W3CDTF">1601-01-01T00:00:00Z</dcterms:created>
  <dcterms:modified xsi:type="dcterms:W3CDTF">2011-06-30T13:28:04Z</dcterms:modified>
</cp:coreProperties>
</file>