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notesSlides/notesSlide3.xml" ContentType="application/vnd.openxmlformats-officedocument.presentationml.notesSlide+xml"/>
  <Override PartName="/ppt/embeddings/oleObject4.bin" ContentType="application/vnd.openxmlformats-officedocument.oleObject"/>
  <Override PartName="/ppt/notesSlides/notesSlide4.xml" ContentType="application/vnd.openxmlformats-officedocument.presentationml.notesSlide+xml"/>
  <Override PartName="/ppt/embeddings/oleObject5.bin" ContentType="application/vnd.openxmlformats-officedocument.oleObject"/>
  <Override PartName="/ppt/embeddings/oleObject6.bin" ContentType="application/vnd.openxmlformats-officedocument.oleObject"/>
  <Override PartName="/ppt/notesSlides/notesSlide5.xml" ContentType="application/vnd.openxmlformats-officedocument.presentationml.notesSlide+xml"/>
  <Override PartName="/ppt/embeddings/oleObject7.bin" ContentType="application/vnd.openxmlformats-officedocument.oleObject"/>
  <Override PartName="/ppt/notesSlides/notesSlide6.xml" ContentType="application/vnd.openxmlformats-officedocument.presentationml.notesSlide+xml"/>
  <Override PartName="/ppt/embeddings/oleObject8.bin" ContentType="application/vnd.openxmlformats-officedocument.oleObject"/>
  <Override PartName="/ppt/notesSlides/notesSlide7.xml" ContentType="application/vnd.openxmlformats-officedocument.presentationml.notesSlide+xml"/>
  <Override PartName="/ppt/notesSlides/notesSlide8.xml" ContentType="application/vnd.openxmlformats-officedocument.presentationml.notesSlide+xml"/>
  <Override PartName="/ppt/embeddings/oleObject9.bin" ContentType="application/vnd.openxmlformats-officedocument.oleObject"/>
  <Override PartName="/ppt/notesSlides/notesSlide9.xml" ContentType="application/vnd.openxmlformats-officedocument.presentationml.notesSlide+xml"/>
  <Override PartName="/ppt/embeddings/oleObject10.bin" ContentType="application/vnd.openxmlformats-officedocument.oleObject"/>
  <Override PartName="/ppt/embeddings/oleObject11.bin" ContentType="application/vnd.openxmlformats-officedocument.oleObject"/>
  <Override PartName="/ppt/notesSlides/notesSlide10.xml" ContentType="application/vnd.openxmlformats-officedocument.presentationml.notesSlide+xml"/>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notesSlides/notesSlide11.xml" ContentType="application/vnd.openxmlformats-officedocument.presentationml.notesSlide+xml"/>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notesSlides/notesSlide12.xml" ContentType="application/vnd.openxmlformats-officedocument.presentationml.notesSlide+xml"/>
  <Override PartName="/ppt/embeddings/oleObject39.bin" ContentType="application/vnd.openxmlformats-officedocument.oleObject"/>
  <Override PartName="/ppt/embeddings/oleObject40.bin" ContentType="application/vnd.openxmlformats-officedocument.oleObject"/>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721" r:id="rId2"/>
    <p:sldId id="788" r:id="rId3"/>
    <p:sldId id="792" r:id="rId4"/>
    <p:sldId id="789" r:id="rId5"/>
    <p:sldId id="695" r:id="rId6"/>
    <p:sldId id="790" r:id="rId7"/>
    <p:sldId id="713" r:id="rId8"/>
    <p:sldId id="714" r:id="rId9"/>
    <p:sldId id="796" r:id="rId10"/>
    <p:sldId id="797" r:id="rId11"/>
    <p:sldId id="793" r:id="rId12"/>
    <p:sldId id="795" r:id="rId13"/>
    <p:sldId id="720" r:id="rId14"/>
    <p:sldId id="724" r:id="rId15"/>
    <p:sldId id="778" r:id="rId16"/>
    <p:sldId id="725" r:id="rId17"/>
    <p:sldId id="726" r:id="rId18"/>
    <p:sldId id="727" r:id="rId19"/>
    <p:sldId id="728" r:id="rId20"/>
    <p:sldId id="768" r:id="rId21"/>
    <p:sldId id="749" r:id="rId22"/>
    <p:sldId id="750" r:id="rId23"/>
    <p:sldId id="752" r:id="rId24"/>
    <p:sldId id="753" r:id="rId25"/>
    <p:sldId id="754" r:id="rId26"/>
    <p:sldId id="755" r:id="rId27"/>
    <p:sldId id="756" r:id="rId28"/>
    <p:sldId id="757" r:id="rId29"/>
    <p:sldId id="758" r:id="rId30"/>
    <p:sldId id="811" r:id="rId31"/>
    <p:sldId id="765" r:id="rId32"/>
    <p:sldId id="801" r:id="rId33"/>
    <p:sldId id="766" r:id="rId34"/>
    <p:sldId id="771" r:id="rId35"/>
    <p:sldId id="770" r:id="rId36"/>
    <p:sldId id="798" r:id="rId37"/>
    <p:sldId id="800" r:id="rId38"/>
    <p:sldId id="810" r:id="rId39"/>
  </p:sldIdLst>
  <p:sldSz cx="9144000" cy="6858000" type="screen4x3"/>
  <p:notesSz cx="9601200" cy="7315200"/>
  <p:defaultTextStyle>
    <a:defPPr>
      <a:defRPr lang="en-US"/>
    </a:defPPr>
    <a:lvl1pPr algn="l" rtl="0" fontAlgn="base">
      <a:spcBef>
        <a:spcPct val="20000"/>
      </a:spcBef>
      <a:spcAft>
        <a:spcPct val="0"/>
      </a:spcAft>
      <a:buChar char="•"/>
      <a:defRPr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00FF"/>
    <a:srgbClr val="FF3300"/>
    <a:srgbClr val="99FFCC"/>
    <a:srgbClr val="66FFFF"/>
    <a:srgbClr val="66FFCC"/>
    <a:srgbClr val="0080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94" autoAdjust="0"/>
    <p:restoredTop sz="97128" autoAdjust="0"/>
  </p:normalViewPr>
  <p:slideViewPr>
    <p:cSldViewPr snapToGrid="0">
      <p:cViewPr varScale="1">
        <p:scale>
          <a:sx n="115" d="100"/>
          <a:sy n="115" d="100"/>
        </p:scale>
        <p:origin x="-608" y="-112"/>
      </p:cViewPr>
      <p:guideLst>
        <p:guide orient="horz" pos="583"/>
        <p:guide pos="4336"/>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Lst>
  </p:outlineViewPr>
  <p:notesTextViewPr>
    <p:cViewPr>
      <p:scale>
        <a:sx n="100" d="100"/>
        <a:sy n="100" d="100"/>
      </p:scale>
      <p:origin x="0" y="0"/>
    </p:cViewPr>
  </p:notesTextViewPr>
  <p:sorterViewPr>
    <p:cViewPr>
      <p:scale>
        <a:sx n="66" d="100"/>
        <a:sy n="66" d="100"/>
      </p:scale>
      <p:origin x="0" y="900"/>
    </p:cViewPr>
  </p:sorterViewPr>
  <p:notesViewPr>
    <p:cSldViewPr snapToGrid="0">
      <p:cViewPr varScale="1">
        <p:scale>
          <a:sx n="45" d="100"/>
          <a:sy n="45" d="100"/>
        </p:scale>
        <p:origin x="-912" y="-102"/>
      </p:cViewPr>
      <p:guideLst>
        <p:guide orient="horz" pos="2304"/>
        <p:guide pos="3024"/>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_rels/viewProps.xml.rels><?xml version="1.0" encoding="UTF-8" standalone="yes"?>
<Relationships xmlns="http://schemas.openxmlformats.org/package/2006/relationships"><Relationship Id="rId11" Type="http://schemas.openxmlformats.org/officeDocument/2006/relationships/slide" Target="slides/slide31.xml"/><Relationship Id="rId12" Type="http://schemas.openxmlformats.org/officeDocument/2006/relationships/slide" Target="slides/slide32.xml"/><Relationship Id="rId13" Type="http://schemas.openxmlformats.org/officeDocument/2006/relationships/slide" Target="slides/slide33.xml"/><Relationship Id="rId14" Type="http://schemas.openxmlformats.org/officeDocument/2006/relationships/slide" Target="slides/slide34.xml"/><Relationship Id="rId1" Type="http://schemas.openxmlformats.org/officeDocument/2006/relationships/slide" Target="slides/slide3.xml"/><Relationship Id="rId2" Type="http://schemas.openxmlformats.org/officeDocument/2006/relationships/slide" Target="slides/slide5.xml"/><Relationship Id="rId3" Type="http://schemas.openxmlformats.org/officeDocument/2006/relationships/slide" Target="slides/slide6.xml"/><Relationship Id="rId4" Type="http://schemas.openxmlformats.org/officeDocument/2006/relationships/slide" Target="slides/slide7.xml"/><Relationship Id="rId5" Type="http://schemas.openxmlformats.org/officeDocument/2006/relationships/slide" Target="slides/slide12.xml"/><Relationship Id="rId6" Type="http://schemas.openxmlformats.org/officeDocument/2006/relationships/slide" Target="slides/slide19.xml"/><Relationship Id="rId7" Type="http://schemas.openxmlformats.org/officeDocument/2006/relationships/slide" Target="slides/slide20.xml"/><Relationship Id="rId8" Type="http://schemas.openxmlformats.org/officeDocument/2006/relationships/slide" Target="slides/slide21.xml"/><Relationship Id="rId9" Type="http://schemas.openxmlformats.org/officeDocument/2006/relationships/slide" Target="slides/slide24.xml"/><Relationship Id="rId10"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 Id="rId2" Type="http://schemas.openxmlformats.org/officeDocument/2006/relationships/image" Target="../media/image2.wmf"/><Relationship Id="rId3"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6.wmf"/><Relationship Id="rId4" Type="http://schemas.openxmlformats.org/officeDocument/2006/relationships/image" Target="../media/image37.wmf"/><Relationship Id="rId5" Type="http://schemas.openxmlformats.org/officeDocument/2006/relationships/image" Target="../media/image38.wmf"/><Relationship Id="rId6" Type="http://schemas.openxmlformats.org/officeDocument/2006/relationships/image" Target="../media/image39.wmf"/><Relationship Id="rId1" Type="http://schemas.openxmlformats.org/officeDocument/2006/relationships/image" Target="../media/image34.wmf"/><Relationship Id="rId2" Type="http://schemas.openxmlformats.org/officeDocument/2006/relationships/image" Target="../media/image3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60.wmf"/><Relationship Id="rId4" Type="http://schemas.openxmlformats.org/officeDocument/2006/relationships/image" Target="../media/image55.wmf"/><Relationship Id="rId5" Type="http://schemas.openxmlformats.org/officeDocument/2006/relationships/image" Target="../media/image52.wmf"/><Relationship Id="rId6" Type="http://schemas.openxmlformats.org/officeDocument/2006/relationships/image" Target="../media/image61.wmf"/><Relationship Id="rId1" Type="http://schemas.openxmlformats.org/officeDocument/2006/relationships/image" Target="../media/image58.wmf"/><Relationship Id="rId2" Type="http://schemas.openxmlformats.org/officeDocument/2006/relationships/image" Target="../media/image59.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9.wmf"/><Relationship Id="rId2" Type="http://schemas.openxmlformats.org/officeDocument/2006/relationships/image" Target="../media/image52.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6.wmf"/><Relationship Id="rId2" Type="http://schemas.openxmlformats.org/officeDocument/2006/relationships/image" Target="../media/image6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 Id="rId2"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emf"/><Relationship Id="rId2" Type="http://schemas.openxmlformats.org/officeDocument/2006/relationships/image" Target="../media/image2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8.wmf"/><Relationship Id="rId2" Type="http://schemas.openxmlformats.org/officeDocument/2006/relationships/image" Target="../media/image2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1.wmf"/><Relationship Id="rId2" Type="http://schemas.openxmlformats.org/officeDocument/2006/relationships/image" Target="../media/image32.wmf"/><Relationship Id="rId3" Type="http://schemas.openxmlformats.org/officeDocument/2006/relationships/image" Target="../media/image3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4167188" cy="354013"/>
          </a:xfrm>
          <a:prstGeom prst="rect">
            <a:avLst/>
          </a:prstGeom>
          <a:noFill/>
          <a:ln w="9525">
            <a:noFill/>
            <a:miter lim="800000"/>
            <a:headEnd/>
            <a:tailEnd/>
          </a:ln>
          <a:effectLst/>
        </p:spPr>
        <p:txBody>
          <a:bodyPr vert="horz" wrap="square" lIns="91874" tIns="45937" rIns="91874" bIns="45937" numCol="1" anchor="t" anchorCtr="0" compatLnSpc="1">
            <a:prstTxWarp prst="textNoShape">
              <a:avLst/>
            </a:prstTxWarp>
          </a:bodyPr>
          <a:lstStyle>
            <a:lvl1pPr defTabSz="922338">
              <a:spcBef>
                <a:spcPct val="0"/>
              </a:spcBef>
              <a:buFontTx/>
              <a:buNone/>
              <a:defRPr sz="1700"/>
            </a:lvl1pPr>
          </a:lstStyle>
          <a:p>
            <a:endParaRPr lang="en-US"/>
          </a:p>
        </p:txBody>
      </p:sp>
      <p:sp>
        <p:nvSpPr>
          <p:cNvPr id="18435" name="Rectangle 3"/>
          <p:cNvSpPr>
            <a:spLocks noGrp="1" noChangeArrowheads="1"/>
          </p:cNvSpPr>
          <p:nvPr>
            <p:ph type="dt" sz="quarter" idx="1"/>
          </p:nvPr>
        </p:nvSpPr>
        <p:spPr bwMode="auto">
          <a:xfrm>
            <a:off x="5434013" y="0"/>
            <a:ext cx="4167187" cy="354013"/>
          </a:xfrm>
          <a:prstGeom prst="rect">
            <a:avLst/>
          </a:prstGeom>
          <a:noFill/>
          <a:ln w="9525">
            <a:noFill/>
            <a:miter lim="800000"/>
            <a:headEnd/>
            <a:tailEnd/>
          </a:ln>
          <a:effectLst/>
        </p:spPr>
        <p:txBody>
          <a:bodyPr vert="horz" wrap="square" lIns="91874" tIns="45937" rIns="91874" bIns="45937" numCol="1" anchor="t" anchorCtr="0" compatLnSpc="1">
            <a:prstTxWarp prst="textNoShape">
              <a:avLst/>
            </a:prstTxWarp>
          </a:bodyPr>
          <a:lstStyle>
            <a:lvl1pPr algn="r" defTabSz="922338">
              <a:spcBef>
                <a:spcPct val="0"/>
              </a:spcBef>
              <a:buFontTx/>
              <a:buNone/>
              <a:defRPr sz="1700"/>
            </a:lvl1pPr>
          </a:lstStyle>
          <a:p>
            <a:endParaRPr lang="en-US"/>
          </a:p>
        </p:txBody>
      </p:sp>
      <p:sp>
        <p:nvSpPr>
          <p:cNvPr id="18436" name="Rectangle 4"/>
          <p:cNvSpPr>
            <a:spLocks noGrp="1" noChangeArrowheads="1"/>
          </p:cNvSpPr>
          <p:nvPr>
            <p:ph type="ftr" sz="quarter" idx="2"/>
          </p:nvPr>
        </p:nvSpPr>
        <p:spPr bwMode="auto">
          <a:xfrm>
            <a:off x="0" y="6961188"/>
            <a:ext cx="4167188" cy="354012"/>
          </a:xfrm>
          <a:prstGeom prst="rect">
            <a:avLst/>
          </a:prstGeom>
          <a:noFill/>
          <a:ln w="9525">
            <a:noFill/>
            <a:miter lim="800000"/>
            <a:headEnd/>
            <a:tailEnd/>
          </a:ln>
          <a:effectLst/>
        </p:spPr>
        <p:txBody>
          <a:bodyPr vert="horz" wrap="square" lIns="91874" tIns="45937" rIns="91874" bIns="45937" numCol="1" anchor="b" anchorCtr="0" compatLnSpc="1">
            <a:prstTxWarp prst="textNoShape">
              <a:avLst/>
            </a:prstTxWarp>
          </a:bodyPr>
          <a:lstStyle>
            <a:lvl1pPr defTabSz="922338">
              <a:spcBef>
                <a:spcPct val="0"/>
              </a:spcBef>
              <a:buFontTx/>
              <a:buNone/>
              <a:defRPr sz="1700"/>
            </a:lvl1pPr>
          </a:lstStyle>
          <a:p>
            <a:endParaRPr lang="en-US"/>
          </a:p>
        </p:txBody>
      </p:sp>
      <p:sp>
        <p:nvSpPr>
          <p:cNvPr id="18437" name="Rectangle 5"/>
          <p:cNvSpPr>
            <a:spLocks noGrp="1" noChangeArrowheads="1"/>
          </p:cNvSpPr>
          <p:nvPr>
            <p:ph type="sldNum" sz="quarter" idx="3"/>
          </p:nvPr>
        </p:nvSpPr>
        <p:spPr bwMode="auto">
          <a:xfrm>
            <a:off x="5434013" y="6961188"/>
            <a:ext cx="4167187" cy="354012"/>
          </a:xfrm>
          <a:prstGeom prst="rect">
            <a:avLst/>
          </a:prstGeom>
          <a:noFill/>
          <a:ln w="9525">
            <a:noFill/>
            <a:miter lim="800000"/>
            <a:headEnd/>
            <a:tailEnd/>
          </a:ln>
          <a:effectLst/>
        </p:spPr>
        <p:txBody>
          <a:bodyPr vert="horz" wrap="square" lIns="91874" tIns="45937" rIns="91874" bIns="45937" numCol="1" anchor="b" anchorCtr="0" compatLnSpc="1">
            <a:prstTxWarp prst="textNoShape">
              <a:avLst/>
            </a:prstTxWarp>
          </a:bodyPr>
          <a:lstStyle>
            <a:lvl1pPr algn="r" defTabSz="922338">
              <a:spcBef>
                <a:spcPct val="0"/>
              </a:spcBef>
              <a:buFontTx/>
              <a:buNone/>
              <a:defRPr sz="1700"/>
            </a:lvl1pPr>
          </a:lstStyle>
          <a:p>
            <a:fld id="{510B2F18-0A5B-4CD6-9089-A1FFD5B97204}" type="slidenum">
              <a:rPr lang="en-US"/>
              <a:pPr/>
              <a:t>‹#›</a:t>
            </a:fld>
            <a:endParaRPr lang="en-US"/>
          </a:p>
        </p:txBody>
      </p:sp>
    </p:spTree>
    <p:extLst>
      <p:ext uri="{BB962C8B-B14F-4D97-AF65-F5344CB8AC3E}">
        <p14:creationId xmlns:p14="http://schemas.microsoft.com/office/powerpoint/2010/main" val="2245393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3522" name="Rectangle 2"/>
          <p:cNvSpPr>
            <a:spLocks noGrp="1" noChangeArrowheads="1"/>
          </p:cNvSpPr>
          <p:nvPr>
            <p:ph type="hdr" sz="quarter"/>
          </p:nvPr>
        </p:nvSpPr>
        <p:spPr bwMode="auto">
          <a:xfrm>
            <a:off x="0" y="0"/>
            <a:ext cx="4176713" cy="396875"/>
          </a:xfrm>
          <a:prstGeom prst="rect">
            <a:avLst/>
          </a:prstGeom>
          <a:noFill/>
          <a:ln w="9525">
            <a:noFill/>
            <a:miter lim="800000"/>
            <a:headEnd/>
            <a:tailEnd/>
          </a:ln>
          <a:effectLst/>
        </p:spPr>
        <p:txBody>
          <a:bodyPr vert="horz" wrap="square" lIns="95002" tIns="47502" rIns="95002" bIns="47502" numCol="1" anchor="t" anchorCtr="0" compatLnSpc="1">
            <a:prstTxWarp prst="textNoShape">
              <a:avLst/>
            </a:prstTxWarp>
          </a:bodyPr>
          <a:lstStyle>
            <a:lvl1pPr defTabSz="950913">
              <a:spcBef>
                <a:spcPct val="0"/>
              </a:spcBef>
              <a:buFontTx/>
              <a:buNone/>
              <a:defRPr sz="1200"/>
            </a:lvl1pPr>
          </a:lstStyle>
          <a:p>
            <a:endParaRPr lang="en-US"/>
          </a:p>
        </p:txBody>
      </p:sp>
      <p:sp>
        <p:nvSpPr>
          <p:cNvPr id="363523" name="Rectangle 3"/>
          <p:cNvSpPr>
            <a:spLocks noGrp="1" noChangeArrowheads="1"/>
          </p:cNvSpPr>
          <p:nvPr>
            <p:ph type="dt" idx="1"/>
          </p:nvPr>
        </p:nvSpPr>
        <p:spPr bwMode="auto">
          <a:xfrm>
            <a:off x="5440363" y="0"/>
            <a:ext cx="4175125" cy="396875"/>
          </a:xfrm>
          <a:prstGeom prst="rect">
            <a:avLst/>
          </a:prstGeom>
          <a:noFill/>
          <a:ln w="9525">
            <a:noFill/>
            <a:miter lim="800000"/>
            <a:headEnd/>
            <a:tailEnd/>
          </a:ln>
          <a:effectLst/>
        </p:spPr>
        <p:txBody>
          <a:bodyPr vert="horz" wrap="square" lIns="95002" tIns="47502" rIns="95002" bIns="47502" numCol="1" anchor="t" anchorCtr="0" compatLnSpc="1">
            <a:prstTxWarp prst="textNoShape">
              <a:avLst/>
            </a:prstTxWarp>
          </a:bodyPr>
          <a:lstStyle>
            <a:lvl1pPr algn="r" defTabSz="950913">
              <a:spcBef>
                <a:spcPct val="0"/>
              </a:spcBef>
              <a:buFontTx/>
              <a:buNone/>
              <a:defRPr sz="1200"/>
            </a:lvl1pPr>
          </a:lstStyle>
          <a:p>
            <a:endParaRPr lang="en-US"/>
          </a:p>
        </p:txBody>
      </p:sp>
      <p:sp>
        <p:nvSpPr>
          <p:cNvPr id="363524" name="Rectangle 4"/>
          <p:cNvSpPr>
            <a:spLocks noGrp="1" noRot="1" noChangeAspect="1" noChangeArrowheads="1" noTextEdit="1"/>
          </p:cNvSpPr>
          <p:nvPr>
            <p:ph type="sldImg" idx="2"/>
          </p:nvPr>
        </p:nvSpPr>
        <p:spPr bwMode="auto">
          <a:xfrm>
            <a:off x="3000375" y="558800"/>
            <a:ext cx="3611563" cy="2708275"/>
          </a:xfrm>
          <a:prstGeom prst="rect">
            <a:avLst/>
          </a:prstGeom>
          <a:noFill/>
          <a:ln w="9525">
            <a:solidFill>
              <a:srgbClr val="000000"/>
            </a:solidFill>
            <a:miter lim="800000"/>
            <a:headEnd/>
            <a:tailEnd/>
          </a:ln>
          <a:effectLst/>
        </p:spPr>
      </p:sp>
      <p:sp>
        <p:nvSpPr>
          <p:cNvPr id="363525" name="Rectangle 5"/>
          <p:cNvSpPr>
            <a:spLocks noGrp="1" noChangeArrowheads="1"/>
          </p:cNvSpPr>
          <p:nvPr>
            <p:ph type="body" sz="quarter" idx="3"/>
          </p:nvPr>
        </p:nvSpPr>
        <p:spPr bwMode="auto">
          <a:xfrm>
            <a:off x="1260475" y="3505200"/>
            <a:ext cx="7094538" cy="3267075"/>
          </a:xfrm>
          <a:prstGeom prst="rect">
            <a:avLst/>
          </a:prstGeom>
          <a:noFill/>
          <a:ln w="9525">
            <a:noFill/>
            <a:miter lim="800000"/>
            <a:headEnd/>
            <a:tailEnd/>
          </a:ln>
          <a:effectLst/>
        </p:spPr>
        <p:txBody>
          <a:bodyPr vert="horz" wrap="square" lIns="95002" tIns="47502" rIns="95002" bIns="4750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63526" name="Rectangle 6"/>
          <p:cNvSpPr>
            <a:spLocks noGrp="1" noChangeArrowheads="1"/>
          </p:cNvSpPr>
          <p:nvPr>
            <p:ph type="ftr" sz="quarter" idx="4"/>
          </p:nvPr>
        </p:nvSpPr>
        <p:spPr bwMode="auto">
          <a:xfrm>
            <a:off x="0" y="6932613"/>
            <a:ext cx="4176713" cy="396875"/>
          </a:xfrm>
          <a:prstGeom prst="rect">
            <a:avLst/>
          </a:prstGeom>
          <a:noFill/>
          <a:ln w="9525">
            <a:noFill/>
            <a:miter lim="800000"/>
            <a:headEnd/>
            <a:tailEnd/>
          </a:ln>
          <a:effectLst/>
        </p:spPr>
        <p:txBody>
          <a:bodyPr vert="horz" wrap="square" lIns="95002" tIns="47502" rIns="95002" bIns="47502" numCol="1" anchor="b" anchorCtr="0" compatLnSpc="1">
            <a:prstTxWarp prst="textNoShape">
              <a:avLst/>
            </a:prstTxWarp>
          </a:bodyPr>
          <a:lstStyle>
            <a:lvl1pPr defTabSz="950913">
              <a:spcBef>
                <a:spcPct val="0"/>
              </a:spcBef>
              <a:buFontTx/>
              <a:buNone/>
              <a:defRPr sz="1200"/>
            </a:lvl1pPr>
          </a:lstStyle>
          <a:p>
            <a:endParaRPr lang="en-US"/>
          </a:p>
        </p:txBody>
      </p:sp>
      <p:sp>
        <p:nvSpPr>
          <p:cNvPr id="363527" name="Rectangle 7"/>
          <p:cNvSpPr>
            <a:spLocks noGrp="1" noChangeArrowheads="1"/>
          </p:cNvSpPr>
          <p:nvPr>
            <p:ph type="sldNum" sz="quarter" idx="5"/>
          </p:nvPr>
        </p:nvSpPr>
        <p:spPr bwMode="auto">
          <a:xfrm>
            <a:off x="5440363" y="6932613"/>
            <a:ext cx="4175125" cy="396875"/>
          </a:xfrm>
          <a:prstGeom prst="rect">
            <a:avLst/>
          </a:prstGeom>
          <a:noFill/>
          <a:ln w="9525">
            <a:noFill/>
            <a:miter lim="800000"/>
            <a:headEnd/>
            <a:tailEnd/>
          </a:ln>
          <a:effectLst/>
        </p:spPr>
        <p:txBody>
          <a:bodyPr vert="horz" wrap="square" lIns="95002" tIns="47502" rIns="95002" bIns="47502" numCol="1" anchor="b" anchorCtr="0" compatLnSpc="1">
            <a:prstTxWarp prst="textNoShape">
              <a:avLst/>
            </a:prstTxWarp>
          </a:bodyPr>
          <a:lstStyle>
            <a:lvl1pPr algn="r" defTabSz="950913">
              <a:spcBef>
                <a:spcPct val="0"/>
              </a:spcBef>
              <a:buFontTx/>
              <a:buNone/>
              <a:defRPr sz="1200"/>
            </a:lvl1pPr>
          </a:lstStyle>
          <a:p>
            <a:fld id="{1D42F116-55AE-4C6F-BC40-67F6354BA86B}" type="slidenum">
              <a:rPr lang="en-US"/>
              <a:pPr/>
              <a:t>‹#›</a:t>
            </a:fld>
            <a:endParaRPr lang="en-US"/>
          </a:p>
        </p:txBody>
      </p:sp>
    </p:spTree>
    <p:extLst>
      <p:ext uri="{BB962C8B-B14F-4D97-AF65-F5344CB8AC3E}">
        <p14:creationId xmlns:p14="http://schemas.microsoft.com/office/powerpoint/2010/main" val="228038640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my outline that lists the topics I will try to cover. I will return to it periodically as the talk progresses</a:t>
            </a:r>
            <a:endParaRPr lang="en-US" dirty="0"/>
          </a:p>
        </p:txBody>
      </p:sp>
      <p:sp>
        <p:nvSpPr>
          <p:cNvPr id="4" name="Slide Number Placeholder 3"/>
          <p:cNvSpPr>
            <a:spLocks noGrp="1"/>
          </p:cNvSpPr>
          <p:nvPr>
            <p:ph type="sldNum" sz="quarter" idx="10"/>
          </p:nvPr>
        </p:nvSpPr>
        <p:spPr/>
        <p:txBody>
          <a:bodyPr/>
          <a:lstStyle/>
          <a:p>
            <a:fld id="{1D42F116-55AE-4C6F-BC40-67F6354BA86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 a nucleus has a surface and there is the coulomb interaction in the symmetry interaction so the monopole resonance energy is changed by that reflecting that you can do what is called sometimes let the Germans expansion matures contributing to the incompressibility coming from the surface coulomb symmetry the sixth terms probably the most interesting one of symmetry energy term and the Coelho has shown that the symmetry energy term is related to the first and second derivatives of the symmetry energy of  the two first produced the most important</a:t>
            </a:r>
            <a:endParaRPr lang="en-US" dirty="0"/>
          </a:p>
        </p:txBody>
      </p:sp>
      <p:sp>
        <p:nvSpPr>
          <p:cNvPr id="4" name="Slide Number Placeholder 3"/>
          <p:cNvSpPr>
            <a:spLocks noGrp="1"/>
          </p:cNvSpPr>
          <p:nvPr>
            <p:ph type="sldNum" sz="quarter" idx="10"/>
          </p:nvPr>
        </p:nvSpPr>
        <p:spPr/>
        <p:txBody>
          <a:bodyPr/>
          <a:lstStyle/>
          <a:p>
            <a:fld id="{1D42F116-55AE-4C6F-BC40-67F6354BA86B}"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1031"/>
          <p:cNvSpPr>
            <a:spLocks noGrp="1" noChangeArrowheads="1"/>
          </p:cNvSpPr>
          <p:nvPr>
            <p:ph type="sldNum" sz="quarter" idx="5"/>
          </p:nvPr>
        </p:nvSpPr>
        <p:spPr>
          <a:noFill/>
        </p:spPr>
        <p:txBody>
          <a:bodyPr/>
          <a:lstStyle/>
          <a:p>
            <a:fld id="{C74A3857-E2B2-4B2B-9B57-06CAB9F921EE}" type="slidenum">
              <a:rPr lang="en-US"/>
              <a:pPr/>
              <a:t>20</a:t>
            </a:fld>
            <a:endParaRPr 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031"/>
          <p:cNvSpPr>
            <a:spLocks noGrp="1" noChangeArrowheads="1"/>
          </p:cNvSpPr>
          <p:nvPr>
            <p:ph type="sldNum" sz="quarter" idx="5"/>
          </p:nvPr>
        </p:nvSpPr>
        <p:spPr>
          <a:noFill/>
        </p:spPr>
        <p:txBody>
          <a:bodyPr/>
          <a:lstStyle/>
          <a:p>
            <a:fld id="{64DC4D10-2879-4A96-818C-13EAA30592DC}" type="slidenum">
              <a:rPr lang="en-US"/>
              <a:pPr/>
              <a:t>30</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r>
              <a:rPr lang="en-US" dirty="0" smtClean="0"/>
              <a:t>Even though we do not have as full an understanding of the model dependencies of these observables as we would like, it is nevertheless interesting to see what the present data could imply about the symmetry energy and how such constraints might compare to those obtained from nuclear structure. It is important to understand something that I did not have time to show. We have explored the sensitivity of these observables to density and we know that they basically constrains the symmetry energy at about 0.4-0.5 saturation density. If we do </a:t>
            </a:r>
            <a:r>
              <a:rPr lang="en-US" dirty="0" err="1" smtClean="0"/>
              <a:t>taylor</a:t>
            </a:r>
            <a:r>
              <a:rPr lang="en-US" dirty="0" smtClean="0"/>
              <a:t> expansion about saturation density, we basically need two terms to get the S and L. So these data can constrain L, given S. The previous constraints assumed S-30 that is this </a:t>
            </a:r>
            <a:r>
              <a:rPr lang="en-US" dirty="0" err="1" smtClean="0"/>
              <a:t>verital</a:t>
            </a:r>
            <a:r>
              <a:rPr lang="en-US" dirty="0" smtClean="0"/>
              <a:t> line here. If you assume, S-31.= then you get the constraints from BUU published by </a:t>
            </a:r>
            <a:r>
              <a:rPr lang="en-US" dirty="0" err="1" smtClean="0"/>
              <a:t>Bao</a:t>
            </a:r>
            <a:r>
              <a:rPr lang="en-US" dirty="0" smtClean="0"/>
              <a:t>-an. If you let S free, you get the bounded region. If you </a:t>
            </a:r>
            <a:r>
              <a:rPr lang="en-US" dirty="0" err="1" smtClean="0"/>
              <a:t>contrain</a:t>
            </a:r>
            <a:r>
              <a:rPr lang="en-US" dirty="0" smtClean="0"/>
              <a:t> S to be consistent with PDR results, which is a reasonable range then you get the color region in S </a:t>
            </a:r>
            <a:r>
              <a:rPr lang="en-US" dirty="0" err="1" smtClean="0"/>
              <a:t>vs</a:t>
            </a:r>
            <a:r>
              <a:rPr lang="en-US" dirty="0" smtClean="0"/>
              <a:t> L or the bound region in the inset for S </a:t>
            </a:r>
            <a:r>
              <a:rPr lang="en-US" dirty="0" err="1" smtClean="0"/>
              <a:t>vs</a:t>
            </a:r>
            <a:r>
              <a:rPr lang="en-US" dirty="0" smtClean="0"/>
              <a:t> Rho. Discuss the other constraint. Giant monopole results can’t be easily plotted on this graph, but the constraints from that are compatible with these constraints.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719218F8-0634-4D3F-8079-A969EED20547}" type="slidenum">
              <a:rPr lang="en-US"/>
              <a:pPr/>
              <a:t>32</a:t>
            </a:fld>
            <a:endParaRPr lang="en-US"/>
          </a:p>
        </p:txBody>
      </p:sp>
      <p:sp>
        <p:nvSpPr>
          <p:cNvPr id="464898" name="Rectangle 2"/>
          <p:cNvSpPr>
            <a:spLocks noGrp="1" noRot="1" noChangeAspect="1" noChangeArrowheads="1" noTextEdit="1"/>
          </p:cNvSpPr>
          <p:nvPr>
            <p:ph type="sldImg"/>
          </p:nvPr>
        </p:nvSpPr>
        <p:spPr>
          <a:ln/>
        </p:spPr>
      </p:sp>
      <p:sp>
        <p:nvSpPr>
          <p:cNvPr id="464899" name="Rectangle 3"/>
          <p:cNvSpPr>
            <a:spLocks noGrp="1" noChangeArrowheads="1"/>
          </p:cNvSpPr>
          <p:nvPr>
            <p:ph type="body" idx="1"/>
          </p:nvPr>
        </p:nvSpPr>
        <p:spPr/>
        <p:txBody>
          <a:bodyPr/>
          <a:lstStyle/>
          <a:p>
            <a:r>
              <a:rPr lang="en-US"/>
              <a:t>Shifting gears, we turn to the discussion of the EOS.</a:t>
            </a:r>
          </a:p>
          <a:p>
            <a:endParaRPr lang="en-US"/>
          </a:p>
          <a:p>
            <a:r>
              <a:rPr lang="en-US"/>
              <a:t>Some progress has been made in obtaining constraints on the EOS for symmetric matter from measurements of collective flow at LBL and BNL and from kaon production at SIS. The bounded region shows the pressure density relationship for zero temperature matter predicted using mean field potentials whose density and momentum dependence has been constrained by these experiments. We can exclude some theoretical model such as NL3. At high density, the dependence is softer than quadratic dependence extracted from the monopole resonance.</a:t>
            </a:r>
          </a:p>
          <a:p>
            <a:r>
              <a:rPr lang="en-US"/>
              <a:t>The right side shows the pressure predict for neutron matter assume the left pane for symmetic matter and adding the pressure from the symmetry energy: pink for a stiff symmetry energy and cross hatched for a soft symmetry energy.</a:t>
            </a:r>
          </a:p>
          <a:p>
            <a:r>
              <a:rPr lang="en-US"/>
              <a:t>Such uncertainties in the neutron matter EOS have a strong effect on the mass radius relationship for neutron stars, the phases within the star and the proto-neutron star’s cooling rate after type II supernovae.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719218F8-0634-4D3F-8079-A969EED20547}" type="slidenum">
              <a:rPr lang="en-US"/>
              <a:pPr/>
              <a:t>34</a:t>
            </a:fld>
            <a:endParaRPr lang="en-US"/>
          </a:p>
        </p:txBody>
      </p:sp>
      <p:sp>
        <p:nvSpPr>
          <p:cNvPr id="464898" name="Rectangle 2"/>
          <p:cNvSpPr>
            <a:spLocks noGrp="1" noRot="1" noChangeAspect="1" noChangeArrowheads="1" noTextEdit="1"/>
          </p:cNvSpPr>
          <p:nvPr>
            <p:ph type="sldImg"/>
          </p:nvPr>
        </p:nvSpPr>
        <p:spPr>
          <a:ln/>
        </p:spPr>
      </p:sp>
      <p:sp>
        <p:nvSpPr>
          <p:cNvPr id="464899" name="Rectangle 3"/>
          <p:cNvSpPr>
            <a:spLocks noGrp="1" noChangeArrowheads="1"/>
          </p:cNvSpPr>
          <p:nvPr>
            <p:ph type="body" idx="1"/>
          </p:nvPr>
        </p:nvSpPr>
        <p:spPr/>
        <p:txBody>
          <a:bodyPr/>
          <a:lstStyle/>
          <a:p>
            <a:r>
              <a:rPr lang="en-US"/>
              <a:t>Shifting gears, we turn to the discussion of the EOS.</a:t>
            </a:r>
          </a:p>
          <a:p>
            <a:endParaRPr lang="en-US"/>
          </a:p>
          <a:p>
            <a:r>
              <a:rPr lang="en-US"/>
              <a:t>Some progress has been made in obtaining constraints on the EOS for symmetric matter from measurements of collective flow at LBL and BNL and from kaon production at SIS. The bounded region shows the pressure density relationship for zero temperature matter predicted using mean field potentials whose density and momentum dependence has been constrained by these experiments. We can exclude some theoretical model such as NL3. At high density, the dependence is softer than quadratic dependence extracted from the monopole resonance.</a:t>
            </a:r>
          </a:p>
          <a:p>
            <a:r>
              <a:rPr lang="en-US"/>
              <a:t>The right side shows the pressure predict for neutron matter assume the left pane for symmetic matter and adding the pressure from the symmetry energy: pink for a stiff symmetry energy and cross hatched for a soft symmetry energy.</a:t>
            </a:r>
          </a:p>
          <a:p>
            <a:r>
              <a:rPr lang="en-US"/>
              <a:t>Such uncertainties in the neutron matter EOS have a strong effect on the mass radius relationship for neutron stars, the phases within the star and the proto-neutron star’s cooling rate after type II supernovae.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do these </a:t>
            </a:r>
            <a:r>
              <a:rPr lang="en-US" dirty="0" err="1" smtClean="0"/>
              <a:t>measurments</a:t>
            </a:r>
            <a:r>
              <a:rPr lang="en-US" dirty="0" smtClean="0"/>
              <a:t> we </a:t>
            </a:r>
            <a:r>
              <a:rPr lang="en-US" dirty="0" err="1" smtClean="0"/>
              <a:t>propo</a:t>
            </a:r>
            <a:r>
              <a:rPr lang="en-US" dirty="0" smtClean="0"/>
              <a:t> if you lost for larger editions of the symmetry </a:t>
            </a:r>
            <a:r>
              <a:rPr lang="en-US" dirty="0" err="1" smtClean="0"/>
              <a:t>energyse</a:t>
            </a:r>
            <a:r>
              <a:rPr lang="en-US" dirty="0" smtClean="0"/>
              <a:t> to put a TPC in the SAMURAI magnet </a:t>
            </a:r>
          </a:p>
          <a:p>
            <a:r>
              <a:rPr lang="en-US" dirty="0" smtClean="0"/>
              <a:t>Read the slide, note the nebula detector</a:t>
            </a:r>
          </a:p>
          <a:p>
            <a:endParaRPr lang="en-US" dirty="0"/>
          </a:p>
        </p:txBody>
      </p:sp>
      <p:sp>
        <p:nvSpPr>
          <p:cNvPr id="4" name="Slide Number Placeholder 3"/>
          <p:cNvSpPr>
            <a:spLocks noGrp="1"/>
          </p:cNvSpPr>
          <p:nvPr>
            <p:ph type="sldNum" sz="quarter" idx="10"/>
          </p:nvPr>
        </p:nvSpPr>
        <p:spPr/>
        <p:txBody>
          <a:bodyPr/>
          <a:lstStyle/>
          <a:p>
            <a:fld id="{397ECF9B-25DD-4F48-B428-CC3083FD759A}" type="slidenum">
              <a:rPr lang="en-US" smtClean="0"/>
              <a:pPr/>
              <a:t>36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1031"/>
          <p:cNvSpPr>
            <a:spLocks noGrp="1" noChangeArrowheads="1"/>
          </p:cNvSpPr>
          <p:nvPr>
            <p:ph type="sldNum" sz="quarter" idx="5"/>
          </p:nvPr>
        </p:nvSpPr>
        <p:spPr>
          <a:noFill/>
        </p:spPr>
        <p:txBody>
          <a:bodyPr/>
          <a:lstStyle/>
          <a:p>
            <a:fld id="{8A457344-B487-4F82-9CB8-8AE9ACC471F7}" type="slidenum">
              <a:rPr lang="en-US"/>
              <a:pPr/>
              <a:t>37</a:t>
            </a:fld>
            <a:endParaRPr lang="en-US"/>
          </a:p>
        </p:txBody>
      </p:sp>
      <p:sp>
        <p:nvSpPr>
          <p:cNvPr id="104451" name="Rectangle 2"/>
          <p:cNvSpPr>
            <a:spLocks noGrp="1" noRot="1" noChangeAspect="1" noChangeArrowheads="1" noTextEdit="1"/>
          </p:cNvSpPr>
          <p:nvPr>
            <p:ph type="sldImg"/>
          </p:nvPr>
        </p:nvSpPr>
        <p:spPr>
          <a:xfrm>
            <a:off x="2973388" y="550863"/>
            <a:ext cx="3656012" cy="2741612"/>
          </a:xfrm>
          <a:ln/>
        </p:spPr>
      </p:sp>
      <p:sp>
        <p:nvSpPr>
          <p:cNvPr id="104452" name="Rectangle 3"/>
          <p:cNvSpPr>
            <a:spLocks noGrp="1" noChangeArrowheads="1"/>
          </p:cNvSpPr>
          <p:nvPr>
            <p:ph type="body" idx="1"/>
          </p:nvPr>
        </p:nvSpPr>
        <p:spPr>
          <a:xfrm>
            <a:off x="1279525" y="3475038"/>
            <a:ext cx="7042150" cy="3289300"/>
          </a:xfrm>
          <a:noFill/>
          <a:ln/>
        </p:spPr>
        <p:txBody>
          <a:bodyPr/>
          <a:lstStyle/>
          <a:p>
            <a:pPr eaLnBrk="1" hangingPunct="1"/>
            <a:r>
              <a:rPr lang="en-US" dirty="0" smtClean="0"/>
              <a:t>we have also plans for doing measurements of </a:t>
            </a:r>
            <a:r>
              <a:rPr lang="en-US" dirty="0" err="1" smtClean="0"/>
              <a:t>pions</a:t>
            </a:r>
            <a:r>
              <a:rPr lang="en-US" dirty="0" smtClean="0"/>
              <a:t> at lower energies and you</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equation of state is an equation relating thermodynamic  properties. It tells how the medium response to mechanical changes and to changes in temperature or chemical composition. We have all encountered equations of state. The ideal gas law </a:t>
            </a:r>
            <a:r>
              <a:rPr lang="en-US" dirty="0" err="1" smtClean="0"/>
              <a:t>pv</a:t>
            </a:r>
            <a:r>
              <a:rPr lang="en-US" dirty="0" smtClean="0"/>
              <a:t>=</a:t>
            </a:r>
            <a:r>
              <a:rPr lang="en-US" dirty="0" err="1" smtClean="0"/>
              <a:t>nrt</a:t>
            </a:r>
            <a:r>
              <a:rPr lang="en-US" dirty="0" smtClean="0"/>
              <a:t> is a good example. If our goal were to describe the pressure of a nuclear system, we start  with an expression for the Helmholtz free energy as our equation of state. </a:t>
            </a:r>
            <a:r>
              <a:rPr lang="en-US" dirty="0" err="1" smtClean="0"/>
              <a:t>THen</a:t>
            </a:r>
            <a:r>
              <a:rPr lang="en-US" dirty="0" smtClean="0"/>
              <a:t> pressure is obtained by ... go through it. </a:t>
            </a:r>
          </a:p>
          <a:p>
            <a:r>
              <a:rPr lang="en-US" dirty="0" smtClean="0"/>
              <a:t>For neutron stars, temperature is effectively zero. Except near a phase transition, the temperature dependence may be simpler that the volume or density dependence </a:t>
            </a:r>
            <a:r>
              <a:rPr lang="en-US" dirty="0" err="1" smtClean="0"/>
              <a:t>becasue</a:t>
            </a:r>
            <a:r>
              <a:rPr lang="en-US" dirty="0" smtClean="0"/>
              <a:t> the latter depends on PE. </a:t>
            </a:r>
            <a:endParaRPr lang="en-US" dirty="0"/>
          </a:p>
        </p:txBody>
      </p:sp>
      <p:sp>
        <p:nvSpPr>
          <p:cNvPr id="4" name="Slide Number Placeholder 3"/>
          <p:cNvSpPr>
            <a:spLocks noGrp="1"/>
          </p:cNvSpPr>
          <p:nvPr>
            <p:ph type="sldNum" sz="quarter" idx="10"/>
          </p:nvPr>
        </p:nvSpPr>
        <p:spPr/>
        <p:txBody>
          <a:bodyPr/>
          <a:lstStyle/>
          <a:p>
            <a:fld id="{1D42F116-55AE-4C6F-BC40-67F6354BA86B}"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Nonrelativistically</a:t>
            </a:r>
            <a:r>
              <a:rPr lang="en-US" dirty="0" smtClean="0"/>
              <a:t>, the kinetic energy dependents to the 2/3 on the density. To a good approximation, the dependence of the symmetry </a:t>
            </a:r>
            <a:r>
              <a:rPr lang="en-US" dirty="0" err="1" smtClean="0"/>
              <a:t>enrgy</a:t>
            </a:r>
            <a:r>
              <a:rPr lang="en-US" dirty="0" smtClean="0"/>
              <a:t> on asymmetry is </a:t>
            </a:r>
            <a:r>
              <a:rPr lang="en-US" dirty="0" err="1" smtClean="0"/>
              <a:t>quadraditc</a:t>
            </a:r>
            <a:r>
              <a:rPr lang="en-US" dirty="0" smtClean="0"/>
              <a:t> Then the symmetry energy is deltz^2 times the symmetry energy for </a:t>
            </a:r>
            <a:r>
              <a:rPr lang="en-US" dirty="0" err="1" smtClean="0"/>
              <a:t>neurton</a:t>
            </a:r>
            <a:r>
              <a:rPr lang="en-US" dirty="0" smtClean="0"/>
              <a:t> matter, </a:t>
            </a:r>
            <a:r>
              <a:rPr lang="en-US" dirty="0" err="1" smtClean="0"/>
              <a:t>whic</a:t>
            </a:r>
            <a:r>
              <a:rPr lang="en-US" dirty="0" smtClean="0"/>
              <a:t> is defined to be </a:t>
            </a:r>
            <a:r>
              <a:rPr lang="en-US" dirty="0" err="1" smtClean="0"/>
              <a:t>e_nm-Esm</a:t>
            </a:r>
            <a:r>
              <a:rPr lang="en-US" dirty="0" smtClean="0"/>
              <a:t>. From the difference of neutron and proton </a:t>
            </a:r>
            <a:r>
              <a:rPr lang="en-US" dirty="0" err="1" smtClean="0"/>
              <a:t>fermi</a:t>
            </a:r>
            <a:r>
              <a:rPr lang="en-US" dirty="0" smtClean="0"/>
              <a:t> energies, we can get a kinetic energy contribution to the Fermi energy. The PE contribution is the uncertain one. </a:t>
            </a:r>
          </a:p>
          <a:p>
            <a:r>
              <a:rPr lang="en-US" dirty="0" smtClean="0"/>
              <a:t>Up till now, we have been discussion a symmetry mean field. This is not going to be accurate when the LGPT is relevant and the is a </a:t>
            </a:r>
            <a:r>
              <a:rPr lang="en-US" dirty="0" err="1" smtClean="0"/>
              <a:t>coexistance</a:t>
            </a:r>
            <a:r>
              <a:rPr lang="en-US" dirty="0" smtClean="0"/>
              <a:t> between dens and </a:t>
            </a:r>
            <a:r>
              <a:rPr lang="en-US" dirty="0" err="1" smtClean="0"/>
              <a:t>dllute</a:t>
            </a:r>
            <a:r>
              <a:rPr lang="en-US" dirty="0" smtClean="0"/>
              <a:t> matter. There, the symmetry energy of homogenous matter is an input to a more </a:t>
            </a:r>
            <a:r>
              <a:rPr lang="en-US" dirty="0" err="1" smtClean="0"/>
              <a:t>dteailed</a:t>
            </a:r>
            <a:r>
              <a:rPr lang="en-US" dirty="0" smtClean="0"/>
              <a:t> calculation of the phases themselves. </a:t>
            </a:r>
          </a:p>
        </p:txBody>
      </p:sp>
      <p:sp>
        <p:nvSpPr>
          <p:cNvPr id="4" name="Slide Number Placeholder 3"/>
          <p:cNvSpPr>
            <a:spLocks noGrp="1"/>
          </p:cNvSpPr>
          <p:nvPr>
            <p:ph type="sldNum" sz="quarter" idx="10"/>
          </p:nvPr>
        </p:nvSpPr>
        <p:spPr/>
        <p:txBody>
          <a:bodyPr/>
          <a:lstStyle/>
          <a:p>
            <a:fld id="{1D42F116-55AE-4C6F-BC40-67F6354BA86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have been a little abstract. Let’s make it more concrete. For example, the EOS has some direct connections to nuclei and their masses. Mainly this concerns the </a:t>
            </a:r>
            <a:r>
              <a:rPr lang="en-US" dirty="0" err="1" smtClean="0"/>
              <a:t>saturatin</a:t>
            </a:r>
            <a:r>
              <a:rPr lang="en-US" dirty="0" smtClean="0"/>
              <a:t> density and binding energy. Point out the terms that are relevant. Also indicate that the surface energy is typically like the symmetry energy at half density</a:t>
            </a:r>
            <a:endParaRPr lang="en-US" dirty="0"/>
          </a:p>
        </p:txBody>
      </p:sp>
      <p:sp>
        <p:nvSpPr>
          <p:cNvPr id="4" name="Slide Number Placeholder 3"/>
          <p:cNvSpPr>
            <a:spLocks noGrp="1"/>
          </p:cNvSpPr>
          <p:nvPr>
            <p:ph type="sldNum" sz="quarter" idx="10"/>
          </p:nvPr>
        </p:nvSpPr>
        <p:spPr/>
        <p:txBody>
          <a:bodyPr/>
          <a:lstStyle/>
          <a:p>
            <a:fld id="{1D42F116-55AE-4C6F-BC40-67F6354BA86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Today we will be discussing the EOS and in particular its </a:t>
            </a:r>
            <a:r>
              <a:rPr lang="en-US" dirty="0" err="1" smtClean="0"/>
              <a:t>isospin</a:t>
            </a:r>
            <a:r>
              <a:rPr lang="en-US" dirty="0" smtClean="0"/>
              <a:t> dependence</a:t>
            </a:r>
          </a:p>
          <a:p>
            <a:r>
              <a:rPr lang="en-US" dirty="0" smtClean="0"/>
              <a:t>If we express the EOS as an energy functional, we can isolate the </a:t>
            </a:r>
            <a:r>
              <a:rPr lang="en-US" dirty="0" err="1" smtClean="0"/>
              <a:t>isospin</a:t>
            </a:r>
            <a:r>
              <a:rPr lang="en-US" dirty="0" smtClean="0"/>
              <a:t> dependence of the EOS by decomposing it into symmetric matter EOS and a symmetry energy term that depends </a:t>
            </a:r>
            <a:r>
              <a:rPr lang="en-US" dirty="0" err="1" smtClean="0"/>
              <a:t>quandratically</a:t>
            </a:r>
            <a:r>
              <a:rPr lang="en-US" dirty="0" smtClean="0"/>
              <a:t> on the asymmetry.</a:t>
            </a:r>
          </a:p>
          <a:p>
            <a:r>
              <a:rPr lang="en-US" dirty="0" smtClean="0"/>
              <a:t>The symmetric matter </a:t>
            </a:r>
            <a:r>
              <a:rPr lang="en-US" dirty="0" err="1" smtClean="0"/>
              <a:t>EoS</a:t>
            </a:r>
            <a:r>
              <a:rPr lang="en-US" dirty="0" smtClean="0"/>
              <a:t> describes how the bulk term of the liquid drop mass formulae depends on density.</a:t>
            </a:r>
          </a:p>
          <a:p>
            <a:r>
              <a:rPr lang="en-US" dirty="0" smtClean="0"/>
              <a:t>The symmetry energy describes how the symmetry energy of the liquid drop mass formulae depends on density</a:t>
            </a:r>
          </a:p>
          <a:p>
            <a:r>
              <a:rPr lang="en-US" dirty="0" smtClean="0"/>
              <a:t>The symmetric matter EOS has minimum at saturation density. The curvature about the minimum dictates the monopole resonance energy.</a:t>
            </a:r>
          </a:p>
          <a:p>
            <a:r>
              <a:rPr lang="en-US" dirty="0" smtClean="0"/>
              <a:t>The symmetric matter EOS is a selection of different models for the density dependence.. </a:t>
            </a:r>
          </a:p>
          <a:p>
            <a:r>
              <a:rPr lang="en-US" dirty="0" smtClean="0"/>
              <a:t>The Symmetry energy are predictions using 2 and 3 body forces</a:t>
            </a:r>
          </a:p>
          <a:p>
            <a:r>
              <a:rPr lang="en-US" dirty="0" smtClean="0"/>
              <a:t>The symmetry energy does not have a stable minimum that we know of, is increasing at saturation density</a:t>
            </a:r>
          </a:p>
          <a:p>
            <a:r>
              <a:rPr lang="en-US" dirty="0" smtClean="0"/>
              <a:t>Both are uncertain away from saturation density, with the largest uncertainty at high density.  </a:t>
            </a:r>
          </a:p>
          <a:p>
            <a:endParaRPr lang="en-US" dirty="0" smtClean="0"/>
          </a:p>
          <a:p>
            <a:r>
              <a:rPr lang="en-US" dirty="0" smtClean="0"/>
              <a:t>.</a:t>
            </a:r>
            <a:endParaRPr lang="en-US" dirty="0"/>
          </a:p>
        </p:txBody>
      </p:sp>
      <p:sp>
        <p:nvSpPr>
          <p:cNvPr id="4" name="Slide Number Placeholder 3"/>
          <p:cNvSpPr>
            <a:spLocks noGrp="1"/>
          </p:cNvSpPr>
          <p:nvPr>
            <p:ph type="sldNum" sz="quarter" idx="10"/>
          </p:nvPr>
        </p:nvSpPr>
        <p:spPr/>
        <p:txBody>
          <a:bodyPr/>
          <a:lstStyle/>
          <a:p>
            <a:fld id="{C14EFD22-C355-49D3-908C-1755D96773B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EOS is an interesting interdisciplinary topic</a:t>
            </a:r>
          </a:p>
          <a:p>
            <a:r>
              <a:rPr lang="en-US" dirty="0" smtClean="0"/>
              <a:t>There is a strong sensitivity of neutron star observables to the EOS and, in particular, to the symmetry energy. These are: read them.</a:t>
            </a:r>
          </a:p>
          <a:p>
            <a:r>
              <a:rPr lang="en-US" dirty="0" smtClean="0"/>
              <a:t>Thus, it is important to constrain the symmetry energy if one desires to predict these observables. This issue has become much more interesting recently because of the data from X-ray observatories that have been put into Earth orbit. Observers like to turn the around and try to use the observations to constrain the EOS.</a:t>
            </a:r>
          </a:p>
          <a:p>
            <a:r>
              <a:rPr lang="en-US" dirty="0" smtClean="0"/>
              <a:t>Mention Bob Rutledge at McGill, </a:t>
            </a:r>
            <a:r>
              <a:rPr lang="en-US" dirty="0" err="1" smtClean="0"/>
              <a:t>Ozel</a:t>
            </a:r>
            <a:r>
              <a:rPr lang="en-US" dirty="0" smtClean="0"/>
              <a:t>, Andrew Steiner, </a:t>
            </a:r>
          </a:p>
          <a:p>
            <a:endParaRPr lang="en-US" dirty="0" smtClean="0"/>
          </a:p>
          <a:p>
            <a:r>
              <a:rPr lang="en-US" dirty="0" smtClean="0"/>
              <a:t>Mention the ISO </a:t>
            </a:r>
          </a:p>
          <a:p>
            <a:r>
              <a:rPr lang="en-US" dirty="0" smtClean="0"/>
              <a:t>Mention other short term approaches. and the need for laboratory measurements.</a:t>
            </a:r>
            <a:endParaRPr lang="en-US" dirty="0"/>
          </a:p>
        </p:txBody>
      </p:sp>
      <p:sp>
        <p:nvSpPr>
          <p:cNvPr id="4" name="Slide Number Placeholder 3"/>
          <p:cNvSpPr>
            <a:spLocks noGrp="1"/>
          </p:cNvSpPr>
          <p:nvPr>
            <p:ph type="sldNum" sz="quarter" idx="10"/>
          </p:nvPr>
        </p:nvSpPr>
        <p:spPr/>
        <p:txBody>
          <a:bodyPr/>
          <a:lstStyle/>
          <a:p>
            <a:fld id="{C14EFD22-C355-49D3-908C-1755D96773B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instead will discuss what happens when you have the neutron skin and it gets excited, but before I talk specifically about skin in the point now that you can excite a nucleus with a coulomb force because the coulomb force accelerates oh pounds but not the neutrons. In most nuclei when the coulomb excitation occurs quickly as in I velocity collision youth site the giant dipole resonance neutrons off against protons from the nucleus but when there isn’t skin bound weakly to the core you can ask late but at the </a:t>
            </a:r>
            <a:r>
              <a:rPr lang="en-US" dirty="0" err="1" smtClean="0"/>
              <a:t>differenti.e</a:t>
            </a:r>
            <a:r>
              <a:rPr lang="en-US" dirty="0" smtClean="0"/>
              <a:t>. lower frequency. you can see this happening in the extremely neutron rich tan isotopes. Where there is a second peek at low energies in addition to the giant dipole at higher energies. This is the measured and the probability of excitation term</a:t>
            </a:r>
            <a:endParaRPr lang="en-US" dirty="0"/>
          </a:p>
        </p:txBody>
      </p:sp>
      <p:sp>
        <p:nvSpPr>
          <p:cNvPr id="4" name="Slide Number Placeholder 3"/>
          <p:cNvSpPr>
            <a:spLocks noGrp="1"/>
          </p:cNvSpPr>
          <p:nvPr>
            <p:ph type="sldNum" sz="quarter" idx="10"/>
          </p:nvPr>
        </p:nvSpPr>
        <p:spPr/>
        <p:txBody>
          <a:bodyPr/>
          <a:lstStyle/>
          <a:p>
            <a:fld id="{1D42F116-55AE-4C6F-BC40-67F6354BA86B}"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theoretically, the probability of excitation is for Portugal to the size of the neutron skin that shown on the left hand side probability of excitation on the one y-axis on the x-axis skin. You can quantify that probably the excitation by the fraction of the energy waited dipole some rule which is basically the energy weighting of the matrix element is the dipole operator consistent with the data dipole resonance is a matrix on the skin by the dipole operator from the cross-section to determine the matrix only for the dipole operator and you can do it each excitation energy and weight that with excitation energy somewhere between about one in 4/2% of the dipole strength in the energy waited some rule is coming from the pygmy dipole the surface of theoretically you can calculate how that depends on the density dependence of symmetry energy in the simplest and sequence is driven so you see that the this depends on the true the symmetry energy as a constrained. later in such relish this constraint compares with others</a:t>
            </a:r>
            <a:endParaRPr lang="en-US" dirty="0"/>
          </a:p>
        </p:txBody>
      </p:sp>
      <p:sp>
        <p:nvSpPr>
          <p:cNvPr id="4" name="Slide Number Placeholder 3"/>
          <p:cNvSpPr>
            <a:spLocks noGrp="1"/>
          </p:cNvSpPr>
          <p:nvPr>
            <p:ph type="sldNum" sz="quarter" idx="10"/>
          </p:nvPr>
        </p:nvSpPr>
        <p:spPr/>
        <p:txBody>
          <a:bodyPr/>
          <a:lstStyle/>
          <a:p>
            <a:fld id="{1D42F116-55AE-4C6F-BC40-67F6354BA86B}"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we discuss small </a:t>
            </a:r>
            <a:r>
              <a:rPr lang="en-US" dirty="0" err="1" smtClean="0"/>
              <a:t>vareiations</a:t>
            </a:r>
            <a:r>
              <a:rPr lang="en-US" dirty="0" smtClean="0"/>
              <a:t> </a:t>
            </a:r>
            <a:r>
              <a:rPr lang="en-US" dirty="0" err="1" smtClean="0"/>
              <a:t>indensity</a:t>
            </a:r>
            <a:r>
              <a:rPr lang="en-US" dirty="0" smtClean="0"/>
              <a:t>.. Around rho0, the </a:t>
            </a:r>
            <a:r>
              <a:rPr lang="en-US" dirty="0" err="1" smtClean="0"/>
              <a:t>eos</a:t>
            </a:r>
            <a:r>
              <a:rPr lang="en-US" dirty="0" smtClean="0"/>
              <a:t> is quadratic. In the adiabatic limit the </a:t>
            </a:r>
            <a:r>
              <a:rPr lang="en-US" dirty="0" err="1" smtClean="0"/>
              <a:t>eos</a:t>
            </a:r>
            <a:r>
              <a:rPr lang="en-US" dirty="0" smtClean="0"/>
              <a:t> can be regarded as a </a:t>
            </a:r>
            <a:r>
              <a:rPr lang="en-US" dirty="0" err="1" smtClean="0"/>
              <a:t>pontential</a:t>
            </a:r>
            <a:r>
              <a:rPr lang="en-US" dirty="0" smtClean="0"/>
              <a:t> energy, the nucleonic motions are fast compared to the collective vibration. THE </a:t>
            </a:r>
            <a:r>
              <a:rPr lang="en-US" dirty="0" err="1" smtClean="0"/>
              <a:t>MONopole</a:t>
            </a:r>
            <a:r>
              <a:rPr lang="en-US" dirty="0" smtClean="0"/>
              <a:t> is less that a30 % density variation inmost nuclei. This collective vibration shows up at 17-18 MeV </a:t>
            </a:r>
            <a:r>
              <a:rPr lang="en-US" dirty="0" err="1" smtClean="0"/>
              <a:t>zr</a:t>
            </a:r>
            <a:r>
              <a:rPr lang="en-US" dirty="0" smtClean="0"/>
              <a:t> and at lower energies in heavier nuclei if you look at 0 </a:t>
            </a:r>
            <a:r>
              <a:rPr lang="en-US" dirty="0" err="1" smtClean="0"/>
              <a:t>degress</a:t>
            </a:r>
            <a:r>
              <a:rPr lang="en-US" dirty="0" smtClean="0"/>
              <a:t>. </a:t>
            </a:r>
            <a:endParaRPr lang="en-US" dirty="0"/>
          </a:p>
        </p:txBody>
      </p:sp>
      <p:sp>
        <p:nvSpPr>
          <p:cNvPr id="4" name="Slide Number Placeholder 3"/>
          <p:cNvSpPr>
            <a:spLocks noGrp="1"/>
          </p:cNvSpPr>
          <p:nvPr>
            <p:ph type="sldNum" sz="quarter" idx="10"/>
          </p:nvPr>
        </p:nvSpPr>
        <p:spPr/>
        <p:txBody>
          <a:bodyPr/>
          <a:lstStyle/>
          <a:p>
            <a:fld id="{1D42F116-55AE-4C6F-BC40-67F6354BA86B}"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69A4914-5C4E-4521-A278-34580C6931CB}"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656F11F-8424-49FB-864A-AB61CE0630B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1968500" cy="5537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0"/>
            <a:ext cx="5753100" cy="5537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CD75ADB-B6CC-480A-BFED-12DFF194950D}"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11200" y="1422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73600" y="14224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79B40EF9-A9BB-4F8E-A7D4-39FB9CBDE217}"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7772400" cy="86518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711200" y="1422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73600" y="1422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44B0C80-67C5-4A20-9E6B-528386010739}"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7772400" cy="8651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11200" y="1422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3600" y="1422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446A673-3167-4AFB-959A-7DCC2587149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B2F9E99-D62C-4766-B670-43DC1396F2D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DB697BC-7BA8-4023-87CA-89CF311EACDF}"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11200" y="1422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3600" y="1422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5D04E28-725B-4ABD-A3F9-4CBE8B463E6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838086E-F566-4AD1-B0EE-A475F29C6258}"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29EBCC1-4A60-4FF8-B9DE-71EC6DB0BCF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8934EB8-B56B-41A2-B307-36680E215E7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F0AE7E1-95AC-4917-9383-EE6E41DDE76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E45679A-DC0F-4818-ABBD-06C53EB292B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0"/>
            <a:ext cx="7772400" cy="1143000"/>
          </a:xfrm>
          <a:prstGeom prst="rect">
            <a:avLst/>
          </a:prstGeom>
          <a:gradFill rotWithShape="0">
            <a:gsLst>
              <a:gs pos="0">
                <a:schemeClr val="bg1"/>
              </a:gs>
              <a:gs pos="100000">
                <a:schemeClr val="hlink"/>
              </a:gs>
            </a:gsLst>
            <a:path path="shape">
              <a:fillToRect l="50000" t="50000" r="50000" b="50000"/>
            </a:path>
          </a:gradFill>
          <a:ln w="15875">
            <a:solidFill>
              <a:schemeClr val="folHlink"/>
            </a:solidFill>
            <a:miter lim="800000"/>
            <a:headEnd/>
            <a:tailEnd/>
          </a:ln>
          <a:effectLst>
            <a:outerShdw dist="107763" dir="2700000" algn="ctr" rotWithShape="0">
              <a:schemeClr val="bg2"/>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11200" y="1422400"/>
            <a:ext cx="7772400" cy="4114800"/>
          </a:xfrm>
          <a:prstGeom prst="rect">
            <a:avLst/>
          </a:prstGeom>
          <a:solidFill>
            <a:srgbClr val="FFFF99"/>
          </a:solidFill>
          <a:ln w="9525">
            <a:noFill/>
            <a:miter lim="800000"/>
            <a:headEnd/>
            <a:tailEnd/>
          </a:ln>
          <a:effectLst>
            <a:outerShdw dist="107763" dir="2700000" algn="ctr" rotWithShape="0">
              <a:schemeClr val="bg2"/>
            </a:outerShdw>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a:lvl1pPr>
          </a:lstStyle>
          <a:p>
            <a:fld id="{6659DE10-BA93-43DB-9F9C-C001B04ABF0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Lst>
  <p:txStyles>
    <p:titleStyle>
      <a:lvl1pPr algn="ctr" rtl="0" fontAlgn="base">
        <a:spcBef>
          <a:spcPct val="0"/>
        </a:spcBef>
        <a:spcAft>
          <a:spcPct val="0"/>
        </a:spcAft>
        <a:defRPr sz="2800">
          <a:solidFill>
            <a:srgbClr val="CC00CC"/>
          </a:solidFill>
          <a:latin typeface="+mj-lt"/>
          <a:ea typeface="+mj-ea"/>
          <a:cs typeface="+mj-cs"/>
        </a:defRPr>
      </a:lvl1pPr>
      <a:lvl2pPr algn="ctr" rtl="0" fontAlgn="base">
        <a:spcBef>
          <a:spcPct val="0"/>
        </a:spcBef>
        <a:spcAft>
          <a:spcPct val="0"/>
        </a:spcAft>
        <a:defRPr sz="2800">
          <a:solidFill>
            <a:srgbClr val="CC00CC"/>
          </a:solidFill>
          <a:latin typeface="Times New Roman" pitchFamily="18" charset="0"/>
        </a:defRPr>
      </a:lvl2pPr>
      <a:lvl3pPr algn="ctr" rtl="0" fontAlgn="base">
        <a:spcBef>
          <a:spcPct val="0"/>
        </a:spcBef>
        <a:spcAft>
          <a:spcPct val="0"/>
        </a:spcAft>
        <a:defRPr sz="2800">
          <a:solidFill>
            <a:srgbClr val="CC00CC"/>
          </a:solidFill>
          <a:latin typeface="Times New Roman" pitchFamily="18" charset="0"/>
        </a:defRPr>
      </a:lvl3pPr>
      <a:lvl4pPr algn="ctr" rtl="0" fontAlgn="base">
        <a:spcBef>
          <a:spcPct val="0"/>
        </a:spcBef>
        <a:spcAft>
          <a:spcPct val="0"/>
        </a:spcAft>
        <a:defRPr sz="2800">
          <a:solidFill>
            <a:srgbClr val="CC00CC"/>
          </a:solidFill>
          <a:latin typeface="Times New Roman" pitchFamily="18" charset="0"/>
        </a:defRPr>
      </a:lvl4pPr>
      <a:lvl5pPr algn="ctr" rtl="0" fontAlgn="base">
        <a:spcBef>
          <a:spcPct val="0"/>
        </a:spcBef>
        <a:spcAft>
          <a:spcPct val="0"/>
        </a:spcAft>
        <a:defRPr sz="2800">
          <a:solidFill>
            <a:srgbClr val="CC00CC"/>
          </a:solidFill>
          <a:latin typeface="Times New Roman" pitchFamily="18" charset="0"/>
        </a:defRPr>
      </a:lvl5pPr>
      <a:lvl6pPr marL="457200" algn="ctr" rtl="0" fontAlgn="base">
        <a:spcBef>
          <a:spcPct val="0"/>
        </a:spcBef>
        <a:spcAft>
          <a:spcPct val="0"/>
        </a:spcAft>
        <a:defRPr sz="2800">
          <a:solidFill>
            <a:srgbClr val="CC00CC"/>
          </a:solidFill>
          <a:latin typeface="Times New Roman" pitchFamily="18" charset="0"/>
        </a:defRPr>
      </a:lvl6pPr>
      <a:lvl7pPr marL="914400" algn="ctr" rtl="0" fontAlgn="base">
        <a:spcBef>
          <a:spcPct val="0"/>
        </a:spcBef>
        <a:spcAft>
          <a:spcPct val="0"/>
        </a:spcAft>
        <a:defRPr sz="2800">
          <a:solidFill>
            <a:srgbClr val="CC00CC"/>
          </a:solidFill>
          <a:latin typeface="Times New Roman" pitchFamily="18" charset="0"/>
        </a:defRPr>
      </a:lvl7pPr>
      <a:lvl8pPr marL="1371600" algn="ctr" rtl="0" fontAlgn="base">
        <a:spcBef>
          <a:spcPct val="0"/>
        </a:spcBef>
        <a:spcAft>
          <a:spcPct val="0"/>
        </a:spcAft>
        <a:defRPr sz="2800">
          <a:solidFill>
            <a:srgbClr val="CC00CC"/>
          </a:solidFill>
          <a:latin typeface="Times New Roman" pitchFamily="18" charset="0"/>
        </a:defRPr>
      </a:lvl8pPr>
      <a:lvl9pPr marL="1828800" algn="ctr" rtl="0" fontAlgn="base">
        <a:spcBef>
          <a:spcPct val="0"/>
        </a:spcBef>
        <a:spcAft>
          <a:spcPct val="0"/>
        </a:spcAft>
        <a:defRPr sz="2800">
          <a:solidFill>
            <a:srgbClr val="CC00CC"/>
          </a:solidFill>
          <a:latin typeface="Times New Roman" pitchFamily="18" charset="0"/>
        </a:defRPr>
      </a:lvl9pPr>
    </p:titleStyle>
    <p:bodyStyle>
      <a:lvl1pPr marL="342900" indent="-342900" algn="l" rtl="0" fontAlgn="base">
        <a:spcBef>
          <a:spcPct val="20000"/>
        </a:spcBef>
        <a:spcAft>
          <a:spcPct val="0"/>
        </a:spcAft>
        <a:buChar char="•"/>
        <a:defRPr>
          <a:solidFill>
            <a:schemeClr val="accent2"/>
          </a:solidFill>
          <a:latin typeface="+mn-lt"/>
          <a:ea typeface="+mn-ea"/>
          <a:cs typeface="+mn-cs"/>
        </a:defRPr>
      </a:lvl1pPr>
      <a:lvl2pPr marL="742950" indent="-285750" algn="l" rtl="0" fontAlgn="base">
        <a:spcBef>
          <a:spcPct val="20000"/>
        </a:spcBef>
        <a:spcAft>
          <a:spcPct val="0"/>
        </a:spcAft>
        <a:buChar char="–"/>
        <a:defRPr>
          <a:solidFill>
            <a:schemeClr val="tx1"/>
          </a:solidFill>
          <a:latin typeface="+mn-lt"/>
        </a:defRPr>
      </a:lvl2pPr>
      <a:lvl3pPr marL="1143000" indent="-228600" algn="l" rtl="0" fontAlgn="base">
        <a:spcBef>
          <a:spcPct val="20000"/>
        </a:spcBef>
        <a:spcAft>
          <a:spcPct val="0"/>
        </a:spcAft>
        <a:buChar char="•"/>
        <a:defRPr>
          <a:solidFill>
            <a:srgbClr val="FF0000"/>
          </a:solidFill>
          <a:latin typeface="+mn-lt"/>
        </a:defRPr>
      </a:lvl3pPr>
      <a:lvl4pPr marL="1600200" indent="-228600" algn="l" rtl="0" fontAlgn="base">
        <a:spcBef>
          <a:spcPct val="20000"/>
        </a:spcBef>
        <a:spcAft>
          <a:spcPct val="0"/>
        </a:spcAft>
        <a:buChar char="–"/>
        <a:defRPr>
          <a:solidFill>
            <a:srgbClr val="993300"/>
          </a:solidFill>
          <a:latin typeface="+mn-lt"/>
        </a:defRPr>
      </a:lvl4pPr>
      <a:lvl5pPr marL="2057400" indent="-228600" algn="l" rtl="0" fontAlgn="base">
        <a:spcBef>
          <a:spcPct val="20000"/>
        </a:spcBef>
        <a:spcAft>
          <a:spcPct val="0"/>
        </a:spcAft>
        <a:buChar char="»"/>
        <a:defRPr>
          <a:solidFill>
            <a:schemeClr val="accent1"/>
          </a:solidFill>
          <a:latin typeface="+mn-lt"/>
        </a:defRPr>
      </a:lvl5pPr>
      <a:lvl6pPr marL="2514600" indent="-228600" algn="l" rtl="0" fontAlgn="base">
        <a:spcBef>
          <a:spcPct val="20000"/>
        </a:spcBef>
        <a:spcAft>
          <a:spcPct val="0"/>
        </a:spcAft>
        <a:buChar char="»"/>
        <a:defRPr>
          <a:solidFill>
            <a:schemeClr val="accent1"/>
          </a:solidFill>
          <a:latin typeface="+mn-lt"/>
        </a:defRPr>
      </a:lvl6pPr>
      <a:lvl7pPr marL="2971800" indent="-228600" algn="l" rtl="0" fontAlgn="base">
        <a:spcBef>
          <a:spcPct val="20000"/>
        </a:spcBef>
        <a:spcAft>
          <a:spcPct val="0"/>
        </a:spcAft>
        <a:buChar char="»"/>
        <a:defRPr>
          <a:solidFill>
            <a:schemeClr val="accent1"/>
          </a:solidFill>
          <a:latin typeface="+mn-lt"/>
        </a:defRPr>
      </a:lvl7pPr>
      <a:lvl8pPr marL="3429000" indent="-228600" algn="l" rtl="0" fontAlgn="base">
        <a:spcBef>
          <a:spcPct val="20000"/>
        </a:spcBef>
        <a:spcAft>
          <a:spcPct val="0"/>
        </a:spcAft>
        <a:buChar char="»"/>
        <a:defRPr>
          <a:solidFill>
            <a:schemeClr val="accent1"/>
          </a:solidFill>
          <a:latin typeface="+mn-lt"/>
        </a:defRPr>
      </a:lvl8pPr>
      <a:lvl9pPr marL="3886200" indent="-228600" algn="l" rtl="0" fontAlgn="base">
        <a:spcBef>
          <a:spcPct val="20000"/>
        </a:spcBef>
        <a:spcAft>
          <a:spcPct val="0"/>
        </a:spcAft>
        <a:buChar char="»"/>
        <a:defRPr>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4" Type="http://schemas.openxmlformats.org/officeDocument/2006/relationships/slide" Target="slide4.xml"/><Relationship Id="rId5" Type="http://schemas.openxmlformats.org/officeDocument/2006/relationships/slide" Target="slide5.xml"/><Relationship Id="rId6" Type="http://schemas.openxmlformats.org/officeDocument/2006/relationships/slide" Target="slide7.xml"/><Relationship Id="rId7" Type="http://schemas.openxmlformats.org/officeDocument/2006/relationships/slide" Target="slide9.xml"/><Relationship Id="rId8" Type="http://schemas.openxmlformats.org/officeDocument/2006/relationships/slide" Target="slide13.xml"/><Relationship Id="rId9" Type="http://schemas.openxmlformats.org/officeDocument/2006/relationships/slide" Target="slide21.xm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21.wmf"/><Relationship Id="rId5" Type="http://schemas.openxmlformats.org/officeDocument/2006/relationships/image" Target="../media/image22.png"/><Relationship Id="rId6" Type="http://schemas.openxmlformats.org/officeDocument/2006/relationships/oleObject" Target="../embeddings/oleObject9.bin"/><Relationship Id="rId7" Type="http://schemas.openxmlformats.org/officeDocument/2006/relationships/image" Target="../media/image20.wmf"/><Relationship Id="rId1" Type="http://schemas.openxmlformats.org/officeDocument/2006/relationships/vmlDrawing" Target="../drawings/vmlDrawing6.vml"/><Relationship Id="rId2"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10.bin"/><Relationship Id="rId5" Type="http://schemas.openxmlformats.org/officeDocument/2006/relationships/image" Target="../media/image23.emf"/><Relationship Id="rId6" Type="http://schemas.openxmlformats.org/officeDocument/2006/relationships/image" Target="../media/image25.wmf"/><Relationship Id="rId7" Type="http://schemas.openxmlformats.org/officeDocument/2006/relationships/oleObject" Target="../embeddings/oleObject11.bin"/><Relationship Id="rId8" Type="http://schemas.openxmlformats.org/officeDocument/2006/relationships/image" Target="../media/image24.wmf"/><Relationship Id="rId9" Type="http://schemas.openxmlformats.org/officeDocument/2006/relationships/image" Target="../media/image26.png"/><Relationship Id="rId10" Type="http://schemas.openxmlformats.org/officeDocument/2006/relationships/image" Target="../media/image27.png"/><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12.bin"/><Relationship Id="rId5" Type="http://schemas.openxmlformats.org/officeDocument/2006/relationships/image" Target="../media/image28.wmf"/><Relationship Id="rId6" Type="http://schemas.openxmlformats.org/officeDocument/2006/relationships/oleObject" Target="../embeddings/oleObject13.bin"/><Relationship Id="rId7" Type="http://schemas.openxmlformats.org/officeDocument/2006/relationships/image" Target="../media/image29.w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 Id="rId3" Type="http://schemas.openxmlformats.org/officeDocument/2006/relationships/hyperlink" Target="../eos/atom2.mov" TargetMode="Externa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4.bin"/><Relationship Id="rId4" Type="http://schemas.openxmlformats.org/officeDocument/2006/relationships/image" Target="../media/image31.wmf"/><Relationship Id="rId5" Type="http://schemas.openxmlformats.org/officeDocument/2006/relationships/oleObject" Target="../embeddings/oleObject15.bin"/><Relationship Id="rId6" Type="http://schemas.openxmlformats.org/officeDocument/2006/relationships/image" Target="../media/image32.wmf"/><Relationship Id="rId7" Type="http://schemas.openxmlformats.org/officeDocument/2006/relationships/oleObject" Target="../embeddings/oleObject16.bin"/><Relationship Id="rId8" Type="http://schemas.openxmlformats.org/officeDocument/2006/relationships/image" Target="../media/image33.wmf"/><Relationship Id="rId9" Type="http://schemas.openxmlformats.org/officeDocument/2006/relationships/oleObject" Target="../embeddings/oleObject17.bin"/><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 Id="rId3" Type="http://schemas.openxmlformats.org/officeDocument/2006/relationships/hyperlink" Target="../eos/atom2.mov" TargetMode="External"/></Relationships>
</file>

<file path=ppt/slides/_rels/slide18.xml.rels><?xml version="1.0" encoding="UTF-8" standalone="yes"?>
<Relationships xmlns="http://schemas.openxmlformats.org/package/2006/relationships"><Relationship Id="rId11" Type="http://schemas.openxmlformats.org/officeDocument/2006/relationships/image" Target="../media/image40.png"/><Relationship Id="rId12" Type="http://schemas.openxmlformats.org/officeDocument/2006/relationships/oleObject" Target="../embeddings/oleObject22.bin"/><Relationship Id="rId13" Type="http://schemas.openxmlformats.org/officeDocument/2006/relationships/image" Target="../media/image38.wmf"/><Relationship Id="rId14" Type="http://schemas.openxmlformats.org/officeDocument/2006/relationships/oleObject" Target="../embeddings/oleObject23.bin"/><Relationship Id="rId15" Type="http://schemas.openxmlformats.org/officeDocument/2006/relationships/image" Target="../media/image39.wmf"/><Relationship Id="rId16" Type="http://schemas.openxmlformats.org/officeDocument/2006/relationships/slide" Target="slide23.xml"/><Relationship Id="rId1" Type="http://schemas.openxmlformats.org/officeDocument/2006/relationships/vmlDrawing" Target="../drawings/vmlDrawing10.vml"/><Relationship Id="rId2" Type="http://schemas.openxmlformats.org/officeDocument/2006/relationships/slideLayout" Target="../slideLayouts/slideLayout4.xml"/><Relationship Id="rId3" Type="http://schemas.openxmlformats.org/officeDocument/2006/relationships/oleObject" Target="../embeddings/oleObject18.bin"/><Relationship Id="rId4" Type="http://schemas.openxmlformats.org/officeDocument/2006/relationships/image" Target="../media/image34.wmf"/><Relationship Id="rId5" Type="http://schemas.openxmlformats.org/officeDocument/2006/relationships/oleObject" Target="../embeddings/oleObject19.bin"/><Relationship Id="rId6" Type="http://schemas.openxmlformats.org/officeDocument/2006/relationships/image" Target="../media/image35.wmf"/><Relationship Id="rId7" Type="http://schemas.openxmlformats.org/officeDocument/2006/relationships/oleObject" Target="../embeddings/oleObject20.bin"/><Relationship Id="rId8" Type="http://schemas.openxmlformats.org/officeDocument/2006/relationships/image" Target="../media/image36.wmf"/><Relationship Id="rId9" Type="http://schemas.openxmlformats.org/officeDocument/2006/relationships/oleObject" Target="../embeddings/oleObject21.bin"/><Relationship Id="rId10" Type="http://schemas.openxmlformats.org/officeDocument/2006/relationships/image" Target="../media/image37.wmf"/></Relationships>
</file>

<file path=ppt/slides/_rels/slide19.xml.rels><?xml version="1.0" encoding="UTF-8" standalone="yes"?>
<Relationships xmlns="http://schemas.openxmlformats.org/package/2006/relationships"><Relationship Id="rId3" Type="http://schemas.openxmlformats.org/officeDocument/2006/relationships/image" Target="../media/image42.wmf"/><Relationship Id="rId4" Type="http://schemas.openxmlformats.org/officeDocument/2006/relationships/oleObject" Target="../embeddings/oleObject24.bin"/><Relationship Id="rId5" Type="http://schemas.openxmlformats.org/officeDocument/2006/relationships/image" Target="../media/image41.wmf"/><Relationship Id="rId6" Type="http://schemas.openxmlformats.org/officeDocument/2006/relationships/slide" Target="slide24.xml"/><Relationship Id="rId7" Type="http://schemas.openxmlformats.org/officeDocument/2006/relationships/slide" Target="slide25.xml"/><Relationship Id="rId8" Type="http://schemas.openxmlformats.org/officeDocument/2006/relationships/image" Target="../media/image43.wmf"/><Relationship Id="rId9" Type="http://schemas.openxmlformats.org/officeDocument/2006/relationships/image" Target="../media/image44.wmf"/><Relationship Id="rId1" Type="http://schemas.openxmlformats.org/officeDocument/2006/relationships/vmlDrawing" Target="../drawings/vmlDrawing11.vml"/><Relationship Id="rId2"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1.bin"/><Relationship Id="rId5" Type="http://schemas.openxmlformats.org/officeDocument/2006/relationships/image" Target="../media/image1.wmf"/><Relationship Id="rId6" Type="http://schemas.openxmlformats.org/officeDocument/2006/relationships/oleObject" Target="../embeddings/oleObject2.bin"/><Relationship Id="rId7" Type="http://schemas.openxmlformats.org/officeDocument/2006/relationships/image" Target="../media/image2.wmf"/><Relationship Id="rId8" Type="http://schemas.openxmlformats.org/officeDocument/2006/relationships/oleObject" Target="../embeddings/oleObject3.bin"/><Relationship Id="rId9" Type="http://schemas.openxmlformats.org/officeDocument/2006/relationships/image" Target="../media/image3.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5.wmf"/><Relationship Id="rId4" Type="http://schemas.openxmlformats.org/officeDocument/2006/relationships/image" Target="../media/image46.wmf"/><Relationship Id="rId5" Type="http://schemas.openxmlformats.org/officeDocument/2006/relationships/image" Target="../media/image47.wmf"/><Relationship Id="rId6" Type="http://schemas.openxmlformats.org/officeDocument/2006/relationships/image" Target="../media/image48.wmf"/><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21.xml.rels><?xml version="1.0" encoding="UTF-8" standalone="yes"?>
<Relationships xmlns="http://schemas.openxmlformats.org/package/2006/relationships"><Relationship Id="rId3" Type="http://schemas.openxmlformats.org/officeDocument/2006/relationships/image" Target="../media/image50.jpeg"/><Relationship Id="rId4" Type="http://schemas.openxmlformats.org/officeDocument/2006/relationships/oleObject" Target="../embeddings/oleObject25.bin"/><Relationship Id="rId5" Type="http://schemas.openxmlformats.org/officeDocument/2006/relationships/image" Target="../media/image49.wmf"/><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6.bin"/><Relationship Id="rId4" Type="http://schemas.openxmlformats.org/officeDocument/2006/relationships/image" Target="../media/image51.wmf"/><Relationship Id="rId1" Type="http://schemas.openxmlformats.org/officeDocument/2006/relationships/vmlDrawing" Target="../drawings/vmlDrawing13.vml"/><Relationship Id="rId2"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 Target="slide9.xml"/><Relationship Id="rId4" Type="http://schemas.openxmlformats.org/officeDocument/2006/relationships/image" Target="../media/image53.png"/><Relationship Id="rId5" Type="http://schemas.openxmlformats.org/officeDocument/2006/relationships/oleObject" Target="../embeddings/oleObject27.bin"/><Relationship Id="rId6" Type="http://schemas.openxmlformats.org/officeDocument/2006/relationships/image" Target="../media/image52.wmf"/><Relationship Id="rId1" Type="http://schemas.openxmlformats.org/officeDocument/2006/relationships/vmlDrawing" Target="../drawings/vmlDrawing14.vml"/><Relationship Id="rId2"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4.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8.bin"/><Relationship Id="rId4" Type="http://schemas.openxmlformats.org/officeDocument/2006/relationships/image" Target="../media/image55.wmf"/><Relationship Id="rId5" Type="http://schemas.openxmlformats.org/officeDocument/2006/relationships/image" Target="../media/image56.wmf"/><Relationship Id="rId6" Type="http://schemas.openxmlformats.org/officeDocument/2006/relationships/image" Target="../media/image57.wmf"/><Relationship Id="rId1" Type="http://schemas.openxmlformats.org/officeDocument/2006/relationships/vmlDrawing" Target="../drawings/vmlDrawing15.vml"/><Relationship Id="rId2"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1" Type="http://schemas.openxmlformats.org/officeDocument/2006/relationships/oleObject" Target="../embeddings/oleObject33.bin"/><Relationship Id="rId12" Type="http://schemas.openxmlformats.org/officeDocument/2006/relationships/image" Target="../media/image52.wmf"/><Relationship Id="rId13" Type="http://schemas.openxmlformats.org/officeDocument/2006/relationships/oleObject" Target="../embeddings/oleObject34.bin"/><Relationship Id="rId14" Type="http://schemas.openxmlformats.org/officeDocument/2006/relationships/image" Target="../media/image61.wmf"/><Relationship Id="rId1" Type="http://schemas.openxmlformats.org/officeDocument/2006/relationships/vmlDrawing" Target="../drawings/vmlDrawing16.vml"/><Relationship Id="rId2" Type="http://schemas.openxmlformats.org/officeDocument/2006/relationships/slideLayout" Target="../slideLayouts/slideLayout4.xml"/><Relationship Id="rId3" Type="http://schemas.openxmlformats.org/officeDocument/2006/relationships/oleObject" Target="../embeddings/oleObject29.bin"/><Relationship Id="rId4" Type="http://schemas.openxmlformats.org/officeDocument/2006/relationships/image" Target="../media/image58.wmf"/><Relationship Id="rId5" Type="http://schemas.openxmlformats.org/officeDocument/2006/relationships/oleObject" Target="../embeddings/oleObject30.bin"/><Relationship Id="rId6" Type="http://schemas.openxmlformats.org/officeDocument/2006/relationships/image" Target="../media/image59.wmf"/><Relationship Id="rId7" Type="http://schemas.openxmlformats.org/officeDocument/2006/relationships/oleObject" Target="../embeddings/oleObject31.bin"/><Relationship Id="rId8" Type="http://schemas.openxmlformats.org/officeDocument/2006/relationships/image" Target="../media/image60.wmf"/><Relationship Id="rId9" Type="http://schemas.openxmlformats.org/officeDocument/2006/relationships/oleObject" Target="../embeddings/oleObject32.bin"/><Relationship Id="rId10" Type="http://schemas.openxmlformats.org/officeDocument/2006/relationships/image" Target="../media/image55.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5.bin"/><Relationship Id="rId4" Type="http://schemas.openxmlformats.org/officeDocument/2006/relationships/image" Target="../media/image55.wmf"/><Relationship Id="rId5" Type="http://schemas.openxmlformats.org/officeDocument/2006/relationships/image" Target="../media/image56.wmf"/><Relationship Id="rId6" Type="http://schemas.openxmlformats.org/officeDocument/2006/relationships/image" Target="../media/image57.wmf"/><Relationship Id="rId1" Type="http://schemas.openxmlformats.org/officeDocument/2006/relationships/vmlDrawing" Target="../drawings/vmlDrawing17.vml"/><Relationship Id="rId2"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62.wmf"/><Relationship Id="rId4" Type="http://schemas.openxmlformats.org/officeDocument/2006/relationships/oleObject" Target="../embeddings/oleObject36.bin"/><Relationship Id="rId5" Type="http://schemas.openxmlformats.org/officeDocument/2006/relationships/image" Target="../media/image49.wmf"/><Relationship Id="rId6" Type="http://schemas.openxmlformats.org/officeDocument/2006/relationships/oleObject" Target="../embeddings/oleObject37.bin"/><Relationship Id="rId7" Type="http://schemas.openxmlformats.org/officeDocument/2006/relationships/image" Target="../media/image52.wmf"/><Relationship Id="rId1" Type="http://schemas.openxmlformats.org/officeDocument/2006/relationships/vmlDrawing" Target="../drawings/vmlDrawing18.vml"/><Relationship Id="rId2"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8.bin"/><Relationship Id="rId4" Type="http://schemas.openxmlformats.org/officeDocument/2006/relationships/image" Target="../media/image63.wmf"/><Relationship Id="rId5" Type="http://schemas.openxmlformats.org/officeDocument/2006/relationships/image" Target="../media/image64.wmf"/><Relationship Id="rId6" Type="http://schemas.openxmlformats.org/officeDocument/2006/relationships/image" Target="../media/image65.wmf"/><Relationship Id="rId7" Type="http://schemas.openxmlformats.org/officeDocument/2006/relationships/slide" Target="slide30.xml"/><Relationship Id="rId1" Type="http://schemas.openxmlformats.org/officeDocument/2006/relationships/vmlDrawing" Target="../drawings/vmlDrawing19.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5.jpeg"/><Relationship Id="rId5" Type="http://schemas.openxmlformats.org/officeDocument/2006/relationships/oleObject" Target="../embeddings/oleObject4.bin"/><Relationship Id="rId6" Type="http://schemas.openxmlformats.org/officeDocument/2006/relationships/image" Target="../media/image4.wmf"/><Relationship Id="rId7" Type="http://schemas.openxmlformats.org/officeDocument/2006/relationships/image" Target="../media/image6.wmf"/><Relationship Id="rId1" Type="http://schemas.openxmlformats.org/officeDocument/2006/relationships/vmlDrawing" Target="../drawings/vmlDrawing2.vml"/><Relationship Id="rId2"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68.emf"/><Relationship Id="rId5" Type="http://schemas.openxmlformats.org/officeDocument/2006/relationships/oleObject" Target="../embeddings/oleObject39.bin"/><Relationship Id="rId6" Type="http://schemas.openxmlformats.org/officeDocument/2006/relationships/image" Target="../media/image66.wmf"/><Relationship Id="rId7" Type="http://schemas.openxmlformats.org/officeDocument/2006/relationships/oleObject" Target="../embeddings/oleObject40.bin"/><Relationship Id="rId8" Type="http://schemas.openxmlformats.org/officeDocument/2006/relationships/image" Target="../media/image67.wmf"/><Relationship Id="rId1" Type="http://schemas.openxmlformats.org/officeDocument/2006/relationships/vmlDrawing" Target="../drawings/vmlDrawing20.vml"/><Relationship Id="rId2"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9.png"/><Relationship Id="rId3" Type="http://schemas.openxmlformats.org/officeDocument/2006/relationships/image" Target="../media/image7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7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2.jpeg"/></Relationships>
</file>

<file path=ppt/slides/_rels/slide34.xml.rels><?xml version="1.0" encoding="UTF-8" standalone="yes"?>
<Relationships xmlns="http://schemas.openxmlformats.org/package/2006/relationships"><Relationship Id="rId3" Type="http://schemas.openxmlformats.org/officeDocument/2006/relationships/image" Target="../media/image73.png"/><Relationship Id="rId4" Type="http://schemas.openxmlformats.org/officeDocument/2006/relationships/image" Target="../media/image74.jpeg"/><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35.xml.rels><?xml version="1.0" encoding="UTF-8" standalone="yes"?>
<Relationships xmlns="http://schemas.openxmlformats.org/package/2006/relationships"><Relationship Id="rId3" Type="http://schemas.openxmlformats.org/officeDocument/2006/relationships/image" Target="../media/image76.wmf"/><Relationship Id="rId4" Type="http://schemas.openxmlformats.org/officeDocument/2006/relationships/image" Target="../media/image77.wmf"/><Relationship Id="rId5" Type="http://schemas.openxmlformats.org/officeDocument/2006/relationships/image" Target="../media/image78.wmf"/><Relationship Id="rId1" Type="http://schemas.openxmlformats.org/officeDocument/2006/relationships/slideLayout" Target="../slideLayouts/slideLayout7.xml"/><Relationship Id="rId2" Type="http://schemas.openxmlformats.org/officeDocument/2006/relationships/image" Target="../media/image7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79.jpeg"/></Relationships>
</file>

<file path=ppt/slides/_rels/slide37.xml.rels><?xml version="1.0" encoding="UTF-8" standalone="yes"?>
<Relationships xmlns="http://schemas.openxmlformats.org/package/2006/relationships"><Relationship Id="rId3" Type="http://schemas.openxmlformats.org/officeDocument/2006/relationships/image" Target="../media/image80.jpeg"/><Relationship Id="rId4" Type="http://schemas.openxmlformats.org/officeDocument/2006/relationships/image" Target="../media/image81.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5.bin"/><Relationship Id="rId5" Type="http://schemas.openxmlformats.org/officeDocument/2006/relationships/image" Target="../media/image7.wmf"/><Relationship Id="rId6" Type="http://schemas.openxmlformats.org/officeDocument/2006/relationships/oleObject" Target="../embeddings/oleObject6.bin"/><Relationship Id="rId7" Type="http://schemas.openxmlformats.org/officeDocument/2006/relationships/image" Target="../media/image8.w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7.bin"/><Relationship Id="rId5" Type="http://schemas.openxmlformats.org/officeDocument/2006/relationships/image" Target="../media/image9.wmf"/><Relationship Id="rId6" Type="http://schemas.openxmlformats.org/officeDocument/2006/relationships/image" Target="../media/image10.wmf"/><Relationship Id="rId7" Type="http://schemas.openxmlformats.org/officeDocument/2006/relationships/image" Target="../media/image11.png"/><Relationship Id="rId1" Type="http://schemas.openxmlformats.org/officeDocument/2006/relationships/vmlDrawing" Target="../drawings/vmlDrawing4.vml"/><Relationship Id="rId2"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wmf"/><Relationship Id="rId4" Type="http://schemas.openxmlformats.org/officeDocument/2006/relationships/oleObject" Target="../embeddings/oleObject8.bin"/><Relationship Id="rId5" Type="http://schemas.openxmlformats.org/officeDocument/2006/relationships/image" Target="../media/image13.wmf"/><Relationship Id="rId6" Type="http://schemas.openxmlformats.org/officeDocument/2006/relationships/image" Target="../media/image15.wmf"/><Relationship Id="rId1" Type="http://schemas.openxmlformats.org/officeDocument/2006/relationships/vmlDrawing" Target="../drawings/vmlDrawing5.vml"/><Relationship Id="rId2"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gif"/><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3" name="Rectangle 2051"/>
          <p:cNvSpPr>
            <a:spLocks noGrp="1" noChangeArrowheads="1"/>
          </p:cNvSpPr>
          <p:nvPr>
            <p:ph type="body" idx="1"/>
          </p:nvPr>
        </p:nvSpPr>
        <p:spPr>
          <a:xfrm>
            <a:off x="1889125" y="1379539"/>
            <a:ext cx="5561013" cy="3401468"/>
          </a:xfrm>
        </p:spPr>
        <p:txBody>
          <a:bodyPr/>
          <a:lstStyle/>
          <a:p>
            <a:pPr>
              <a:lnSpc>
                <a:spcPct val="90000"/>
              </a:lnSpc>
              <a:buFontTx/>
              <a:buAutoNum type="alphaUcPeriod"/>
            </a:pPr>
            <a:r>
              <a:rPr lang="en-US" sz="1600" dirty="0">
                <a:cs typeface="Times New Roman" pitchFamily="18" charset="0"/>
              </a:rPr>
              <a:t>What is the </a:t>
            </a:r>
            <a:r>
              <a:rPr lang="en-US" sz="1600" dirty="0" smtClean="0">
                <a:cs typeface="Times New Roman" pitchFamily="18" charset="0"/>
              </a:rPr>
              <a:t>EOS?</a:t>
            </a:r>
            <a:r>
              <a:rPr lang="en-US" sz="1600" dirty="0" smtClean="0">
                <a:cs typeface="Times New Roman" pitchFamily="18" charset="0"/>
                <a:hlinkClick r:id="rId3" action="ppaction://hlinksldjump"/>
              </a:rPr>
              <a:t> </a:t>
            </a:r>
            <a:r>
              <a:rPr lang="en-US" sz="1600" dirty="0" smtClean="0">
                <a:cs typeface="Times New Roman" pitchFamily="18" charset="0"/>
                <a:sym typeface="Symbol" pitchFamily="18" charset="2"/>
                <a:hlinkClick r:id="rId3" action="ppaction://hlinksldjump"/>
              </a:rPr>
              <a:t></a:t>
            </a:r>
            <a:endParaRPr lang="en-US" sz="1600" dirty="0" smtClean="0">
              <a:cs typeface="Times New Roman" pitchFamily="18" charset="0"/>
              <a:sym typeface="Symbol" pitchFamily="18" charset="2"/>
            </a:endParaRPr>
          </a:p>
          <a:p>
            <a:pPr>
              <a:lnSpc>
                <a:spcPct val="90000"/>
              </a:lnSpc>
              <a:buNone/>
            </a:pPr>
            <a:r>
              <a:rPr lang="en-US" sz="1600" dirty="0" smtClean="0">
                <a:cs typeface="Times New Roman" pitchFamily="18" charset="0"/>
                <a:sym typeface="Symbol" pitchFamily="18" charset="2"/>
              </a:rPr>
              <a:t>	 0. Relationship to energy and to nuclear masses </a:t>
            </a:r>
            <a:r>
              <a:rPr lang="en-US" sz="1600" dirty="0" smtClean="0">
                <a:cs typeface="Times New Roman" pitchFamily="18" charset="0"/>
                <a:sym typeface="Symbol" pitchFamily="18" charset="2"/>
                <a:hlinkClick r:id="rId4" action="ppaction://hlinksldjump"/>
              </a:rPr>
              <a:t></a:t>
            </a:r>
            <a:endParaRPr lang="en-US" sz="1600" dirty="0" smtClean="0">
              <a:cs typeface="Times New Roman" pitchFamily="18" charset="0"/>
            </a:endParaRPr>
          </a:p>
          <a:p>
            <a:pPr>
              <a:lnSpc>
                <a:spcPct val="90000"/>
              </a:lnSpc>
              <a:buFontTx/>
              <a:buNone/>
            </a:pPr>
            <a:r>
              <a:rPr lang="en-US" sz="1600" dirty="0" smtClean="0">
                <a:cs typeface="Times New Roman" pitchFamily="18" charset="0"/>
              </a:rPr>
              <a:t>	1. Important questions</a:t>
            </a:r>
            <a:r>
              <a:rPr lang="en-US" sz="1600" dirty="0" smtClean="0">
                <a:cs typeface="Times New Roman" pitchFamily="18" charset="0"/>
                <a:sym typeface="Symbol" pitchFamily="18" charset="2"/>
                <a:hlinkClick r:id="rId5" action="ppaction://hlinksldjump"/>
              </a:rPr>
              <a:t></a:t>
            </a:r>
            <a:endParaRPr lang="en-US" sz="1600" dirty="0" smtClean="0">
              <a:cs typeface="Times New Roman" pitchFamily="18" charset="0"/>
            </a:endParaRPr>
          </a:p>
          <a:p>
            <a:pPr>
              <a:lnSpc>
                <a:spcPct val="90000"/>
              </a:lnSpc>
              <a:buFontTx/>
              <a:buNone/>
            </a:pPr>
            <a:r>
              <a:rPr lang="en-US" sz="1600" dirty="0">
                <a:cs typeface="Times New Roman" pitchFamily="18" charset="0"/>
              </a:rPr>
              <a:t> </a:t>
            </a:r>
            <a:r>
              <a:rPr lang="en-US" sz="1600" dirty="0" smtClean="0">
                <a:cs typeface="Times New Roman" pitchFamily="18" charset="0"/>
              </a:rPr>
              <a:t>B. </a:t>
            </a:r>
            <a:r>
              <a:rPr lang="en-US" sz="1600" dirty="0">
                <a:cs typeface="Times New Roman" pitchFamily="18" charset="0"/>
              </a:rPr>
              <a:t>What observables are sensitive to the EOS and at what densities</a:t>
            </a:r>
            <a:r>
              <a:rPr lang="en-US" sz="1600" dirty="0" smtClean="0">
                <a:cs typeface="Times New Roman" pitchFamily="18" charset="0"/>
              </a:rPr>
              <a:t>?</a:t>
            </a:r>
          </a:p>
          <a:p>
            <a:pPr>
              <a:lnSpc>
                <a:spcPct val="90000"/>
              </a:lnSpc>
              <a:buFontTx/>
              <a:buNone/>
            </a:pPr>
            <a:r>
              <a:rPr lang="en-US" sz="1600" dirty="0" smtClean="0">
                <a:cs typeface="Times New Roman" pitchFamily="18" charset="0"/>
              </a:rPr>
              <a:t>	0. Astrophysical observables (neutron stars)</a:t>
            </a:r>
            <a:r>
              <a:rPr lang="en-US" sz="1600" dirty="0" smtClean="0">
                <a:cs typeface="Times New Roman" pitchFamily="18" charset="0"/>
                <a:sym typeface="Symbol" pitchFamily="18" charset="2"/>
              </a:rPr>
              <a:t> </a:t>
            </a:r>
            <a:r>
              <a:rPr lang="en-US" sz="1600" dirty="0" smtClean="0">
                <a:cs typeface="Times New Roman" pitchFamily="18" charset="0"/>
                <a:sym typeface="Symbol"/>
                <a:hlinkClick r:id="" action="ppaction://noaction"/>
              </a:rPr>
              <a:t></a:t>
            </a:r>
            <a:endParaRPr lang="en-US" sz="1600" dirty="0">
              <a:cs typeface="Times New Roman" pitchFamily="18" charset="0"/>
            </a:endParaRPr>
          </a:p>
          <a:p>
            <a:pPr>
              <a:lnSpc>
                <a:spcPct val="90000"/>
              </a:lnSpc>
              <a:buFontTx/>
              <a:buNone/>
            </a:pPr>
            <a:r>
              <a:rPr lang="en-US" sz="1600" dirty="0">
                <a:cs typeface="Times New Roman" pitchFamily="18" charset="0"/>
              </a:rPr>
              <a:t>	1. Binding energies </a:t>
            </a:r>
            <a:r>
              <a:rPr lang="en-US" sz="1600" dirty="0">
                <a:cs typeface="Times New Roman" pitchFamily="18" charset="0"/>
                <a:sym typeface="Symbol" pitchFamily="18" charset="2"/>
                <a:hlinkClick r:id="rId6" action="ppaction://hlinksldjump"/>
              </a:rPr>
              <a:t></a:t>
            </a:r>
            <a:endParaRPr lang="en-US" sz="1600" dirty="0">
              <a:cs typeface="Times New Roman" pitchFamily="18" charset="0"/>
              <a:sym typeface="Symbol" pitchFamily="18" charset="2"/>
            </a:endParaRPr>
          </a:p>
          <a:p>
            <a:pPr>
              <a:lnSpc>
                <a:spcPct val="90000"/>
              </a:lnSpc>
              <a:buFontTx/>
              <a:buNone/>
            </a:pPr>
            <a:r>
              <a:rPr lang="en-US" sz="1600" dirty="0">
                <a:cs typeface="Times New Roman" pitchFamily="18" charset="0"/>
              </a:rPr>
              <a:t>	2. Radii of neutron and proton matter in nuclei </a:t>
            </a:r>
            <a:r>
              <a:rPr lang="en-US" sz="1600" dirty="0">
                <a:cs typeface="Times New Roman" pitchFamily="18" charset="0"/>
                <a:sym typeface="Symbol" pitchFamily="18" charset="2"/>
                <a:hlinkClick r:id="rId6" action="ppaction://hlinksldjump"/>
              </a:rPr>
              <a:t></a:t>
            </a:r>
            <a:endParaRPr lang="en-US" sz="1600" dirty="0">
              <a:cs typeface="Times New Roman" pitchFamily="18" charset="0"/>
            </a:endParaRPr>
          </a:p>
          <a:p>
            <a:pPr>
              <a:lnSpc>
                <a:spcPct val="90000"/>
              </a:lnSpc>
              <a:buFontTx/>
              <a:buNone/>
            </a:pPr>
            <a:r>
              <a:rPr lang="en-US" sz="1600" dirty="0">
                <a:cs typeface="Times New Roman" pitchFamily="18" charset="0"/>
              </a:rPr>
              <a:t>	3. </a:t>
            </a:r>
            <a:r>
              <a:rPr lang="en-US" sz="1600" dirty="0" smtClean="0">
                <a:cs typeface="Times New Roman" pitchFamily="18" charset="0"/>
              </a:rPr>
              <a:t>“Pigmy” and giant </a:t>
            </a:r>
            <a:r>
              <a:rPr lang="en-US" sz="1600" dirty="0">
                <a:cs typeface="Times New Roman" pitchFamily="18" charset="0"/>
              </a:rPr>
              <a:t>resonances </a:t>
            </a:r>
            <a:r>
              <a:rPr lang="en-US" sz="1600" dirty="0">
                <a:cs typeface="Times New Roman" pitchFamily="18" charset="0"/>
                <a:sym typeface="Symbol" pitchFamily="18" charset="2"/>
                <a:hlinkClick r:id="rId7" action="ppaction://hlinksldjump"/>
              </a:rPr>
              <a:t></a:t>
            </a:r>
            <a:endParaRPr lang="en-US" sz="1600" dirty="0">
              <a:cs typeface="Times New Roman" pitchFamily="18" charset="0"/>
            </a:endParaRPr>
          </a:p>
          <a:p>
            <a:pPr>
              <a:lnSpc>
                <a:spcPct val="90000"/>
              </a:lnSpc>
              <a:buFontTx/>
              <a:buNone/>
            </a:pPr>
            <a:r>
              <a:rPr lang="en-US" sz="1600" dirty="0">
                <a:cs typeface="Times New Roman" pitchFamily="18" charset="0"/>
              </a:rPr>
              <a:t>	4. </a:t>
            </a:r>
            <a:r>
              <a:rPr lang="en-US" sz="1600" dirty="0" smtClean="0">
                <a:cs typeface="Times New Roman" pitchFamily="18" charset="0"/>
              </a:rPr>
              <a:t>Particle </a:t>
            </a:r>
            <a:r>
              <a:rPr lang="en-US" sz="1600" dirty="0">
                <a:cs typeface="Times New Roman" pitchFamily="18" charset="0"/>
              </a:rPr>
              <a:t>flow and particle production: symmetric EOS </a:t>
            </a:r>
            <a:r>
              <a:rPr lang="en-US" sz="1600" dirty="0">
                <a:cs typeface="Times New Roman" pitchFamily="18" charset="0"/>
                <a:sym typeface="Symbol" pitchFamily="18" charset="2"/>
                <a:hlinkClick r:id="rId8" action="ppaction://hlinksldjump"/>
              </a:rPr>
              <a:t></a:t>
            </a:r>
            <a:endParaRPr lang="en-US" sz="1600" dirty="0">
              <a:cs typeface="Times New Roman" pitchFamily="18" charset="0"/>
            </a:endParaRPr>
          </a:p>
          <a:p>
            <a:pPr>
              <a:lnSpc>
                <a:spcPct val="90000"/>
              </a:lnSpc>
              <a:buFontTx/>
              <a:buNone/>
            </a:pPr>
            <a:r>
              <a:rPr lang="en-US" sz="1600" dirty="0">
                <a:cs typeface="Times New Roman" pitchFamily="18" charset="0"/>
              </a:rPr>
              <a:t>	5. Particle flow and particle production: symmetry energy </a:t>
            </a:r>
            <a:r>
              <a:rPr lang="en-US" sz="1600" dirty="0">
                <a:cs typeface="Times New Roman" pitchFamily="18" charset="0"/>
                <a:sym typeface="Symbol" pitchFamily="18" charset="2"/>
                <a:hlinkClick r:id="rId9" action="ppaction://hlinksldjump"/>
              </a:rPr>
              <a:t></a:t>
            </a:r>
            <a:endParaRPr lang="en-US" sz="1600" dirty="0">
              <a:cs typeface="Times New Roman" pitchFamily="18" charset="0"/>
            </a:endParaRPr>
          </a:p>
          <a:p>
            <a:pPr>
              <a:lnSpc>
                <a:spcPct val="90000"/>
              </a:lnSpc>
              <a:buFontTx/>
              <a:buNone/>
            </a:pPr>
            <a:r>
              <a:rPr lang="en-US" sz="1600" dirty="0" smtClean="0">
                <a:cs typeface="Times New Roman" pitchFamily="18" charset="0"/>
                <a:sym typeface="Symbol" pitchFamily="18" charset="2"/>
              </a:rPr>
              <a:t>C </a:t>
            </a:r>
            <a:r>
              <a:rPr lang="en-US" sz="1600" dirty="0">
                <a:cs typeface="Times New Roman" pitchFamily="18" charset="0"/>
                <a:sym typeface="Symbol" pitchFamily="18" charset="2"/>
              </a:rPr>
              <a:t>Summary </a:t>
            </a:r>
            <a:r>
              <a:rPr lang="en-US" sz="1600" dirty="0">
                <a:cs typeface="Times New Roman" pitchFamily="18" charset="0"/>
              </a:rPr>
              <a:t> </a:t>
            </a:r>
            <a:r>
              <a:rPr lang="en-US" sz="1600" dirty="0">
                <a:cs typeface="Times New Roman" pitchFamily="18" charset="0"/>
                <a:sym typeface="Symbol" pitchFamily="18" charset="2"/>
                <a:hlinkClick r:id="" action="ppaction://noaction"/>
              </a:rPr>
              <a:t></a:t>
            </a:r>
            <a:endParaRPr lang="en-US" sz="1600" dirty="0">
              <a:cs typeface="Times New Roman" pitchFamily="18" charset="0"/>
            </a:endParaRPr>
          </a:p>
          <a:p>
            <a:pPr>
              <a:lnSpc>
                <a:spcPct val="90000"/>
              </a:lnSpc>
              <a:buFontTx/>
              <a:buNone/>
            </a:pPr>
            <a:r>
              <a:rPr lang="en-US" sz="1600" dirty="0">
                <a:cs typeface="Times New Roman" pitchFamily="18" charset="0"/>
              </a:rPr>
              <a:t>	</a:t>
            </a:r>
          </a:p>
          <a:p>
            <a:pPr>
              <a:lnSpc>
                <a:spcPct val="90000"/>
              </a:lnSpc>
              <a:buFontTx/>
              <a:buNone/>
            </a:pPr>
            <a:r>
              <a:rPr lang="en-US" sz="1600" dirty="0">
                <a:cs typeface="Times New Roman" pitchFamily="18" charset="0"/>
              </a:rPr>
              <a:t> </a:t>
            </a:r>
          </a:p>
        </p:txBody>
      </p:sp>
      <p:sp>
        <p:nvSpPr>
          <p:cNvPr id="517122" name="Rectangle 2050"/>
          <p:cNvSpPr>
            <a:spLocks noGrp="1" noChangeArrowheads="1"/>
          </p:cNvSpPr>
          <p:nvPr>
            <p:ph type="title"/>
          </p:nvPr>
        </p:nvSpPr>
        <p:spPr>
          <a:xfrm>
            <a:off x="701675" y="233363"/>
            <a:ext cx="7642225" cy="477837"/>
          </a:xfrm>
          <a:ln/>
        </p:spPr>
        <p:txBody>
          <a:bodyPr/>
          <a:lstStyle/>
          <a:p>
            <a:r>
              <a:rPr lang="en-US">
                <a:cs typeface="Arial" pitchFamily="34" charset="0"/>
              </a:rPr>
              <a:t>Constraining the properties of dense matter</a:t>
            </a:r>
          </a:p>
        </p:txBody>
      </p:sp>
      <p:sp>
        <p:nvSpPr>
          <p:cNvPr id="517126" name="Text Box 2054"/>
          <p:cNvSpPr txBox="1">
            <a:spLocks noChangeArrowheads="1"/>
          </p:cNvSpPr>
          <p:nvPr/>
        </p:nvSpPr>
        <p:spPr bwMode="auto">
          <a:xfrm>
            <a:off x="1266825" y="842963"/>
            <a:ext cx="6872288" cy="396875"/>
          </a:xfrm>
          <a:prstGeom prst="rect">
            <a:avLst/>
          </a:prstGeom>
          <a:noFill/>
          <a:ln w="9525">
            <a:noFill/>
            <a:miter lim="800000"/>
            <a:headEnd/>
            <a:tailEnd/>
          </a:ln>
          <a:effectLst/>
        </p:spPr>
        <p:txBody>
          <a:bodyPr>
            <a:spAutoFit/>
          </a:bodyPr>
          <a:lstStyle/>
          <a:p>
            <a:pPr algn="ctr">
              <a:buFontTx/>
              <a:buNone/>
            </a:pPr>
            <a:r>
              <a:rPr lang="en-US" sz="2000"/>
              <a:t>William Lynch, Michigan State University</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0628"/>
            <a:ext cx="7772400" cy="731520"/>
          </a:xfrm>
        </p:spPr>
        <p:txBody>
          <a:bodyPr/>
          <a:lstStyle/>
          <a:p>
            <a:r>
              <a:rPr lang="en-US" dirty="0" smtClean="0"/>
              <a:t>Relation to symmetry energy </a:t>
            </a:r>
            <a:endParaRPr lang="en-US" dirty="0"/>
          </a:p>
        </p:txBody>
      </p:sp>
      <p:sp>
        <p:nvSpPr>
          <p:cNvPr id="3" name="Content Placeholder 2"/>
          <p:cNvSpPr>
            <a:spLocks noGrp="1"/>
          </p:cNvSpPr>
          <p:nvPr>
            <p:ph sz="half" idx="1"/>
          </p:nvPr>
        </p:nvSpPr>
        <p:spPr>
          <a:xfrm>
            <a:off x="672011" y="4496072"/>
            <a:ext cx="3810000" cy="2087608"/>
          </a:xfrm>
        </p:spPr>
        <p:txBody>
          <a:bodyPr/>
          <a:lstStyle/>
          <a:p>
            <a:r>
              <a:rPr lang="en-US" sz="1800" dirty="0" smtClean="0"/>
              <a:t>Random phase approximation (RPA) calculations show a strong correlation between the neutron -proton radius difference and the fractional strength in the pygmy dipole resonance.</a:t>
            </a:r>
            <a:endParaRPr lang="en-US" dirty="0"/>
          </a:p>
        </p:txBody>
      </p:sp>
      <p:sp>
        <p:nvSpPr>
          <p:cNvPr id="4" name="Content Placeholder 3"/>
          <p:cNvSpPr>
            <a:spLocks noGrp="1"/>
          </p:cNvSpPr>
          <p:nvPr>
            <p:ph sz="half" idx="2"/>
          </p:nvPr>
        </p:nvSpPr>
        <p:spPr>
          <a:xfrm>
            <a:off x="5039360" y="4493890"/>
            <a:ext cx="3869510" cy="2050601"/>
          </a:xfrm>
        </p:spPr>
        <p:txBody>
          <a:bodyPr/>
          <a:lstStyle/>
          <a:p>
            <a:r>
              <a:rPr lang="en-US" sz="1800" dirty="0" smtClean="0"/>
              <a:t>Random phase approximation (RPA) calculations show a strong correlation between the fractional strength  and the symmetry pressure</a:t>
            </a:r>
            <a:endParaRPr lang="en-US" sz="1800" dirty="0"/>
          </a:p>
        </p:txBody>
      </p:sp>
      <p:pic>
        <p:nvPicPr>
          <p:cNvPr id="5" name="Picture 4" descr="pigmy-strength.WMF"/>
          <p:cNvPicPr>
            <a:picLocks noChangeAspect="1"/>
          </p:cNvPicPr>
          <p:nvPr/>
        </p:nvPicPr>
        <p:blipFill>
          <a:blip r:embed="rId4"/>
          <a:srcRect l="4667" t="15916" r="8667"/>
          <a:stretch>
            <a:fillRect/>
          </a:stretch>
        </p:blipFill>
        <p:spPr>
          <a:xfrm>
            <a:off x="397214" y="1087596"/>
            <a:ext cx="3913530" cy="3339862"/>
          </a:xfrm>
          <a:prstGeom prst="rect">
            <a:avLst/>
          </a:prstGeom>
        </p:spPr>
      </p:pic>
      <p:pic>
        <p:nvPicPr>
          <p:cNvPr id="987138" name="Picture 2"/>
          <p:cNvPicPr>
            <a:picLocks noChangeAspect="1" noChangeArrowheads="1"/>
          </p:cNvPicPr>
          <p:nvPr/>
        </p:nvPicPr>
        <p:blipFill>
          <a:blip r:embed="rId5"/>
          <a:srcRect/>
          <a:stretch>
            <a:fillRect/>
          </a:stretch>
        </p:blipFill>
        <p:spPr bwMode="auto">
          <a:xfrm>
            <a:off x="4364427" y="1148032"/>
            <a:ext cx="4779573" cy="3280277"/>
          </a:xfrm>
          <a:prstGeom prst="rect">
            <a:avLst/>
          </a:prstGeom>
          <a:noFill/>
          <a:ln w="9525">
            <a:noFill/>
            <a:miter lim="800000"/>
            <a:headEnd/>
            <a:tailEnd/>
          </a:ln>
          <a:effectLst/>
        </p:spPr>
      </p:pic>
      <p:graphicFrame>
        <p:nvGraphicFramePr>
          <p:cNvPr id="987139" name="Object 6"/>
          <p:cNvGraphicFramePr>
            <a:graphicFrameLocks noChangeAspect="1"/>
          </p:cNvGraphicFramePr>
          <p:nvPr/>
        </p:nvGraphicFramePr>
        <p:xfrm>
          <a:off x="5756322" y="5688014"/>
          <a:ext cx="2760662" cy="687387"/>
        </p:xfrm>
        <a:graphic>
          <a:graphicData uri="http://schemas.openxmlformats.org/presentationml/2006/ole">
            <mc:AlternateContent xmlns:mc="http://schemas.openxmlformats.org/markup-compatibility/2006">
              <mc:Choice xmlns:v="urn:schemas-microsoft-com:vml" Requires="v">
                <p:oleObj spid="_x0000_s836614" name="Equation" r:id="rId6" imgW="2044310" imgH="507633" progId="Equation.DSMT4">
                  <p:embed/>
                </p:oleObj>
              </mc:Choice>
              <mc:Fallback>
                <p:oleObj name="Equation" r:id="rId6" imgW="2044310" imgH="507633"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56322" y="5688014"/>
                        <a:ext cx="2760662" cy="687387"/>
                      </a:xfrm>
                      <a:prstGeom prst="rect">
                        <a:avLst/>
                      </a:prstGeom>
                      <a:solidFill>
                        <a:srgbClr val="FFFF99"/>
                      </a:solidFill>
                    </p:spPr>
                  </p:pic>
                </p:oleObj>
              </mc:Fallback>
            </mc:AlternateContent>
          </a:graphicData>
        </a:graphic>
      </p:graphicFrame>
      <p:sp>
        <p:nvSpPr>
          <p:cNvPr id="8" name="TextBox 7"/>
          <p:cNvSpPr txBox="1"/>
          <p:nvPr/>
        </p:nvSpPr>
        <p:spPr>
          <a:xfrm>
            <a:off x="667360" y="960504"/>
            <a:ext cx="3877985" cy="566309"/>
          </a:xfrm>
          <a:prstGeom prst="rect">
            <a:avLst/>
          </a:prstGeom>
          <a:noFill/>
        </p:spPr>
        <p:txBody>
          <a:bodyPr wrap="none" rtlCol="0">
            <a:spAutoFit/>
          </a:bodyPr>
          <a:lstStyle/>
          <a:p>
            <a:pPr>
              <a:buNone/>
            </a:pPr>
            <a:r>
              <a:rPr lang="en-US" sz="1400" dirty="0" smtClean="0"/>
              <a:t>A. </a:t>
            </a:r>
            <a:r>
              <a:rPr lang="en-US" sz="1400" dirty="0" err="1" smtClean="0"/>
              <a:t>Klimkiewicz</a:t>
            </a:r>
            <a:r>
              <a:rPr lang="en-US" sz="1400" dirty="0" smtClean="0"/>
              <a:t>, et al., PRC76, 051603(R) (2007)</a:t>
            </a:r>
          </a:p>
          <a:p>
            <a:pPr>
              <a:buNone/>
            </a:pPr>
            <a:endParaRPr lang="en-US" sz="1400" dirty="0" smtClean="0"/>
          </a:p>
        </p:txBody>
      </p:sp>
      <p:sp>
        <p:nvSpPr>
          <p:cNvPr id="9" name="TextBox 8"/>
          <p:cNvSpPr txBox="1"/>
          <p:nvPr/>
        </p:nvSpPr>
        <p:spPr>
          <a:xfrm>
            <a:off x="5540186" y="1062318"/>
            <a:ext cx="3451586" cy="307777"/>
          </a:xfrm>
          <a:prstGeom prst="rect">
            <a:avLst/>
          </a:prstGeom>
          <a:noFill/>
        </p:spPr>
        <p:txBody>
          <a:bodyPr wrap="none" rtlCol="0">
            <a:spAutoFit/>
          </a:bodyPr>
          <a:lstStyle/>
          <a:p>
            <a:pPr>
              <a:buNone/>
            </a:pPr>
            <a:r>
              <a:rPr lang="en-US" sz="1400" dirty="0" smtClean="0"/>
              <a:t>A. </a:t>
            </a:r>
            <a:r>
              <a:rPr lang="en-US" sz="1400" dirty="0" err="1" smtClean="0"/>
              <a:t>Carbone,et</a:t>
            </a:r>
            <a:r>
              <a:rPr lang="en-US" sz="1400" dirty="0" smtClean="0"/>
              <a:t> al., PRC 81, 041301(R) (2010)</a:t>
            </a:r>
            <a:endParaRPr lang="en-US" sz="1400" dirty="0"/>
          </a:p>
        </p:txBody>
      </p:sp>
      <p:cxnSp>
        <p:nvCxnSpPr>
          <p:cNvPr id="12" name="Straight Connector 11"/>
          <p:cNvCxnSpPr/>
          <p:nvPr/>
        </p:nvCxnSpPr>
        <p:spPr bwMode="auto">
          <a:xfrm>
            <a:off x="4963886" y="2076994"/>
            <a:ext cx="914400" cy="914400"/>
          </a:xfrm>
          <a:prstGeom prst="line">
            <a:avLst/>
          </a:prstGeom>
          <a:solidFill>
            <a:srgbClr val="FFFF99"/>
          </a:solidFill>
          <a:ln w="9525" cap="flat" cmpd="sng" algn="ctr">
            <a:noFill/>
            <a:prstDash val="solid"/>
            <a:round/>
            <a:headEnd type="none" w="med" len="med"/>
            <a:tailEnd type="none" w="med" len="med"/>
          </a:ln>
          <a:effectLst/>
        </p:spPr>
      </p:cxnSp>
      <p:sp>
        <p:nvSpPr>
          <p:cNvPr id="15" name="Rectangle 14"/>
          <p:cNvSpPr/>
          <p:nvPr/>
        </p:nvSpPr>
        <p:spPr bwMode="auto">
          <a:xfrm>
            <a:off x="4963886" y="2730137"/>
            <a:ext cx="3905794" cy="940526"/>
          </a:xfrm>
          <a:prstGeom prst="rect">
            <a:avLst/>
          </a:prstGeom>
          <a:solidFill>
            <a:schemeClr val="accent1">
              <a:lumMod val="75000"/>
              <a:alpha val="20000"/>
            </a:schemeClr>
          </a:solidFill>
          <a:ln w="254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None/>
              <a:tabLst/>
            </a:pPr>
            <a:r>
              <a:rPr kumimoji="0" lang="en-US" sz="1800" b="0" i="0" u="none" strike="noStrike" cap="none" normalizeH="0" dirty="0" smtClean="0">
                <a:ln>
                  <a:noFill/>
                </a:ln>
                <a:solidFill>
                  <a:srgbClr val="008000"/>
                </a:solidFill>
                <a:effectLst/>
                <a:latin typeface="Times New Roman" pitchFamily="18" charset="0"/>
              </a:rPr>
              <a:t>Data</a:t>
            </a:r>
          </a:p>
        </p:txBody>
      </p:sp>
      <p:sp>
        <p:nvSpPr>
          <p:cNvPr id="16" name="TextBox 15"/>
          <p:cNvSpPr txBox="1"/>
          <p:nvPr/>
        </p:nvSpPr>
        <p:spPr>
          <a:xfrm rot="16200000">
            <a:off x="2847703" y="2534194"/>
            <a:ext cx="3337452" cy="369332"/>
          </a:xfrm>
          <a:prstGeom prst="rect">
            <a:avLst/>
          </a:prstGeom>
          <a:solidFill>
            <a:schemeClr val="bg1"/>
          </a:solidFill>
        </p:spPr>
        <p:txBody>
          <a:bodyPr wrap="none" rtlCol="0">
            <a:spAutoFit/>
          </a:bodyPr>
          <a:lstStyle/>
          <a:p>
            <a:pPr>
              <a:buNone/>
            </a:pPr>
            <a:r>
              <a:rPr lang="en-US" dirty="0" smtClean="0"/>
              <a:t>% TRK energy weighted sum rule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1026"/>
          <p:cNvSpPr>
            <a:spLocks noGrp="1" noChangeArrowheads="1"/>
          </p:cNvSpPr>
          <p:nvPr>
            <p:ph type="title"/>
          </p:nvPr>
        </p:nvSpPr>
        <p:spPr>
          <a:xfrm>
            <a:off x="609600" y="238125"/>
            <a:ext cx="7772400" cy="904875"/>
          </a:xfrm>
        </p:spPr>
        <p:txBody>
          <a:bodyPr/>
          <a:lstStyle/>
          <a:p>
            <a:pPr eaLnBrk="1" hangingPunct="1">
              <a:defRPr/>
            </a:pPr>
            <a:r>
              <a:rPr lang="en-US" smtClean="0"/>
              <a:t>Giant resonances</a:t>
            </a:r>
          </a:p>
        </p:txBody>
      </p:sp>
      <p:sp>
        <p:nvSpPr>
          <p:cNvPr id="581635" name="Rectangle 1027"/>
          <p:cNvSpPr>
            <a:spLocks noGrp="1" noChangeArrowheads="1"/>
          </p:cNvSpPr>
          <p:nvPr>
            <p:ph type="body" idx="1"/>
          </p:nvPr>
        </p:nvSpPr>
        <p:spPr>
          <a:xfrm>
            <a:off x="311150" y="1408113"/>
            <a:ext cx="6089650" cy="2936875"/>
          </a:xfrm>
        </p:spPr>
        <p:txBody>
          <a:bodyPr/>
          <a:lstStyle/>
          <a:p>
            <a:pPr eaLnBrk="1" hangingPunct="1">
              <a:lnSpc>
                <a:spcPct val="90000"/>
              </a:lnSpc>
              <a:defRPr/>
            </a:pPr>
            <a:r>
              <a:rPr lang="en-US" dirty="0" smtClean="0"/>
              <a:t>Imagine a macroscopic, i.e. classical vibration of the matter in the nucleus.</a:t>
            </a:r>
          </a:p>
          <a:p>
            <a:pPr lvl="1" eaLnBrk="1" hangingPunct="1">
              <a:lnSpc>
                <a:spcPct val="90000"/>
              </a:lnSpc>
              <a:defRPr/>
            </a:pPr>
            <a:r>
              <a:rPr lang="en-US" dirty="0" smtClean="0"/>
              <a:t>e.g. </a:t>
            </a:r>
            <a:r>
              <a:rPr lang="en-US" dirty="0" err="1" smtClean="0"/>
              <a:t>Isoscaler</a:t>
            </a:r>
            <a:r>
              <a:rPr lang="en-US" dirty="0" smtClean="0"/>
              <a:t> Giant Monopole (GMR) resonance</a:t>
            </a:r>
          </a:p>
          <a:p>
            <a:pPr eaLnBrk="1" hangingPunct="1">
              <a:lnSpc>
                <a:spcPct val="90000"/>
              </a:lnSpc>
              <a:defRPr/>
            </a:pPr>
            <a:r>
              <a:rPr lang="en-US" dirty="0" smtClean="0"/>
              <a:t>GMR and also ISGDR provide information about the curvature of </a:t>
            </a:r>
            <a:r>
              <a:rPr lang="en-US" dirty="0" smtClean="0">
                <a:sym typeface="Symbol" pitchFamily="18" charset="2"/>
              </a:rPr>
              <a:t>(,0,0) </a:t>
            </a:r>
            <a:r>
              <a:rPr lang="en-US" dirty="0" smtClean="0"/>
              <a:t>about minimum.</a:t>
            </a:r>
          </a:p>
          <a:p>
            <a:pPr eaLnBrk="1" hangingPunct="1">
              <a:lnSpc>
                <a:spcPct val="90000"/>
              </a:lnSpc>
              <a:defRPr/>
            </a:pPr>
            <a:endParaRPr lang="en-US" dirty="0" smtClean="0"/>
          </a:p>
          <a:p>
            <a:pPr eaLnBrk="1" hangingPunct="1">
              <a:lnSpc>
                <a:spcPct val="90000"/>
              </a:lnSpc>
              <a:defRPr/>
            </a:pPr>
            <a:r>
              <a:rPr lang="en-US" dirty="0" smtClean="0"/>
              <a:t>Inelastic </a:t>
            </a:r>
            <a:r>
              <a:rPr lang="en-US" dirty="0" smtClean="0">
                <a:sym typeface="Symbol" pitchFamily="18" charset="2"/>
              </a:rPr>
              <a:t> particle scattering e.g. </a:t>
            </a:r>
            <a:r>
              <a:rPr lang="en-US" baseline="30000" dirty="0" smtClean="0">
                <a:sym typeface="Symbol" pitchFamily="18" charset="2"/>
              </a:rPr>
              <a:t>90</a:t>
            </a:r>
            <a:r>
              <a:rPr lang="en-US" dirty="0" smtClean="0">
                <a:sym typeface="Symbol" pitchFamily="18" charset="2"/>
              </a:rPr>
              <a:t>Zr(, )</a:t>
            </a:r>
            <a:r>
              <a:rPr lang="en-US" baseline="30000" dirty="0" smtClean="0">
                <a:sym typeface="Symbol" pitchFamily="18" charset="2"/>
              </a:rPr>
              <a:t>90</a:t>
            </a:r>
            <a:r>
              <a:rPr lang="en-US" dirty="0" smtClean="0">
                <a:sym typeface="Symbol" pitchFamily="18" charset="2"/>
              </a:rPr>
              <a:t>Zr* can excite the GMR. (see Youngblood et al., PRL 92, 691 (1999). )</a:t>
            </a:r>
          </a:p>
          <a:p>
            <a:pPr lvl="1" eaLnBrk="1" hangingPunct="1">
              <a:lnSpc>
                <a:spcPct val="90000"/>
              </a:lnSpc>
              <a:defRPr/>
            </a:pPr>
            <a:r>
              <a:rPr lang="en-US" dirty="0" smtClean="0"/>
              <a:t>Peak is strongest at 0</a:t>
            </a:r>
            <a:r>
              <a:rPr lang="en-US" dirty="0" smtClean="0">
                <a:sym typeface="Symbol" pitchFamily="18" charset="2"/>
              </a:rPr>
              <a:t></a:t>
            </a:r>
            <a:endParaRPr lang="en-US" dirty="0" smtClean="0"/>
          </a:p>
          <a:p>
            <a:pPr eaLnBrk="1" hangingPunct="1">
              <a:lnSpc>
                <a:spcPct val="90000"/>
              </a:lnSpc>
              <a:defRPr/>
            </a:pPr>
            <a:endParaRPr lang="en-US" dirty="0" smtClean="0"/>
          </a:p>
          <a:p>
            <a:pPr eaLnBrk="1" hangingPunct="1">
              <a:lnSpc>
                <a:spcPct val="90000"/>
              </a:lnSpc>
              <a:defRPr/>
            </a:pPr>
            <a:endParaRPr lang="en-US" dirty="0" smtClean="0"/>
          </a:p>
          <a:p>
            <a:pPr eaLnBrk="1" hangingPunct="1">
              <a:lnSpc>
                <a:spcPct val="90000"/>
              </a:lnSpc>
              <a:defRPr/>
            </a:pPr>
            <a:endParaRPr lang="en-US" dirty="0" smtClean="0"/>
          </a:p>
        </p:txBody>
      </p:sp>
      <p:grpSp>
        <p:nvGrpSpPr>
          <p:cNvPr id="2" name="Group 1049"/>
          <p:cNvGrpSpPr>
            <a:grpSpLocks/>
          </p:cNvGrpSpPr>
          <p:nvPr/>
        </p:nvGrpSpPr>
        <p:grpSpPr bwMode="auto">
          <a:xfrm>
            <a:off x="6751638" y="1416050"/>
            <a:ext cx="2139950" cy="687388"/>
            <a:chOff x="3541" y="1068"/>
            <a:chExt cx="1348" cy="433"/>
          </a:xfrm>
        </p:grpSpPr>
        <p:graphicFrame>
          <p:nvGraphicFramePr>
            <p:cNvPr id="7171" name="Object 1029"/>
            <p:cNvGraphicFramePr>
              <a:graphicFrameLocks noChangeAspect="1"/>
            </p:cNvGraphicFramePr>
            <p:nvPr/>
          </p:nvGraphicFramePr>
          <p:xfrm>
            <a:off x="3541" y="1119"/>
            <a:ext cx="1348" cy="250"/>
          </p:xfrm>
          <a:graphic>
            <a:graphicData uri="http://schemas.openxmlformats.org/presentationml/2006/ole">
              <mc:AlternateContent xmlns:mc="http://schemas.openxmlformats.org/markup-compatibility/2006">
                <mc:Choice xmlns:v="urn:schemas-microsoft-com:vml" Requires="v">
                  <p:oleObj spid="_x0000_s833544" name="CorelDRAW" r:id="rId4" imgW="2133000" imgH="395640" progId="CorelDRAW.Graphic.11">
                    <p:embed/>
                  </p:oleObj>
                </mc:Choice>
                <mc:Fallback>
                  <p:oleObj name="CorelDRAW" r:id="rId4" imgW="2133000" imgH="395640" progId="CorelDRAW.Graphic.11">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1" y="1119"/>
                          <a:ext cx="1348" cy="2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7188" name="Line 1031"/>
            <p:cNvSpPr>
              <a:spLocks noChangeShapeType="1"/>
            </p:cNvSpPr>
            <p:nvPr/>
          </p:nvSpPr>
          <p:spPr bwMode="auto">
            <a:xfrm>
              <a:off x="4001" y="1310"/>
              <a:ext cx="70" cy="96"/>
            </a:xfrm>
            <a:prstGeom prst="line">
              <a:avLst/>
            </a:prstGeom>
            <a:noFill/>
            <a:ln w="9525">
              <a:solidFill>
                <a:srgbClr val="FF0000"/>
              </a:solidFill>
              <a:round/>
              <a:headEnd/>
              <a:tailEnd type="triangle" w="med" len="med"/>
            </a:ln>
          </p:spPr>
          <p:txBody>
            <a:bodyPr/>
            <a:lstStyle/>
            <a:p>
              <a:endParaRPr lang="en-US"/>
            </a:p>
          </p:txBody>
        </p:sp>
        <p:sp>
          <p:nvSpPr>
            <p:cNvPr id="7189" name="Line 1032"/>
            <p:cNvSpPr>
              <a:spLocks noChangeShapeType="1"/>
            </p:cNvSpPr>
            <p:nvPr/>
          </p:nvSpPr>
          <p:spPr bwMode="auto">
            <a:xfrm flipV="1">
              <a:off x="3996" y="1077"/>
              <a:ext cx="70" cy="96"/>
            </a:xfrm>
            <a:prstGeom prst="line">
              <a:avLst/>
            </a:prstGeom>
            <a:noFill/>
            <a:ln w="9525">
              <a:solidFill>
                <a:srgbClr val="FF0000"/>
              </a:solidFill>
              <a:round/>
              <a:headEnd/>
              <a:tailEnd type="triangle" w="med" len="med"/>
            </a:ln>
          </p:spPr>
          <p:txBody>
            <a:bodyPr/>
            <a:lstStyle/>
            <a:p>
              <a:endParaRPr lang="en-US"/>
            </a:p>
          </p:txBody>
        </p:sp>
        <p:sp>
          <p:nvSpPr>
            <p:cNvPr id="7190" name="Line 1033"/>
            <p:cNvSpPr>
              <a:spLocks noChangeShapeType="1"/>
            </p:cNvSpPr>
            <p:nvPr/>
          </p:nvSpPr>
          <p:spPr bwMode="auto">
            <a:xfrm flipH="1">
              <a:off x="3782" y="1314"/>
              <a:ext cx="70" cy="96"/>
            </a:xfrm>
            <a:prstGeom prst="line">
              <a:avLst/>
            </a:prstGeom>
            <a:noFill/>
            <a:ln w="9525">
              <a:solidFill>
                <a:srgbClr val="FF0000"/>
              </a:solidFill>
              <a:round/>
              <a:headEnd/>
              <a:tailEnd type="triangle" w="med" len="med"/>
            </a:ln>
          </p:spPr>
          <p:txBody>
            <a:bodyPr/>
            <a:lstStyle/>
            <a:p>
              <a:endParaRPr lang="en-US"/>
            </a:p>
          </p:txBody>
        </p:sp>
        <p:sp>
          <p:nvSpPr>
            <p:cNvPr id="7191" name="Line 1034"/>
            <p:cNvSpPr>
              <a:spLocks noChangeShapeType="1"/>
            </p:cNvSpPr>
            <p:nvPr/>
          </p:nvSpPr>
          <p:spPr bwMode="auto">
            <a:xfrm flipH="1" flipV="1">
              <a:off x="3778" y="1068"/>
              <a:ext cx="70" cy="96"/>
            </a:xfrm>
            <a:prstGeom prst="line">
              <a:avLst/>
            </a:prstGeom>
            <a:noFill/>
            <a:ln w="9525">
              <a:solidFill>
                <a:srgbClr val="FF0000"/>
              </a:solidFill>
              <a:round/>
              <a:headEnd/>
              <a:tailEnd type="triangle" w="med" len="med"/>
            </a:ln>
          </p:spPr>
          <p:txBody>
            <a:bodyPr/>
            <a:lstStyle/>
            <a:p>
              <a:endParaRPr lang="en-US"/>
            </a:p>
          </p:txBody>
        </p:sp>
        <p:sp>
          <p:nvSpPr>
            <p:cNvPr id="7192" name="Line 1035"/>
            <p:cNvSpPr>
              <a:spLocks noChangeShapeType="1"/>
            </p:cNvSpPr>
            <p:nvPr/>
          </p:nvSpPr>
          <p:spPr bwMode="auto">
            <a:xfrm>
              <a:off x="4365" y="1089"/>
              <a:ext cx="70" cy="96"/>
            </a:xfrm>
            <a:prstGeom prst="line">
              <a:avLst/>
            </a:prstGeom>
            <a:noFill/>
            <a:ln w="9525">
              <a:solidFill>
                <a:srgbClr val="FF0000"/>
              </a:solidFill>
              <a:round/>
              <a:headEnd/>
              <a:tailEnd type="triangle" w="med" len="med"/>
            </a:ln>
          </p:spPr>
          <p:txBody>
            <a:bodyPr/>
            <a:lstStyle/>
            <a:p>
              <a:endParaRPr lang="en-US"/>
            </a:p>
          </p:txBody>
        </p:sp>
        <p:sp>
          <p:nvSpPr>
            <p:cNvPr id="7193" name="Line 1036"/>
            <p:cNvSpPr>
              <a:spLocks noChangeShapeType="1"/>
            </p:cNvSpPr>
            <p:nvPr/>
          </p:nvSpPr>
          <p:spPr bwMode="auto">
            <a:xfrm flipV="1">
              <a:off x="4374" y="1319"/>
              <a:ext cx="70" cy="96"/>
            </a:xfrm>
            <a:prstGeom prst="line">
              <a:avLst/>
            </a:prstGeom>
            <a:noFill/>
            <a:ln w="9525">
              <a:solidFill>
                <a:srgbClr val="FF0000"/>
              </a:solidFill>
              <a:round/>
              <a:headEnd/>
              <a:tailEnd type="triangle" w="med" len="med"/>
            </a:ln>
          </p:spPr>
          <p:txBody>
            <a:bodyPr/>
            <a:lstStyle/>
            <a:p>
              <a:endParaRPr lang="en-US"/>
            </a:p>
          </p:txBody>
        </p:sp>
        <p:sp>
          <p:nvSpPr>
            <p:cNvPr id="7194" name="Line 1037"/>
            <p:cNvSpPr>
              <a:spLocks noChangeShapeType="1"/>
            </p:cNvSpPr>
            <p:nvPr/>
          </p:nvSpPr>
          <p:spPr bwMode="auto">
            <a:xfrm flipH="1">
              <a:off x="4556" y="1077"/>
              <a:ext cx="70" cy="96"/>
            </a:xfrm>
            <a:prstGeom prst="line">
              <a:avLst/>
            </a:prstGeom>
            <a:noFill/>
            <a:ln w="9525">
              <a:solidFill>
                <a:srgbClr val="FF0000"/>
              </a:solidFill>
              <a:round/>
              <a:headEnd/>
              <a:tailEnd type="triangle" w="med" len="med"/>
            </a:ln>
          </p:spPr>
          <p:txBody>
            <a:bodyPr/>
            <a:lstStyle/>
            <a:p>
              <a:endParaRPr lang="en-US"/>
            </a:p>
          </p:txBody>
        </p:sp>
        <p:sp>
          <p:nvSpPr>
            <p:cNvPr id="7195" name="Line 1038"/>
            <p:cNvSpPr>
              <a:spLocks noChangeShapeType="1"/>
            </p:cNvSpPr>
            <p:nvPr/>
          </p:nvSpPr>
          <p:spPr bwMode="auto">
            <a:xfrm flipH="1" flipV="1">
              <a:off x="4571" y="1291"/>
              <a:ext cx="70" cy="96"/>
            </a:xfrm>
            <a:prstGeom prst="line">
              <a:avLst/>
            </a:prstGeom>
            <a:noFill/>
            <a:ln w="9525">
              <a:solidFill>
                <a:srgbClr val="FF0000"/>
              </a:solidFill>
              <a:round/>
              <a:headEnd/>
              <a:tailEnd type="triangle" w="med" len="med"/>
            </a:ln>
          </p:spPr>
          <p:txBody>
            <a:bodyPr/>
            <a:lstStyle/>
            <a:p>
              <a:endParaRPr lang="en-US"/>
            </a:p>
          </p:txBody>
        </p:sp>
        <p:sp>
          <p:nvSpPr>
            <p:cNvPr id="7196" name="Freeform 1039"/>
            <p:cNvSpPr>
              <a:spLocks/>
            </p:cNvSpPr>
            <p:nvPr/>
          </p:nvSpPr>
          <p:spPr bwMode="auto">
            <a:xfrm>
              <a:off x="3587" y="1327"/>
              <a:ext cx="1222" cy="174"/>
            </a:xfrm>
            <a:custGeom>
              <a:avLst/>
              <a:gdLst>
                <a:gd name="T0" fmla="*/ 1222 w 1222"/>
                <a:gd name="T1" fmla="*/ 0 h 174"/>
                <a:gd name="T2" fmla="*/ 1222 w 1222"/>
                <a:gd name="T3" fmla="*/ 165 h 174"/>
                <a:gd name="T4" fmla="*/ 9 w 1222"/>
                <a:gd name="T5" fmla="*/ 174 h 174"/>
                <a:gd name="T6" fmla="*/ 0 w 1222"/>
                <a:gd name="T7" fmla="*/ 17 h 174"/>
                <a:gd name="T8" fmla="*/ 0 60000 65536"/>
                <a:gd name="T9" fmla="*/ 0 60000 65536"/>
                <a:gd name="T10" fmla="*/ 0 60000 65536"/>
                <a:gd name="T11" fmla="*/ 0 60000 65536"/>
                <a:gd name="T12" fmla="*/ 0 w 1222"/>
                <a:gd name="T13" fmla="*/ 0 h 174"/>
                <a:gd name="T14" fmla="*/ 1222 w 1222"/>
                <a:gd name="T15" fmla="*/ 174 h 174"/>
              </a:gdLst>
              <a:ahLst/>
              <a:cxnLst>
                <a:cxn ang="T8">
                  <a:pos x="T0" y="T1"/>
                </a:cxn>
                <a:cxn ang="T9">
                  <a:pos x="T2" y="T3"/>
                </a:cxn>
                <a:cxn ang="T10">
                  <a:pos x="T4" y="T5"/>
                </a:cxn>
                <a:cxn ang="T11">
                  <a:pos x="T6" y="T7"/>
                </a:cxn>
              </a:cxnLst>
              <a:rect l="T12" t="T13" r="T14" b="T15"/>
              <a:pathLst>
                <a:path w="1222" h="174">
                  <a:moveTo>
                    <a:pt x="1222" y="0"/>
                  </a:moveTo>
                  <a:lnTo>
                    <a:pt x="1222" y="165"/>
                  </a:lnTo>
                  <a:lnTo>
                    <a:pt x="9" y="174"/>
                  </a:lnTo>
                  <a:lnTo>
                    <a:pt x="0" y="17"/>
                  </a:lnTo>
                </a:path>
              </a:pathLst>
            </a:custGeom>
            <a:noFill/>
            <a:ln w="9525">
              <a:solidFill>
                <a:srgbClr val="0000FF"/>
              </a:solidFill>
              <a:round/>
              <a:headEnd/>
              <a:tailEnd type="triangle" w="med" len="med"/>
            </a:ln>
          </p:spPr>
          <p:txBody>
            <a:bodyPr/>
            <a:lstStyle/>
            <a:p>
              <a:endParaRPr lang="en-US"/>
            </a:p>
          </p:txBody>
        </p:sp>
        <p:sp>
          <p:nvSpPr>
            <p:cNvPr id="7197" name="AutoShape 1043"/>
            <p:cNvSpPr>
              <a:spLocks noChangeArrowheads="1"/>
            </p:cNvSpPr>
            <p:nvPr/>
          </p:nvSpPr>
          <p:spPr bwMode="auto">
            <a:xfrm>
              <a:off x="3748" y="1160"/>
              <a:ext cx="56" cy="56"/>
            </a:xfrm>
            <a:prstGeom prst="curvedDownArrow">
              <a:avLst>
                <a:gd name="adj1" fmla="val 20000"/>
                <a:gd name="adj2" fmla="val 40000"/>
                <a:gd name="adj3" fmla="val 33333"/>
              </a:avLst>
            </a:prstGeom>
            <a:solidFill>
              <a:srgbClr val="0000FF"/>
            </a:solidFill>
            <a:ln w="9525">
              <a:noFill/>
              <a:miter lim="800000"/>
              <a:headEnd/>
              <a:tailEnd/>
            </a:ln>
          </p:spPr>
          <p:txBody>
            <a:bodyPr wrap="none" anchor="ctr"/>
            <a:lstStyle/>
            <a:p>
              <a:endParaRPr lang="en-US"/>
            </a:p>
          </p:txBody>
        </p:sp>
        <p:sp>
          <p:nvSpPr>
            <p:cNvPr id="7198" name="AutoShape 1044"/>
            <p:cNvSpPr>
              <a:spLocks noChangeArrowheads="1"/>
            </p:cNvSpPr>
            <p:nvPr/>
          </p:nvSpPr>
          <p:spPr bwMode="auto">
            <a:xfrm>
              <a:off x="4036" y="1156"/>
              <a:ext cx="56" cy="56"/>
            </a:xfrm>
            <a:prstGeom prst="curvedDownArrow">
              <a:avLst>
                <a:gd name="adj1" fmla="val 20000"/>
                <a:gd name="adj2" fmla="val 40000"/>
                <a:gd name="adj3" fmla="val 33333"/>
              </a:avLst>
            </a:prstGeom>
            <a:solidFill>
              <a:srgbClr val="0000FF"/>
            </a:solidFill>
            <a:ln w="9525">
              <a:noFill/>
              <a:miter lim="800000"/>
              <a:headEnd/>
              <a:tailEnd/>
            </a:ln>
          </p:spPr>
          <p:txBody>
            <a:bodyPr wrap="none" anchor="ctr"/>
            <a:lstStyle/>
            <a:p>
              <a:endParaRPr lang="en-US"/>
            </a:p>
          </p:txBody>
        </p:sp>
        <p:sp>
          <p:nvSpPr>
            <p:cNvPr id="7199" name="AutoShape 1045"/>
            <p:cNvSpPr>
              <a:spLocks noChangeArrowheads="1"/>
            </p:cNvSpPr>
            <p:nvPr/>
          </p:nvSpPr>
          <p:spPr bwMode="auto">
            <a:xfrm>
              <a:off x="4344" y="1168"/>
              <a:ext cx="56" cy="56"/>
            </a:xfrm>
            <a:prstGeom prst="curvedDownArrow">
              <a:avLst>
                <a:gd name="adj1" fmla="val 20000"/>
                <a:gd name="adj2" fmla="val 40000"/>
                <a:gd name="adj3" fmla="val 33333"/>
              </a:avLst>
            </a:prstGeom>
            <a:solidFill>
              <a:srgbClr val="0000FF"/>
            </a:solidFill>
            <a:ln w="9525">
              <a:noFill/>
              <a:miter lim="800000"/>
              <a:headEnd/>
              <a:tailEnd/>
            </a:ln>
          </p:spPr>
          <p:txBody>
            <a:bodyPr wrap="none" anchor="ctr"/>
            <a:lstStyle/>
            <a:p>
              <a:endParaRPr lang="en-US"/>
            </a:p>
          </p:txBody>
        </p:sp>
        <p:sp>
          <p:nvSpPr>
            <p:cNvPr id="7200" name="AutoShape 1046"/>
            <p:cNvSpPr>
              <a:spLocks noChangeArrowheads="1"/>
            </p:cNvSpPr>
            <p:nvPr/>
          </p:nvSpPr>
          <p:spPr bwMode="auto">
            <a:xfrm>
              <a:off x="4640" y="1164"/>
              <a:ext cx="56" cy="56"/>
            </a:xfrm>
            <a:prstGeom prst="curvedDownArrow">
              <a:avLst>
                <a:gd name="adj1" fmla="val 20000"/>
                <a:gd name="adj2" fmla="val 40000"/>
                <a:gd name="adj3" fmla="val 33333"/>
              </a:avLst>
            </a:prstGeom>
            <a:solidFill>
              <a:srgbClr val="0000FF"/>
            </a:solidFill>
            <a:ln w="9525">
              <a:noFill/>
              <a:miter lim="800000"/>
              <a:headEnd/>
              <a:tailEnd/>
            </a:ln>
          </p:spPr>
          <p:txBody>
            <a:bodyPr wrap="none" anchor="ctr"/>
            <a:lstStyle/>
            <a:p>
              <a:endParaRPr lang="en-US"/>
            </a:p>
          </p:txBody>
        </p:sp>
      </p:grpSp>
      <p:pic>
        <p:nvPicPr>
          <p:cNvPr id="7175" name="Picture 1051" descr="C:\MyDoc2\scratch\turkey\skyrme_GMR.WMF"/>
          <p:cNvPicPr>
            <a:picLocks noChangeAspect="1" noChangeArrowheads="1"/>
          </p:cNvPicPr>
          <p:nvPr/>
        </p:nvPicPr>
        <p:blipFill>
          <a:blip r:embed="rId6" cstate="print"/>
          <a:srcRect/>
          <a:stretch>
            <a:fillRect/>
          </a:stretch>
        </p:blipFill>
        <p:spPr bwMode="auto">
          <a:xfrm>
            <a:off x="6543675" y="2216150"/>
            <a:ext cx="2600325" cy="2133600"/>
          </a:xfrm>
          <a:prstGeom prst="rect">
            <a:avLst/>
          </a:prstGeom>
          <a:noFill/>
          <a:ln w="9525">
            <a:noFill/>
            <a:miter lim="800000"/>
            <a:headEnd/>
            <a:tailEnd/>
          </a:ln>
        </p:spPr>
      </p:pic>
      <p:graphicFrame>
        <p:nvGraphicFramePr>
          <p:cNvPr id="7170" name="Object 1052"/>
          <p:cNvGraphicFramePr>
            <a:graphicFrameLocks noChangeAspect="1"/>
          </p:cNvGraphicFramePr>
          <p:nvPr/>
        </p:nvGraphicFramePr>
        <p:xfrm>
          <a:off x="2289175" y="2609850"/>
          <a:ext cx="3271838" cy="622300"/>
        </p:xfrm>
        <a:graphic>
          <a:graphicData uri="http://schemas.openxmlformats.org/presentationml/2006/ole">
            <mc:AlternateContent xmlns:mc="http://schemas.openxmlformats.org/markup-compatibility/2006">
              <mc:Choice xmlns:v="urn:schemas-microsoft-com:vml" Requires="v">
                <p:oleObj spid="_x0000_s833545" name="Equation" r:id="rId7" imgW="2336433" imgH="444247" progId="Equation.3">
                  <p:embed/>
                </p:oleObj>
              </mc:Choice>
              <mc:Fallback>
                <p:oleObj name="Equation" r:id="rId7" imgW="2336433" imgH="444247" progId="Equation.3">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9175" y="2609850"/>
                        <a:ext cx="3271838"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176" name="Picture 1055"/>
          <p:cNvPicPr>
            <a:picLocks noChangeAspect="1" noChangeArrowheads="1"/>
          </p:cNvPicPr>
          <p:nvPr/>
        </p:nvPicPr>
        <p:blipFill>
          <a:blip r:embed="rId9" cstate="print"/>
          <a:srcRect/>
          <a:stretch>
            <a:fillRect/>
          </a:stretch>
        </p:blipFill>
        <p:spPr bwMode="auto">
          <a:xfrm>
            <a:off x="563563" y="4511675"/>
            <a:ext cx="3533775" cy="2346325"/>
          </a:xfrm>
          <a:prstGeom prst="rect">
            <a:avLst/>
          </a:prstGeom>
          <a:noFill/>
          <a:ln w="9525">
            <a:noFill/>
            <a:miter lim="800000"/>
            <a:headEnd/>
            <a:tailEnd/>
          </a:ln>
        </p:spPr>
      </p:pic>
      <p:pic>
        <p:nvPicPr>
          <p:cNvPr id="7177" name="Picture 1056"/>
          <p:cNvPicPr>
            <a:picLocks noChangeAspect="1" noChangeArrowheads="1"/>
          </p:cNvPicPr>
          <p:nvPr/>
        </p:nvPicPr>
        <p:blipFill>
          <a:blip r:embed="rId10" cstate="print"/>
          <a:srcRect/>
          <a:stretch>
            <a:fillRect/>
          </a:stretch>
        </p:blipFill>
        <p:spPr bwMode="auto">
          <a:xfrm>
            <a:off x="4689475" y="4440238"/>
            <a:ext cx="3673475" cy="2417762"/>
          </a:xfrm>
          <a:prstGeom prst="rect">
            <a:avLst/>
          </a:prstGeom>
          <a:noFill/>
          <a:ln w="9525">
            <a:noFill/>
            <a:miter lim="800000"/>
            <a:headEnd/>
            <a:tailEnd/>
          </a:ln>
        </p:spPr>
      </p:pic>
      <p:grpSp>
        <p:nvGrpSpPr>
          <p:cNvPr id="3" name="Group 1066"/>
          <p:cNvGrpSpPr>
            <a:grpSpLocks/>
          </p:cNvGrpSpPr>
          <p:nvPr/>
        </p:nvGrpSpPr>
        <p:grpSpPr bwMode="auto">
          <a:xfrm>
            <a:off x="7094538" y="2147888"/>
            <a:ext cx="1644650" cy="2247900"/>
            <a:chOff x="4469" y="1353"/>
            <a:chExt cx="1036" cy="1416"/>
          </a:xfrm>
        </p:grpSpPr>
        <p:sp>
          <p:nvSpPr>
            <p:cNvPr id="7179" name="Line 1054"/>
            <p:cNvSpPr>
              <a:spLocks noChangeShapeType="1"/>
            </p:cNvSpPr>
            <p:nvPr/>
          </p:nvSpPr>
          <p:spPr bwMode="auto">
            <a:xfrm>
              <a:off x="5000" y="1696"/>
              <a:ext cx="1" cy="904"/>
            </a:xfrm>
            <a:prstGeom prst="line">
              <a:avLst/>
            </a:prstGeom>
            <a:noFill/>
            <a:ln w="25400">
              <a:solidFill>
                <a:schemeClr val="tx1"/>
              </a:solidFill>
              <a:prstDash val="dash"/>
              <a:round/>
              <a:headEnd/>
              <a:tailEnd/>
            </a:ln>
          </p:spPr>
          <p:txBody>
            <a:bodyPr/>
            <a:lstStyle/>
            <a:p>
              <a:endParaRPr lang="en-US"/>
            </a:p>
          </p:txBody>
        </p:sp>
        <p:sp>
          <p:nvSpPr>
            <p:cNvPr id="7180" name="Line 1057"/>
            <p:cNvSpPr>
              <a:spLocks noChangeShapeType="1"/>
            </p:cNvSpPr>
            <p:nvPr/>
          </p:nvSpPr>
          <p:spPr bwMode="auto">
            <a:xfrm flipV="1">
              <a:off x="4977" y="1515"/>
              <a:ext cx="66" cy="3"/>
            </a:xfrm>
            <a:prstGeom prst="line">
              <a:avLst/>
            </a:prstGeom>
            <a:noFill/>
            <a:ln w="9525">
              <a:noFill/>
              <a:round/>
              <a:headEnd/>
              <a:tailEnd type="triangle" w="med" len="med"/>
            </a:ln>
          </p:spPr>
          <p:txBody>
            <a:bodyPr/>
            <a:lstStyle/>
            <a:p>
              <a:endParaRPr lang="en-US"/>
            </a:p>
          </p:txBody>
        </p:sp>
        <p:sp>
          <p:nvSpPr>
            <p:cNvPr id="7181" name="Line 1059"/>
            <p:cNvSpPr>
              <a:spLocks noChangeShapeType="1"/>
            </p:cNvSpPr>
            <p:nvPr/>
          </p:nvSpPr>
          <p:spPr bwMode="auto">
            <a:xfrm>
              <a:off x="5028" y="1545"/>
              <a:ext cx="1" cy="183"/>
            </a:xfrm>
            <a:prstGeom prst="line">
              <a:avLst/>
            </a:prstGeom>
            <a:noFill/>
            <a:ln w="12700">
              <a:solidFill>
                <a:srgbClr val="008000"/>
              </a:solidFill>
              <a:prstDash val="dash"/>
              <a:round/>
              <a:headEnd/>
              <a:tailEnd/>
            </a:ln>
          </p:spPr>
          <p:txBody>
            <a:bodyPr/>
            <a:lstStyle/>
            <a:p>
              <a:endParaRPr lang="en-US"/>
            </a:p>
          </p:txBody>
        </p:sp>
        <p:sp>
          <p:nvSpPr>
            <p:cNvPr id="7182" name="Line 1060"/>
            <p:cNvSpPr>
              <a:spLocks noChangeShapeType="1"/>
            </p:cNvSpPr>
            <p:nvPr/>
          </p:nvSpPr>
          <p:spPr bwMode="auto">
            <a:xfrm>
              <a:off x="4974" y="1545"/>
              <a:ext cx="1" cy="183"/>
            </a:xfrm>
            <a:prstGeom prst="line">
              <a:avLst/>
            </a:prstGeom>
            <a:noFill/>
            <a:ln w="12700">
              <a:solidFill>
                <a:srgbClr val="008000"/>
              </a:solidFill>
              <a:prstDash val="dash"/>
              <a:round/>
              <a:headEnd/>
              <a:tailEnd/>
            </a:ln>
          </p:spPr>
          <p:txBody>
            <a:bodyPr/>
            <a:lstStyle/>
            <a:p>
              <a:endParaRPr lang="en-US"/>
            </a:p>
          </p:txBody>
        </p:sp>
        <p:sp>
          <p:nvSpPr>
            <p:cNvPr id="7183" name="Line 1061"/>
            <p:cNvSpPr>
              <a:spLocks noChangeShapeType="1"/>
            </p:cNvSpPr>
            <p:nvPr/>
          </p:nvSpPr>
          <p:spPr bwMode="auto">
            <a:xfrm flipV="1">
              <a:off x="4752" y="1752"/>
              <a:ext cx="99" cy="3"/>
            </a:xfrm>
            <a:prstGeom prst="line">
              <a:avLst/>
            </a:prstGeom>
            <a:noFill/>
            <a:ln w="9525">
              <a:noFill/>
              <a:round/>
              <a:headEnd/>
              <a:tailEnd type="triangle" w="med" len="med"/>
            </a:ln>
          </p:spPr>
          <p:txBody>
            <a:bodyPr/>
            <a:lstStyle/>
            <a:p>
              <a:endParaRPr lang="en-US"/>
            </a:p>
          </p:txBody>
        </p:sp>
        <p:sp>
          <p:nvSpPr>
            <p:cNvPr id="7184" name="Line 1062"/>
            <p:cNvSpPr>
              <a:spLocks noChangeShapeType="1"/>
            </p:cNvSpPr>
            <p:nvPr/>
          </p:nvSpPr>
          <p:spPr bwMode="auto">
            <a:xfrm rot="5400000" flipV="1">
              <a:off x="5122" y="1527"/>
              <a:ext cx="2" cy="192"/>
            </a:xfrm>
            <a:prstGeom prst="line">
              <a:avLst/>
            </a:prstGeom>
            <a:noFill/>
            <a:ln w="12700">
              <a:solidFill>
                <a:srgbClr val="008000"/>
              </a:solidFill>
              <a:round/>
              <a:headEnd type="triangle" w="med" len="med"/>
              <a:tailEnd/>
            </a:ln>
          </p:spPr>
          <p:txBody>
            <a:bodyPr/>
            <a:lstStyle/>
            <a:p>
              <a:endParaRPr lang="en-US"/>
            </a:p>
          </p:txBody>
        </p:sp>
        <p:sp>
          <p:nvSpPr>
            <p:cNvPr id="7185" name="Line 1063"/>
            <p:cNvSpPr>
              <a:spLocks noChangeShapeType="1"/>
            </p:cNvSpPr>
            <p:nvPr/>
          </p:nvSpPr>
          <p:spPr bwMode="auto">
            <a:xfrm rot="-5400000" flipH="1" flipV="1">
              <a:off x="4876" y="1527"/>
              <a:ext cx="2" cy="192"/>
            </a:xfrm>
            <a:prstGeom prst="line">
              <a:avLst/>
            </a:prstGeom>
            <a:noFill/>
            <a:ln w="12700">
              <a:solidFill>
                <a:srgbClr val="008000"/>
              </a:solidFill>
              <a:round/>
              <a:headEnd type="triangle" w="med" len="med"/>
              <a:tailEnd/>
            </a:ln>
          </p:spPr>
          <p:txBody>
            <a:bodyPr/>
            <a:lstStyle/>
            <a:p>
              <a:endParaRPr lang="en-US"/>
            </a:p>
          </p:txBody>
        </p:sp>
        <p:sp>
          <p:nvSpPr>
            <p:cNvPr id="7186" name="Text Box 1064"/>
            <p:cNvSpPr txBox="1">
              <a:spLocks noChangeArrowheads="1"/>
            </p:cNvSpPr>
            <p:nvPr/>
          </p:nvSpPr>
          <p:spPr bwMode="auto">
            <a:xfrm>
              <a:off x="4469" y="1353"/>
              <a:ext cx="1036" cy="231"/>
            </a:xfrm>
            <a:prstGeom prst="rect">
              <a:avLst/>
            </a:prstGeom>
            <a:noFill/>
            <a:ln w="9525">
              <a:noFill/>
              <a:miter lim="800000"/>
              <a:headEnd/>
              <a:tailEnd/>
            </a:ln>
          </p:spPr>
          <p:txBody>
            <a:bodyPr wrap="none">
              <a:spAutoFit/>
            </a:bodyPr>
            <a:lstStyle/>
            <a:p>
              <a:pPr>
                <a:buFontTx/>
                <a:buNone/>
              </a:pPr>
              <a:r>
                <a:rPr lang="en-US">
                  <a:solidFill>
                    <a:srgbClr val="008000"/>
                  </a:solidFill>
                </a:rPr>
                <a:t>range of motion</a:t>
              </a:r>
            </a:p>
          </p:txBody>
        </p:sp>
        <p:sp>
          <p:nvSpPr>
            <p:cNvPr id="7187" name="Text Box 1065"/>
            <p:cNvSpPr txBox="1">
              <a:spLocks noChangeArrowheads="1"/>
            </p:cNvSpPr>
            <p:nvPr/>
          </p:nvSpPr>
          <p:spPr bwMode="auto">
            <a:xfrm>
              <a:off x="4707" y="2538"/>
              <a:ext cx="579" cy="231"/>
            </a:xfrm>
            <a:prstGeom prst="rect">
              <a:avLst/>
            </a:prstGeom>
            <a:solidFill>
              <a:schemeClr val="bg1"/>
            </a:solidFill>
            <a:ln w="9525">
              <a:noFill/>
              <a:miter lim="800000"/>
              <a:headEnd/>
              <a:tailEnd/>
            </a:ln>
          </p:spPr>
          <p:txBody>
            <a:bodyPr>
              <a:spAutoFit/>
            </a:bodyPr>
            <a:lstStyle/>
            <a:p>
              <a:pPr>
                <a:spcBef>
                  <a:spcPct val="50000"/>
                </a:spcBef>
                <a:buFontTx/>
                <a:buNone/>
              </a:pPr>
              <a:r>
                <a:rPr lang="en-US">
                  <a:sym typeface="Symbol" pitchFamily="18" charset="2"/>
                </a:rPr>
                <a:t> (fm</a:t>
              </a:r>
              <a:r>
                <a:rPr lang="en-US" baseline="30000">
                  <a:sym typeface="Symbol" pitchFamily="18" charset="2"/>
                </a:rPr>
                <a:t>-3</a:t>
              </a:r>
              <a:r>
                <a:rPr lang="en-US">
                  <a:sym typeface="Symbol" pitchFamily="18" charset="2"/>
                </a:rPr>
                <a:t>)</a:t>
              </a:r>
              <a:endParaRPr lang="en-US"/>
            </a:p>
          </p:txBody>
        </p:sp>
      </p:gr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0" name="Rectangle 2"/>
          <p:cNvSpPr>
            <a:spLocks noGrp="1" noChangeArrowheads="1"/>
          </p:cNvSpPr>
          <p:nvPr>
            <p:ph type="title"/>
          </p:nvPr>
        </p:nvSpPr>
        <p:spPr>
          <a:xfrm>
            <a:off x="660400" y="177800"/>
            <a:ext cx="7772400" cy="673100"/>
          </a:xfrm>
        </p:spPr>
        <p:txBody>
          <a:bodyPr/>
          <a:lstStyle/>
          <a:p>
            <a:pPr eaLnBrk="1" hangingPunct="1">
              <a:defRPr/>
            </a:pPr>
            <a:r>
              <a:rPr lang="en-US" dirty="0" smtClean="0"/>
              <a:t>Giant resonances 2</a:t>
            </a:r>
          </a:p>
        </p:txBody>
      </p:sp>
      <p:sp>
        <p:nvSpPr>
          <p:cNvPr id="616451" name="Rectangle 3"/>
          <p:cNvSpPr>
            <a:spLocks noGrp="1" noChangeArrowheads="1"/>
          </p:cNvSpPr>
          <p:nvPr>
            <p:ph type="body" idx="1"/>
          </p:nvPr>
        </p:nvSpPr>
        <p:spPr>
          <a:xfrm>
            <a:off x="479425" y="1139825"/>
            <a:ext cx="8086725" cy="5339352"/>
          </a:xfrm>
        </p:spPr>
        <p:txBody>
          <a:bodyPr/>
          <a:lstStyle/>
          <a:p>
            <a:pPr eaLnBrk="1" hangingPunct="1">
              <a:defRPr/>
            </a:pPr>
            <a:r>
              <a:rPr lang="en-US" dirty="0" smtClean="0"/>
              <a:t>Of course, nuclei have surfaces, etc. This motivates a "</a:t>
            </a:r>
            <a:r>
              <a:rPr lang="en-US" dirty="0" err="1" smtClean="0"/>
              <a:t>leptodermous</a:t>
            </a:r>
            <a:r>
              <a:rPr lang="en-US" dirty="0" smtClean="0"/>
              <a:t>" expansion (see </a:t>
            </a:r>
            <a:r>
              <a:rPr lang="en-US" dirty="0" err="1" smtClean="0"/>
              <a:t>Harakeh</a:t>
            </a:r>
            <a:r>
              <a:rPr lang="en-US" dirty="0" smtClean="0"/>
              <a:t> and van </a:t>
            </a:r>
            <a:r>
              <a:rPr lang="en-US" dirty="0" err="1" smtClean="0"/>
              <a:t>der</a:t>
            </a:r>
            <a:r>
              <a:rPr lang="en-US" dirty="0" smtClean="0"/>
              <a:t> </a:t>
            </a:r>
            <a:r>
              <a:rPr lang="en-US" dirty="0" err="1" smtClean="0"/>
              <a:t>Woude</a:t>
            </a:r>
            <a:r>
              <a:rPr lang="en-US" dirty="0" smtClean="0"/>
              <a:t>, “Giant Resonances”  Oxford Science...) :</a:t>
            </a:r>
          </a:p>
          <a:p>
            <a:pPr eaLnBrk="1" hangingPunct="1">
              <a:buNone/>
              <a:defRPr/>
            </a:pPr>
            <a:endParaRPr lang="en-US" dirty="0" smtClean="0"/>
          </a:p>
          <a:p>
            <a:pPr eaLnBrk="1" hangingPunct="1">
              <a:defRPr/>
            </a:pPr>
            <a:endParaRPr lang="en-US" dirty="0" smtClean="0"/>
          </a:p>
          <a:p>
            <a:pPr eaLnBrk="1" hangingPunct="1">
              <a:defRPr/>
            </a:pPr>
            <a:endParaRPr lang="en-US" dirty="0" smtClean="0"/>
          </a:p>
          <a:p>
            <a:pPr lvl="1">
              <a:defRPr/>
            </a:pPr>
            <a:endParaRPr lang="en-US" dirty="0" smtClean="0"/>
          </a:p>
          <a:p>
            <a:pPr lvl="1">
              <a:defRPr/>
            </a:pPr>
            <a:r>
              <a:rPr lang="en-US" dirty="0" err="1" smtClean="0"/>
              <a:t>K</a:t>
            </a:r>
            <a:r>
              <a:rPr lang="en-US" baseline="-25000" dirty="0" err="1" smtClean="0"/>
              <a:t>sym</a:t>
            </a:r>
            <a:r>
              <a:rPr lang="en-US" baseline="-25000" dirty="0" smtClean="0"/>
              <a:t> </a:t>
            </a:r>
            <a:r>
              <a:rPr lang="en-US" dirty="0" smtClean="0"/>
              <a:t>is a function of the first and second derivatives of the symmetry energy  (</a:t>
            </a:r>
            <a:r>
              <a:rPr lang="fr-FR" dirty="0" smtClean="0"/>
              <a:t>G. Colo, </a:t>
            </a:r>
            <a:r>
              <a:rPr lang="fr-FR" i="1" dirty="0" smtClean="0"/>
              <a:t>et al., </a:t>
            </a:r>
            <a:r>
              <a:rPr lang="fr-FR" dirty="0" smtClean="0"/>
              <a:t>Phys. </a:t>
            </a:r>
            <a:r>
              <a:rPr lang="fr-FR" dirty="0" err="1" smtClean="0"/>
              <a:t>Rev</a:t>
            </a:r>
            <a:r>
              <a:rPr lang="fr-FR" dirty="0" smtClean="0"/>
              <a:t>. C70, 024307 (2004).)</a:t>
            </a:r>
          </a:p>
          <a:p>
            <a:pPr lvl="1">
              <a:defRPr/>
            </a:pPr>
            <a:endParaRPr lang="fr-FR" dirty="0" smtClean="0"/>
          </a:p>
          <a:p>
            <a:pPr lvl="1">
              <a:buNone/>
              <a:defRPr/>
            </a:pPr>
            <a:endParaRPr lang="fr-FR" dirty="0" smtClean="0"/>
          </a:p>
          <a:p>
            <a:pPr lvl="1">
              <a:buNone/>
              <a:defRPr/>
            </a:pPr>
            <a:endParaRPr lang="en-US" dirty="0" smtClean="0"/>
          </a:p>
          <a:p>
            <a:pPr lvl="1">
              <a:defRPr/>
            </a:pPr>
            <a:r>
              <a:rPr lang="en-US" dirty="0" smtClean="0"/>
              <a:t>Measurements of GMR resonance energies over a range of isotopes can provide information the first and second derivatives of the symmetry energy as a function of density! (</a:t>
            </a:r>
            <a:r>
              <a:rPr lang="en-US" dirty="0" smtClean="0">
                <a:solidFill>
                  <a:srgbClr val="FF0000"/>
                </a:solidFill>
              </a:rPr>
              <a:t>Actually, the first derivative is more important</a:t>
            </a:r>
            <a:r>
              <a:rPr lang="en-US" dirty="0" smtClean="0"/>
              <a:t>)</a:t>
            </a:r>
          </a:p>
          <a:p>
            <a:pPr lvl="2">
              <a:defRPr/>
            </a:pPr>
            <a:r>
              <a:rPr lang="en-US" dirty="0" smtClean="0">
                <a:solidFill>
                  <a:schemeClr val="accent1">
                    <a:lumMod val="50000"/>
                  </a:schemeClr>
                </a:solidFill>
              </a:rPr>
              <a:t>Value of </a:t>
            </a:r>
            <a:r>
              <a:rPr lang="en-US" dirty="0" err="1" smtClean="0">
                <a:solidFill>
                  <a:schemeClr val="accent1">
                    <a:lumMod val="50000"/>
                  </a:schemeClr>
                </a:solidFill>
              </a:rPr>
              <a:t>K</a:t>
            </a:r>
            <a:r>
              <a:rPr lang="en-US" baseline="-25000" dirty="0" err="1" smtClean="0">
                <a:solidFill>
                  <a:schemeClr val="accent1">
                    <a:lumMod val="50000"/>
                  </a:schemeClr>
                </a:solidFill>
              </a:rPr>
              <a:t>sym</a:t>
            </a:r>
            <a:r>
              <a:rPr lang="en-US" dirty="0" smtClean="0">
                <a:solidFill>
                  <a:schemeClr val="accent1">
                    <a:lumMod val="50000"/>
                  </a:schemeClr>
                </a:solidFill>
              </a:rPr>
              <a:t>=500</a:t>
            </a:r>
            <a:r>
              <a:rPr lang="en-US" dirty="0" smtClean="0">
                <a:solidFill>
                  <a:schemeClr val="accent1">
                    <a:lumMod val="50000"/>
                  </a:schemeClr>
                </a:solidFill>
                <a:sym typeface="Symbol"/>
              </a:rPr>
              <a:t>100 MeV has been reported by </a:t>
            </a:r>
            <a:r>
              <a:rPr lang="en-US" dirty="0" smtClean="0">
                <a:solidFill>
                  <a:schemeClr val="accent1">
                    <a:lumMod val="50000"/>
                  </a:schemeClr>
                </a:solidFill>
              </a:rPr>
              <a:t>T. Liet.al, PRC 81, 034309 (2010) from analysis of (</a:t>
            </a:r>
            <a:r>
              <a:rPr lang="en-US" dirty="0" smtClean="0">
                <a:solidFill>
                  <a:schemeClr val="accent1">
                    <a:lumMod val="50000"/>
                  </a:schemeClr>
                </a:solidFill>
                <a:sym typeface="Symbol"/>
              </a:rPr>
              <a:t>,’) on stable </a:t>
            </a:r>
            <a:r>
              <a:rPr lang="en-US" dirty="0" err="1" smtClean="0">
                <a:solidFill>
                  <a:schemeClr val="accent1">
                    <a:lumMod val="50000"/>
                  </a:schemeClr>
                </a:solidFill>
                <a:sym typeface="Symbol"/>
              </a:rPr>
              <a:t>Sn</a:t>
            </a:r>
            <a:r>
              <a:rPr lang="en-US" dirty="0" smtClean="0">
                <a:solidFill>
                  <a:schemeClr val="accent1">
                    <a:lumMod val="50000"/>
                  </a:schemeClr>
                </a:solidFill>
                <a:sym typeface="Symbol"/>
              </a:rPr>
              <a:t> isotopes.</a:t>
            </a:r>
            <a:endParaRPr lang="en-US" dirty="0" smtClean="0">
              <a:solidFill>
                <a:schemeClr val="accent1">
                  <a:lumMod val="50000"/>
                </a:schemeClr>
              </a:solidFill>
            </a:endParaRPr>
          </a:p>
          <a:p>
            <a:pPr lvl="2">
              <a:defRPr/>
            </a:pPr>
            <a:endParaRPr lang="en-US" dirty="0" smtClean="0"/>
          </a:p>
          <a:p>
            <a:pPr lvl="1" eaLnBrk="1" hangingPunct="1">
              <a:defRPr/>
            </a:pPr>
            <a:endParaRPr lang="en-US" sz="2000" dirty="0" smtClean="0"/>
          </a:p>
          <a:p>
            <a:pPr lvl="1" eaLnBrk="1" hangingPunct="1">
              <a:defRPr/>
            </a:pPr>
            <a:endParaRPr lang="en-US" sz="2000" dirty="0" smtClean="0"/>
          </a:p>
          <a:p>
            <a:pPr lvl="1" eaLnBrk="1" hangingPunct="1">
              <a:defRPr/>
            </a:pPr>
            <a:endParaRPr lang="en-US" sz="2000" dirty="0" smtClean="0"/>
          </a:p>
          <a:p>
            <a:pPr lvl="1" eaLnBrk="1" hangingPunct="1">
              <a:defRPr/>
            </a:pPr>
            <a:endParaRPr lang="en-US" sz="2000" dirty="0" smtClean="0"/>
          </a:p>
          <a:p>
            <a:pPr eaLnBrk="1" hangingPunct="1">
              <a:defRPr/>
            </a:pPr>
            <a:endParaRPr lang="en-US" sz="2000" dirty="0" smtClean="0">
              <a:sym typeface="Symbol" pitchFamily="18" charset="2"/>
            </a:endParaRPr>
          </a:p>
          <a:p>
            <a:pPr lvl="1" eaLnBrk="1" hangingPunct="1">
              <a:defRPr/>
            </a:pPr>
            <a:endParaRPr lang="en-US" dirty="0" smtClean="0">
              <a:sym typeface="Symbol" pitchFamily="18" charset="2"/>
            </a:endParaRPr>
          </a:p>
          <a:p>
            <a:pPr lvl="1" eaLnBrk="1" hangingPunct="1">
              <a:defRPr/>
            </a:pPr>
            <a:endParaRPr lang="en-US" dirty="0" smtClean="0"/>
          </a:p>
        </p:txBody>
      </p:sp>
      <p:graphicFrame>
        <p:nvGraphicFramePr>
          <p:cNvPr id="8194" name="Object 1024"/>
          <p:cNvGraphicFramePr>
            <a:graphicFrameLocks noChangeAspect="1"/>
          </p:cNvGraphicFramePr>
          <p:nvPr/>
        </p:nvGraphicFramePr>
        <p:xfrm>
          <a:off x="2220913" y="1858871"/>
          <a:ext cx="4552950" cy="1181100"/>
        </p:xfrm>
        <a:graphic>
          <a:graphicData uri="http://schemas.openxmlformats.org/presentationml/2006/ole">
            <mc:AlternateContent xmlns:mc="http://schemas.openxmlformats.org/markup-compatibility/2006">
              <mc:Choice xmlns:v="urn:schemas-microsoft-com:vml" Requires="v">
                <p:oleObj spid="_x0000_s835592" name="Equation" r:id="rId4" imgW="3034772" imgH="787078" progId="Equation.DSMT4">
                  <p:embed/>
                </p:oleObj>
              </mc:Choice>
              <mc:Fallback>
                <p:oleObj name="Equation" r:id="rId4" imgW="3034772" imgH="787078"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0913" y="1858871"/>
                        <a:ext cx="4552950" cy="1181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1877197" y="3806108"/>
          <a:ext cx="5046662" cy="777875"/>
        </p:xfrm>
        <a:graphic>
          <a:graphicData uri="http://schemas.openxmlformats.org/presentationml/2006/ole">
            <mc:AlternateContent xmlns:mc="http://schemas.openxmlformats.org/markup-compatibility/2006">
              <mc:Choice xmlns:v="urn:schemas-microsoft-com:vml" Requires="v">
                <p:oleObj spid="_x0000_s835593" name="Equation" r:id="rId6" imgW="3377603" imgH="520861" progId="Equation.DSMT4">
                  <p:embed/>
                </p:oleObj>
              </mc:Choice>
              <mc:Fallback>
                <p:oleObj name="Equation" r:id="rId6" imgW="3377603" imgH="520861"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77197" y="3806108"/>
                        <a:ext cx="5046662" cy="777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8"/>
          <p:cNvSpPr/>
          <p:nvPr/>
        </p:nvSpPr>
        <p:spPr bwMode="auto">
          <a:xfrm>
            <a:off x="3540034" y="3840481"/>
            <a:ext cx="1149532" cy="757646"/>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1800" b="0" i="0" u="none" strike="noStrike" cap="none" normalizeH="0" baseline="0" smtClean="0">
              <a:ln>
                <a:noFill/>
              </a:ln>
              <a:solidFill>
                <a:schemeClr val="tx1"/>
              </a:solidFill>
              <a:effectLst/>
              <a:latin typeface="Times New Roman" pitchFamily="18" charset="0"/>
            </a:endParaRPr>
          </a:p>
        </p:txBody>
      </p:sp>
      <p:cxnSp>
        <p:nvCxnSpPr>
          <p:cNvPr id="12" name="Straight Arrow Connector 11"/>
          <p:cNvCxnSpPr/>
          <p:nvPr/>
        </p:nvCxnSpPr>
        <p:spPr bwMode="auto">
          <a:xfrm rot="10800000">
            <a:off x="4310744" y="4532821"/>
            <a:ext cx="1240971" cy="901337"/>
          </a:xfrm>
          <a:prstGeom prst="straightConnector1">
            <a:avLst/>
          </a:prstGeom>
          <a:solidFill>
            <a:srgbClr val="FFFF99"/>
          </a:solidFill>
          <a:ln w="25400" cap="flat" cmpd="sng" algn="ctr">
            <a:solidFill>
              <a:srgbClr val="FF0000"/>
            </a:solidFill>
            <a:prstDash val="solid"/>
            <a:round/>
            <a:headEnd type="none" w="med" len="med"/>
            <a:tailEnd type="arrow"/>
          </a:ln>
          <a:effectLst/>
        </p:spPr>
      </p:cxnSp>
      <p:sp>
        <p:nvSpPr>
          <p:cNvPr id="10" name="Text Box 9">
            <a:hlinkClick r:id="" action="ppaction://hlinkshowjump?jump=firstslide"/>
          </p:cNvPr>
          <p:cNvSpPr txBox="1">
            <a:spLocks noChangeArrowheads="1"/>
          </p:cNvSpPr>
          <p:nvPr/>
        </p:nvSpPr>
        <p:spPr bwMode="auto">
          <a:xfrm>
            <a:off x="7818756" y="5909488"/>
            <a:ext cx="692150" cy="457200"/>
          </a:xfrm>
          <a:prstGeom prst="rect">
            <a:avLst/>
          </a:prstGeom>
          <a:noFill/>
          <a:ln w="9525">
            <a:noFill/>
            <a:miter lim="800000"/>
            <a:headEnd/>
            <a:tailEnd/>
          </a:ln>
        </p:spPr>
        <p:txBody>
          <a:bodyPr>
            <a:spAutoFit/>
          </a:bodyPr>
          <a:lstStyle/>
          <a:p>
            <a:pPr>
              <a:spcBef>
                <a:spcPct val="50000"/>
              </a:spcBef>
              <a:buFontTx/>
              <a:buNone/>
            </a:pPr>
            <a:r>
              <a:rPr lang="en-US" sz="2400" dirty="0">
                <a:solidFill>
                  <a:srgbClr val="FF0000"/>
                </a:solidFill>
              </a:rPr>
              <a:t>O</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402" name="Rectangle 2"/>
          <p:cNvSpPr>
            <a:spLocks noGrp="1" noChangeArrowheads="1"/>
          </p:cNvSpPr>
          <p:nvPr>
            <p:ph type="title"/>
          </p:nvPr>
        </p:nvSpPr>
        <p:spPr>
          <a:xfrm>
            <a:off x="654050" y="174625"/>
            <a:ext cx="8018463" cy="677863"/>
          </a:xfrm>
        </p:spPr>
        <p:txBody>
          <a:bodyPr/>
          <a:lstStyle/>
          <a:p>
            <a:pPr eaLnBrk="1" hangingPunct="1">
              <a:defRPr/>
            </a:pPr>
            <a:r>
              <a:rPr lang="en-US" sz="2400" dirty="0" smtClean="0"/>
              <a:t>Constraints on the symmetric matter EoS from laboratory measurements</a:t>
            </a:r>
            <a:endParaRPr lang="en-US" sz="2000" dirty="0" smtClean="0"/>
          </a:p>
        </p:txBody>
      </p:sp>
      <p:sp>
        <p:nvSpPr>
          <p:cNvPr id="742403" name="Rectangle 3"/>
          <p:cNvSpPr>
            <a:spLocks noGrp="1" noChangeArrowheads="1"/>
          </p:cNvSpPr>
          <p:nvPr>
            <p:ph type="body" idx="1"/>
          </p:nvPr>
        </p:nvSpPr>
        <p:spPr>
          <a:xfrm>
            <a:off x="407988" y="1144588"/>
            <a:ext cx="8237537" cy="1866900"/>
          </a:xfrm>
        </p:spPr>
        <p:txBody>
          <a:bodyPr/>
          <a:lstStyle/>
          <a:p>
            <a:pPr eaLnBrk="1" hangingPunct="1">
              <a:defRPr/>
            </a:pPr>
            <a:r>
              <a:rPr lang="en-US" b="1" dirty="0" smtClean="0"/>
              <a:t>T</a:t>
            </a:r>
            <a:r>
              <a:rPr lang="en-US" sz="1800" b="1" dirty="0" smtClean="0"/>
              <a:t>he symmetric matter EoS strongly limits what you probe with nuclei</a:t>
            </a:r>
          </a:p>
          <a:p>
            <a:pPr lvl="1" eaLnBrk="1" hangingPunct="1">
              <a:defRPr/>
            </a:pPr>
            <a:r>
              <a:rPr lang="en-US" sz="1800" b="1" dirty="0" smtClean="0"/>
              <a:t>If the EoS is expanded in a Taylor series about </a:t>
            </a:r>
            <a:r>
              <a:rPr lang="en-US" sz="1800" b="1" dirty="0" smtClean="0">
                <a:sym typeface="Symbol" pitchFamily="18" charset="2"/>
              </a:rPr>
              <a:t></a:t>
            </a:r>
            <a:r>
              <a:rPr lang="en-US" sz="1800" b="1" baseline="-25000" dirty="0" smtClean="0">
                <a:sym typeface="Symbol" pitchFamily="18" charset="2"/>
              </a:rPr>
              <a:t>0</a:t>
            </a:r>
            <a:r>
              <a:rPr lang="en-US" sz="1800" b="1" dirty="0" smtClean="0">
                <a:sym typeface="Symbol" pitchFamily="18" charset="2"/>
              </a:rPr>
              <a:t>, the incompressibility, </a:t>
            </a:r>
            <a:r>
              <a:rPr lang="en-US" sz="1800" b="1" dirty="0" err="1" smtClean="0"/>
              <a:t>K</a:t>
            </a:r>
            <a:r>
              <a:rPr lang="en-US" sz="1800" b="1" baseline="-25000" dirty="0" err="1" smtClean="0"/>
              <a:t>nm</a:t>
            </a:r>
            <a:r>
              <a:rPr lang="en-US" sz="1800" b="1" dirty="0" smtClean="0"/>
              <a:t> provides the term proportional to (</a:t>
            </a:r>
            <a:r>
              <a:rPr lang="en-US" sz="1800" b="1" dirty="0" smtClean="0">
                <a:sym typeface="Symbol" pitchFamily="18" charset="2"/>
              </a:rPr>
              <a:t>-</a:t>
            </a:r>
            <a:r>
              <a:rPr lang="en-US" sz="1800" b="1" baseline="-25000" dirty="0" smtClean="0">
                <a:sym typeface="Symbol" pitchFamily="18" charset="2"/>
              </a:rPr>
              <a:t>0</a:t>
            </a:r>
            <a:r>
              <a:rPr lang="en-US" sz="1800" b="1" dirty="0" smtClean="0">
                <a:sym typeface="Symbol" pitchFamily="18" charset="2"/>
              </a:rPr>
              <a:t>)</a:t>
            </a:r>
            <a:r>
              <a:rPr lang="en-US" sz="1800" b="1" baseline="30000" dirty="0" smtClean="0">
                <a:sym typeface="Symbol" pitchFamily="18" charset="2"/>
              </a:rPr>
              <a:t>2</a:t>
            </a:r>
            <a:r>
              <a:rPr lang="en-US" sz="1800" b="1" dirty="0" smtClean="0">
                <a:sym typeface="Symbol" pitchFamily="18" charset="2"/>
              </a:rPr>
              <a:t>. Higher order terms influence the EoS at sub-saturation and supra-saturation densities.</a:t>
            </a:r>
            <a:endParaRPr lang="en-US" sz="1800" b="1" baseline="-25000" dirty="0" smtClean="0">
              <a:sym typeface="Symbol" pitchFamily="18" charset="2"/>
            </a:endParaRPr>
          </a:p>
          <a:p>
            <a:pPr lvl="1" eaLnBrk="1" hangingPunct="1">
              <a:defRPr/>
            </a:pPr>
            <a:r>
              <a:rPr lang="en-US" sz="1800" b="1" dirty="0" smtClean="0"/>
              <a:t>The solid black, dashed brown and dashed blue </a:t>
            </a:r>
            <a:r>
              <a:rPr lang="en-US" sz="1800" b="1" dirty="0" err="1" smtClean="0"/>
              <a:t>EoS’s</a:t>
            </a:r>
            <a:r>
              <a:rPr lang="en-US" sz="1800" b="1" dirty="0" smtClean="0"/>
              <a:t> all have </a:t>
            </a:r>
            <a:r>
              <a:rPr lang="en-US" sz="1800" b="1" dirty="0" err="1" smtClean="0"/>
              <a:t>K</a:t>
            </a:r>
            <a:r>
              <a:rPr lang="en-US" sz="1800" b="1" baseline="-25000" dirty="0" err="1" smtClean="0"/>
              <a:t>nm</a:t>
            </a:r>
            <a:r>
              <a:rPr lang="en-US" sz="1800" b="1" dirty="0" smtClean="0"/>
              <a:t>=300 MeV </a:t>
            </a:r>
            <a:r>
              <a:rPr lang="en-US" sz="1800" b="1" dirty="0" smtClean="0">
                <a:cs typeface="Times New Roman" pitchFamily="18" charset="0"/>
              </a:rPr>
              <a:t>→ the difference between these EoS'</a:t>
            </a:r>
            <a:r>
              <a:rPr lang="en-US" sz="1800" b="1" dirty="0" smtClean="0"/>
              <a:t>. </a:t>
            </a:r>
          </a:p>
        </p:txBody>
      </p:sp>
      <p:grpSp>
        <p:nvGrpSpPr>
          <p:cNvPr id="2" name="Group 4"/>
          <p:cNvGrpSpPr>
            <a:grpSpLocks/>
          </p:cNvGrpSpPr>
          <p:nvPr/>
        </p:nvGrpSpPr>
        <p:grpSpPr bwMode="auto">
          <a:xfrm>
            <a:off x="174625" y="3082925"/>
            <a:ext cx="8745538" cy="3471863"/>
            <a:chOff x="128" y="2079"/>
            <a:chExt cx="5509" cy="2187"/>
          </a:xfrm>
        </p:grpSpPr>
        <p:pic>
          <p:nvPicPr>
            <p:cNvPr id="742405" name="Picture 5" descr="sm_eos"/>
            <p:cNvPicPr>
              <a:picLocks noChangeAspect="1" noChangeArrowheads="1"/>
            </p:cNvPicPr>
            <p:nvPr/>
          </p:nvPicPr>
          <p:blipFill>
            <a:blip r:embed="rId2"/>
            <a:srcRect l="4666" t="12885" r="4666"/>
            <a:stretch>
              <a:fillRect/>
            </a:stretch>
          </p:blipFill>
          <p:spPr bwMode="auto">
            <a:xfrm>
              <a:off x="1769" y="2079"/>
              <a:ext cx="2588" cy="2187"/>
            </a:xfrm>
            <a:prstGeom prst="rect">
              <a:avLst/>
            </a:prstGeom>
            <a:solidFill>
              <a:srgbClr val="FFFFFF"/>
            </a:solidFill>
            <a:ln w="9525">
              <a:noFill/>
              <a:miter lim="800000"/>
              <a:headEnd/>
              <a:tailEnd/>
            </a:ln>
            <a:effectLst>
              <a:outerShdw dist="107763" dir="2700000" algn="ctr" rotWithShape="0">
                <a:srgbClr val="808080">
                  <a:alpha val="50000"/>
                </a:srgbClr>
              </a:outerShdw>
            </a:effectLst>
          </p:spPr>
        </p:pic>
        <p:sp>
          <p:nvSpPr>
            <p:cNvPr id="742406" name="Text Box 6"/>
            <p:cNvSpPr txBox="1">
              <a:spLocks noChangeArrowheads="1"/>
            </p:cNvSpPr>
            <p:nvPr/>
          </p:nvSpPr>
          <p:spPr bwMode="auto">
            <a:xfrm>
              <a:off x="128" y="2916"/>
              <a:ext cx="1601" cy="756"/>
            </a:xfrm>
            <a:prstGeom prst="rect">
              <a:avLst/>
            </a:prstGeom>
            <a:solidFill>
              <a:srgbClr val="CCFFFF"/>
            </a:solidFill>
            <a:ln w="9525">
              <a:noFill/>
              <a:miter lim="800000"/>
              <a:headEnd/>
              <a:tailEnd/>
            </a:ln>
            <a:effectLst>
              <a:outerShdw dist="107763" dir="2700000" algn="ctr" rotWithShape="0">
                <a:schemeClr val="bg2">
                  <a:alpha val="50000"/>
                </a:schemeClr>
              </a:outerShdw>
            </a:effectLst>
          </p:spPr>
          <p:txBody>
            <a:bodyPr>
              <a:spAutoFit/>
            </a:bodyPr>
            <a:lstStyle/>
            <a:p>
              <a:pPr marL="342900" indent="-342900">
                <a:spcBef>
                  <a:spcPct val="50000"/>
                </a:spcBef>
                <a:defRPr/>
              </a:pPr>
              <a:r>
                <a:rPr lang="en-US" dirty="0" smtClean="0">
                  <a:solidFill>
                    <a:srgbClr val="800000"/>
                  </a:solidFill>
                </a:rPr>
                <a:t>Nuclear properties are mainly sensitive to the EoS at 0.5</a:t>
              </a:r>
              <a:r>
                <a:rPr lang="en-US" dirty="0" smtClean="0">
                  <a:solidFill>
                    <a:srgbClr val="800000"/>
                  </a:solidFill>
                  <a:sym typeface="Symbol"/>
                </a:rPr>
                <a:t></a:t>
              </a:r>
              <a:r>
                <a:rPr lang="en-US" baseline="-25000" dirty="0" smtClean="0">
                  <a:solidFill>
                    <a:srgbClr val="800000"/>
                  </a:solidFill>
                  <a:sym typeface="Symbol"/>
                </a:rPr>
                <a:t>0</a:t>
              </a:r>
              <a:r>
                <a:rPr lang="en-US" dirty="0" smtClean="0">
                  <a:solidFill>
                    <a:srgbClr val="800000"/>
                  </a:solidFill>
                  <a:sym typeface="Symbol"/>
                </a:rPr>
                <a:t> 1/25</a:t>
              </a:r>
              <a:r>
                <a:rPr lang="en-US" baseline="-25000" dirty="0" smtClean="0">
                  <a:solidFill>
                    <a:srgbClr val="800000"/>
                  </a:solidFill>
                  <a:sym typeface="Symbol"/>
                </a:rPr>
                <a:t>0</a:t>
              </a:r>
              <a:endParaRPr lang="en-US" dirty="0">
                <a:solidFill>
                  <a:srgbClr val="800000"/>
                </a:solidFill>
              </a:endParaRPr>
            </a:p>
          </p:txBody>
        </p:sp>
        <p:sp>
          <p:nvSpPr>
            <p:cNvPr id="742407" name="Text Box 7"/>
            <p:cNvSpPr txBox="1">
              <a:spLocks noChangeArrowheads="1"/>
            </p:cNvSpPr>
            <p:nvPr/>
          </p:nvSpPr>
          <p:spPr bwMode="auto">
            <a:xfrm>
              <a:off x="4283" y="3104"/>
              <a:ext cx="1354" cy="750"/>
            </a:xfrm>
            <a:prstGeom prst="rect">
              <a:avLst/>
            </a:prstGeom>
            <a:solidFill>
              <a:srgbClr val="CCFFFF"/>
            </a:solidFill>
            <a:ln w="9525">
              <a:noFill/>
              <a:miter lim="800000"/>
              <a:headEnd/>
              <a:tailEnd/>
            </a:ln>
            <a:effectLst>
              <a:outerShdw dist="107763" dir="2700000" algn="ctr" rotWithShape="0">
                <a:schemeClr val="bg2">
                  <a:alpha val="50000"/>
                </a:schemeClr>
              </a:outerShdw>
            </a:effectLst>
          </p:spPr>
          <p:txBody>
            <a:bodyPr>
              <a:spAutoFit/>
            </a:bodyPr>
            <a:lstStyle/>
            <a:p>
              <a:pPr marL="342900" indent="-342900">
                <a:spcBef>
                  <a:spcPct val="50000"/>
                </a:spcBef>
                <a:defRPr/>
              </a:pPr>
              <a:r>
                <a:rPr lang="en-US">
                  <a:solidFill>
                    <a:srgbClr val="800000"/>
                  </a:solidFill>
                </a:rPr>
                <a:t>To probe the EoS at 3</a:t>
              </a:r>
              <a:r>
                <a:rPr lang="en-US">
                  <a:solidFill>
                    <a:srgbClr val="800000"/>
                  </a:solidFill>
                  <a:sym typeface="Symbol" pitchFamily="18" charset="2"/>
                </a:rPr>
                <a:t></a:t>
              </a:r>
              <a:r>
                <a:rPr lang="en-US" baseline="-25000">
                  <a:solidFill>
                    <a:srgbClr val="800000"/>
                  </a:solidFill>
                  <a:sym typeface="Symbol" pitchFamily="18" charset="2"/>
                </a:rPr>
                <a:t>0</a:t>
              </a:r>
              <a:r>
                <a:rPr lang="en-US">
                  <a:solidFill>
                    <a:srgbClr val="800000"/>
                  </a:solidFill>
                  <a:sym typeface="Symbol" pitchFamily="18" charset="2"/>
                </a:rPr>
                <a:t>, you need to compress matter to </a:t>
              </a:r>
              <a:r>
                <a:rPr lang="en-US">
                  <a:solidFill>
                    <a:srgbClr val="800000"/>
                  </a:solidFill>
                </a:rPr>
                <a:t>3</a:t>
              </a:r>
              <a:r>
                <a:rPr lang="en-US">
                  <a:solidFill>
                    <a:srgbClr val="800000"/>
                  </a:solidFill>
                  <a:sym typeface="Symbol" pitchFamily="18" charset="2"/>
                </a:rPr>
                <a:t></a:t>
              </a:r>
              <a:r>
                <a:rPr lang="en-US" baseline="-25000">
                  <a:solidFill>
                    <a:srgbClr val="800000"/>
                  </a:solidFill>
                  <a:sym typeface="Symbol" pitchFamily="18" charset="2"/>
                </a:rPr>
                <a:t>0</a:t>
              </a:r>
              <a:r>
                <a:rPr lang="en-US">
                  <a:solidFill>
                    <a:srgbClr val="800000"/>
                  </a:solidFill>
                  <a:sym typeface="Symbol" pitchFamily="18" charset="2"/>
                </a:rPr>
                <a:t>.</a:t>
              </a:r>
              <a:endParaRPr lang="en-US" baseline="-25000">
                <a:solidFill>
                  <a:srgbClr val="800000"/>
                </a:solidFill>
                <a:sym typeface="Symbol" pitchFamily="18" charset="2"/>
              </a:endParaRPr>
            </a:p>
          </p:txBody>
        </p:sp>
        <p:sp>
          <p:nvSpPr>
            <p:cNvPr id="43016" name="Line 8"/>
            <p:cNvSpPr>
              <a:spLocks noChangeShapeType="1"/>
            </p:cNvSpPr>
            <p:nvPr/>
          </p:nvSpPr>
          <p:spPr bwMode="auto">
            <a:xfrm flipV="1">
              <a:off x="1554" y="3895"/>
              <a:ext cx="997" cy="105"/>
            </a:xfrm>
            <a:prstGeom prst="line">
              <a:avLst/>
            </a:prstGeom>
            <a:noFill/>
            <a:ln w="25400">
              <a:solidFill>
                <a:srgbClr val="FF0000"/>
              </a:solidFill>
              <a:round/>
              <a:headEnd/>
              <a:tailEnd type="triangle" w="med" len="med"/>
            </a:ln>
          </p:spPr>
          <p:txBody>
            <a:bodyPr/>
            <a:lstStyle/>
            <a:p>
              <a:endParaRPr lang="en-US"/>
            </a:p>
          </p:txBody>
        </p:sp>
        <p:sp>
          <p:nvSpPr>
            <p:cNvPr id="43017" name="Line 9"/>
            <p:cNvSpPr>
              <a:spLocks noChangeShapeType="1"/>
            </p:cNvSpPr>
            <p:nvPr/>
          </p:nvSpPr>
          <p:spPr bwMode="auto">
            <a:xfrm flipH="1" flipV="1">
              <a:off x="3424" y="2711"/>
              <a:ext cx="959" cy="663"/>
            </a:xfrm>
            <a:prstGeom prst="line">
              <a:avLst/>
            </a:prstGeom>
            <a:noFill/>
            <a:ln w="25400">
              <a:solidFill>
                <a:srgbClr val="FF0000"/>
              </a:solidFill>
              <a:round/>
              <a:headEnd/>
              <a:tailEnd type="triangle" w="med" len="med"/>
            </a:ln>
          </p:spPr>
          <p:txBody>
            <a:bodyPr/>
            <a:lstStyle/>
            <a:p>
              <a:endParaRPr lang="en-US"/>
            </a:p>
          </p:txBody>
        </p:sp>
        <p:sp>
          <p:nvSpPr>
            <p:cNvPr id="43018" name="Line 10"/>
            <p:cNvSpPr>
              <a:spLocks noChangeShapeType="1"/>
            </p:cNvSpPr>
            <p:nvPr/>
          </p:nvSpPr>
          <p:spPr bwMode="auto">
            <a:xfrm flipH="1">
              <a:off x="3520" y="3507"/>
              <a:ext cx="850" cy="205"/>
            </a:xfrm>
            <a:prstGeom prst="line">
              <a:avLst/>
            </a:prstGeom>
            <a:noFill/>
            <a:ln w="25400">
              <a:solidFill>
                <a:srgbClr val="FF0000"/>
              </a:solidFill>
              <a:round/>
              <a:headEnd/>
              <a:tailEnd type="triangle" w="med" len="med"/>
            </a:ln>
          </p:spPr>
          <p:txBody>
            <a:bodyPr/>
            <a:lstStyle/>
            <a:p>
              <a:endParaRPr lang="en-US"/>
            </a:p>
          </p:txBody>
        </p:sp>
      </p:gr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Rectangle 2"/>
          <p:cNvSpPr>
            <a:spLocks noGrp="1" noChangeArrowheads="1"/>
          </p:cNvSpPr>
          <p:nvPr>
            <p:ph type="title"/>
          </p:nvPr>
        </p:nvSpPr>
        <p:spPr>
          <a:xfrm>
            <a:off x="796925" y="190500"/>
            <a:ext cx="7772400" cy="889000"/>
          </a:xfrm>
        </p:spPr>
        <p:txBody>
          <a:bodyPr/>
          <a:lstStyle/>
          <a:p>
            <a:pPr eaLnBrk="1" hangingPunct="1">
              <a:defRPr/>
            </a:pPr>
            <a:r>
              <a:rPr lang="en-US" sz="2400" smtClean="0"/>
              <a:t>Constraining the EOS at high densities by laboratory collisions</a:t>
            </a:r>
          </a:p>
        </p:txBody>
      </p:sp>
      <p:grpSp>
        <p:nvGrpSpPr>
          <p:cNvPr id="2" name="Group 3"/>
          <p:cNvGrpSpPr>
            <a:grpSpLocks/>
          </p:cNvGrpSpPr>
          <p:nvPr/>
        </p:nvGrpSpPr>
        <p:grpSpPr bwMode="auto">
          <a:xfrm>
            <a:off x="1166813" y="1362075"/>
            <a:ext cx="7031037" cy="4633913"/>
            <a:chOff x="661" y="650"/>
            <a:chExt cx="4217" cy="2810"/>
          </a:xfrm>
        </p:grpSpPr>
        <p:pic>
          <p:nvPicPr>
            <p:cNvPr id="29707" name="Picture 4" descr="C:\My Documents\SCRATCH\eos\final\final\Figure1.jpg"/>
            <p:cNvPicPr>
              <a:picLocks noChangeAspect="1" noChangeArrowheads="1"/>
            </p:cNvPicPr>
            <p:nvPr/>
          </p:nvPicPr>
          <p:blipFill>
            <a:blip r:embed="rId2"/>
            <a:srcRect/>
            <a:stretch>
              <a:fillRect/>
            </a:stretch>
          </p:blipFill>
          <p:spPr bwMode="auto">
            <a:xfrm>
              <a:off x="661" y="650"/>
              <a:ext cx="4217" cy="2810"/>
            </a:xfrm>
            <a:prstGeom prst="rect">
              <a:avLst/>
            </a:prstGeom>
            <a:noFill/>
            <a:ln w="9525">
              <a:noFill/>
              <a:miter lim="800000"/>
              <a:headEnd/>
              <a:tailEnd/>
            </a:ln>
          </p:spPr>
        </p:pic>
        <p:sp>
          <p:nvSpPr>
            <p:cNvPr id="29708" name="Rectangle 5"/>
            <p:cNvSpPr>
              <a:spLocks noChangeArrowheads="1"/>
            </p:cNvSpPr>
            <p:nvPr/>
          </p:nvSpPr>
          <p:spPr bwMode="auto">
            <a:xfrm>
              <a:off x="1161" y="3026"/>
              <a:ext cx="1033" cy="339"/>
            </a:xfrm>
            <a:prstGeom prst="rect">
              <a:avLst/>
            </a:prstGeom>
            <a:solidFill>
              <a:schemeClr val="bg1"/>
            </a:solidFill>
            <a:ln w="9525">
              <a:noFill/>
              <a:miter lim="800000"/>
              <a:headEnd/>
              <a:tailEnd/>
            </a:ln>
          </p:spPr>
          <p:txBody>
            <a:bodyPr wrap="none" anchor="ctr"/>
            <a:lstStyle/>
            <a:p>
              <a:endParaRPr lang="en-US"/>
            </a:p>
          </p:txBody>
        </p:sp>
      </p:grpSp>
      <p:sp>
        <p:nvSpPr>
          <p:cNvPr id="619526" name="Rectangle 6"/>
          <p:cNvSpPr>
            <a:spLocks noGrp="1" noChangeArrowheads="1"/>
          </p:cNvSpPr>
          <p:nvPr>
            <p:ph type="body" idx="1"/>
          </p:nvPr>
        </p:nvSpPr>
        <p:spPr>
          <a:xfrm>
            <a:off x="796925" y="5622925"/>
            <a:ext cx="7772400" cy="1042988"/>
          </a:xfrm>
        </p:spPr>
        <p:txBody>
          <a:bodyPr/>
          <a:lstStyle/>
          <a:p>
            <a:pPr eaLnBrk="1" hangingPunct="1">
              <a:defRPr/>
            </a:pPr>
            <a:r>
              <a:rPr lang="en-US" smtClean="0"/>
              <a:t>Two observable consequences of the high pressures that are formed:</a:t>
            </a:r>
          </a:p>
          <a:p>
            <a:pPr lvl="1" eaLnBrk="1" hangingPunct="1">
              <a:defRPr/>
            </a:pPr>
            <a:r>
              <a:rPr lang="en-US" smtClean="0"/>
              <a:t>Nucleons deflected sideways in the reaction plane.</a:t>
            </a:r>
          </a:p>
          <a:p>
            <a:pPr lvl="1" eaLnBrk="1" hangingPunct="1">
              <a:defRPr/>
            </a:pPr>
            <a:r>
              <a:rPr lang="en-US" smtClean="0"/>
              <a:t>Nucleons are “squeezed out” above and below the reaction plane. . </a:t>
            </a:r>
          </a:p>
        </p:txBody>
      </p:sp>
      <p:sp>
        <p:nvSpPr>
          <p:cNvPr id="29701" name="Text Box 7"/>
          <p:cNvSpPr txBox="1">
            <a:spLocks noChangeArrowheads="1"/>
          </p:cNvSpPr>
          <p:nvPr/>
        </p:nvSpPr>
        <p:spPr bwMode="auto">
          <a:xfrm>
            <a:off x="7300913" y="1663700"/>
            <a:ext cx="1557337" cy="822325"/>
          </a:xfrm>
          <a:prstGeom prst="rect">
            <a:avLst/>
          </a:prstGeom>
          <a:noFill/>
          <a:ln w="9525">
            <a:noFill/>
            <a:miter lim="800000"/>
            <a:headEnd/>
            <a:tailEnd/>
          </a:ln>
        </p:spPr>
        <p:txBody>
          <a:bodyPr>
            <a:spAutoFit/>
          </a:bodyPr>
          <a:lstStyle/>
          <a:p>
            <a:pPr>
              <a:spcBef>
                <a:spcPct val="0"/>
              </a:spcBef>
              <a:buFontTx/>
              <a:buNone/>
            </a:pPr>
            <a:r>
              <a:rPr lang="en-US" sz="2400"/>
              <a:t>pressure contours</a:t>
            </a:r>
          </a:p>
        </p:txBody>
      </p:sp>
      <p:sp>
        <p:nvSpPr>
          <p:cNvPr id="29702" name="Text Box 8"/>
          <p:cNvSpPr txBox="1">
            <a:spLocks noChangeArrowheads="1"/>
          </p:cNvSpPr>
          <p:nvPr/>
        </p:nvSpPr>
        <p:spPr bwMode="auto">
          <a:xfrm>
            <a:off x="7300913" y="3382963"/>
            <a:ext cx="1557337" cy="822325"/>
          </a:xfrm>
          <a:prstGeom prst="rect">
            <a:avLst/>
          </a:prstGeom>
          <a:noFill/>
          <a:ln w="9525">
            <a:noFill/>
            <a:miter lim="800000"/>
            <a:headEnd/>
            <a:tailEnd/>
          </a:ln>
        </p:spPr>
        <p:txBody>
          <a:bodyPr>
            <a:spAutoFit/>
          </a:bodyPr>
          <a:lstStyle/>
          <a:p>
            <a:pPr>
              <a:spcBef>
                <a:spcPct val="0"/>
              </a:spcBef>
              <a:buFontTx/>
              <a:buNone/>
            </a:pPr>
            <a:r>
              <a:rPr lang="en-US" sz="2400"/>
              <a:t>density contours</a:t>
            </a:r>
          </a:p>
        </p:txBody>
      </p:sp>
      <p:sp>
        <p:nvSpPr>
          <p:cNvPr id="29703" name="Line 9"/>
          <p:cNvSpPr>
            <a:spLocks noChangeShapeType="1"/>
          </p:cNvSpPr>
          <p:nvPr/>
        </p:nvSpPr>
        <p:spPr bwMode="auto">
          <a:xfrm flipH="1">
            <a:off x="7300913" y="4267200"/>
            <a:ext cx="1146175" cy="0"/>
          </a:xfrm>
          <a:prstGeom prst="line">
            <a:avLst/>
          </a:prstGeom>
          <a:noFill/>
          <a:ln w="9525">
            <a:solidFill>
              <a:schemeClr val="tx1"/>
            </a:solidFill>
            <a:round/>
            <a:headEnd/>
            <a:tailEnd type="triangle" w="med" len="med"/>
          </a:ln>
        </p:spPr>
        <p:txBody>
          <a:bodyPr/>
          <a:lstStyle/>
          <a:p>
            <a:endParaRPr lang="en-US"/>
          </a:p>
        </p:txBody>
      </p:sp>
      <p:sp>
        <p:nvSpPr>
          <p:cNvPr id="29704" name="Line 10"/>
          <p:cNvSpPr>
            <a:spLocks noChangeShapeType="1"/>
          </p:cNvSpPr>
          <p:nvPr/>
        </p:nvSpPr>
        <p:spPr bwMode="auto">
          <a:xfrm flipH="1">
            <a:off x="7300913" y="2532063"/>
            <a:ext cx="1146175" cy="0"/>
          </a:xfrm>
          <a:prstGeom prst="line">
            <a:avLst/>
          </a:prstGeom>
          <a:noFill/>
          <a:ln w="9525">
            <a:solidFill>
              <a:schemeClr val="tx1"/>
            </a:solidFill>
            <a:round/>
            <a:headEnd/>
            <a:tailEnd type="triangle" w="med" len="med"/>
          </a:ln>
        </p:spPr>
        <p:txBody>
          <a:bodyPr/>
          <a:lstStyle/>
          <a:p>
            <a:endParaRPr lang="en-US"/>
          </a:p>
        </p:txBody>
      </p:sp>
      <p:sp>
        <p:nvSpPr>
          <p:cNvPr id="29705" name="Rectangle 12">
            <a:hlinkClick r:id="rId3"/>
          </p:cNvPr>
          <p:cNvSpPr>
            <a:spLocks noChangeArrowheads="1"/>
          </p:cNvSpPr>
          <p:nvPr/>
        </p:nvSpPr>
        <p:spPr bwMode="auto">
          <a:xfrm>
            <a:off x="7994650" y="5043488"/>
            <a:ext cx="193675" cy="165100"/>
          </a:xfrm>
          <a:prstGeom prst="rect">
            <a:avLst/>
          </a:prstGeom>
          <a:solidFill>
            <a:srgbClr val="FF0000"/>
          </a:solidFill>
          <a:ln w="9525">
            <a:noFill/>
            <a:miter lim="800000"/>
            <a:headEnd/>
            <a:tailEnd/>
          </a:ln>
        </p:spPr>
        <p:txBody>
          <a:bodyPr wrap="none" anchor="ctr"/>
          <a:lstStyle/>
          <a:p>
            <a:endParaRPr lang="en-US"/>
          </a:p>
        </p:txBody>
      </p:sp>
      <p:sp>
        <p:nvSpPr>
          <p:cNvPr id="619533" name="Text Box 13"/>
          <p:cNvSpPr txBox="1">
            <a:spLocks noChangeArrowheads="1"/>
          </p:cNvSpPr>
          <p:nvPr/>
        </p:nvSpPr>
        <p:spPr bwMode="auto">
          <a:xfrm>
            <a:off x="350838" y="1325563"/>
            <a:ext cx="3152775" cy="366712"/>
          </a:xfrm>
          <a:prstGeom prst="rect">
            <a:avLst/>
          </a:prstGeom>
          <a:solidFill>
            <a:srgbClr val="FFFF99"/>
          </a:solidFill>
          <a:ln w="9525">
            <a:noFill/>
            <a:miter lim="800000"/>
            <a:headEnd/>
            <a:tailEnd/>
          </a:ln>
          <a:effectLst>
            <a:outerShdw dist="107763" dir="2700000" algn="ctr" rotWithShape="0">
              <a:schemeClr val="bg2"/>
            </a:outerShdw>
          </a:effectLst>
        </p:spPr>
        <p:txBody>
          <a:bodyPr wrap="none">
            <a:spAutoFit/>
          </a:bodyPr>
          <a:lstStyle/>
          <a:p>
            <a:pPr>
              <a:buFontTx/>
              <a:buNone/>
              <a:defRPr/>
            </a:pPr>
            <a:r>
              <a:rPr lang="en-US"/>
              <a:t>Au+Au collisions E/A = 1 GeV)</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ChangeArrowheads="1"/>
          </p:cNvSpPr>
          <p:nvPr>
            <p:ph type="title"/>
          </p:nvPr>
        </p:nvSpPr>
        <p:spPr>
          <a:xfrm>
            <a:off x="609600" y="190500"/>
            <a:ext cx="7772400" cy="495300"/>
          </a:xfrm>
        </p:spPr>
        <p:txBody>
          <a:bodyPr/>
          <a:lstStyle/>
          <a:p>
            <a:pPr eaLnBrk="1" hangingPunct="1">
              <a:defRPr/>
            </a:pPr>
            <a:r>
              <a:rPr lang="en-US" smtClean="0"/>
              <a:t>Flow studies of the symmetric matter EOS</a:t>
            </a:r>
          </a:p>
        </p:txBody>
      </p:sp>
      <p:sp>
        <p:nvSpPr>
          <p:cNvPr id="618499" name="Rectangle 3"/>
          <p:cNvSpPr>
            <a:spLocks noGrp="1" noChangeArrowheads="1"/>
          </p:cNvSpPr>
          <p:nvPr>
            <p:ph type="body" idx="1"/>
          </p:nvPr>
        </p:nvSpPr>
        <p:spPr>
          <a:xfrm>
            <a:off x="531813" y="884238"/>
            <a:ext cx="8021637" cy="4406219"/>
          </a:xfrm>
        </p:spPr>
        <p:txBody>
          <a:bodyPr/>
          <a:lstStyle/>
          <a:p>
            <a:pPr eaLnBrk="1" hangingPunct="1">
              <a:defRPr/>
            </a:pPr>
            <a:r>
              <a:rPr lang="en-US" dirty="0" smtClean="0"/>
              <a:t>Theoretical tool: transport theory:</a:t>
            </a:r>
          </a:p>
          <a:p>
            <a:pPr lvl="1" eaLnBrk="1" hangingPunct="1">
              <a:defRPr/>
            </a:pPr>
            <a:r>
              <a:rPr lang="en-US" dirty="0" smtClean="0"/>
              <a:t>Example Boltzmann-</a:t>
            </a:r>
            <a:r>
              <a:rPr lang="en-US" dirty="0" err="1" smtClean="0"/>
              <a:t>Uehling</a:t>
            </a:r>
            <a:r>
              <a:rPr lang="en-US" dirty="0" smtClean="0"/>
              <a:t>-</a:t>
            </a:r>
            <a:r>
              <a:rPr lang="en-US" dirty="0" err="1" smtClean="0"/>
              <a:t>Uhlenbeck</a:t>
            </a:r>
            <a:r>
              <a:rPr lang="en-US" dirty="0" smtClean="0"/>
              <a:t> eq. (</a:t>
            </a:r>
            <a:r>
              <a:rPr lang="en-US" dirty="0" err="1" smtClean="0"/>
              <a:t>Bertsch</a:t>
            </a:r>
            <a:r>
              <a:rPr lang="en-US" dirty="0" smtClean="0"/>
              <a:t> Phys. Rep. 160, 189 (1988).) has derivation from TDHF:</a:t>
            </a:r>
          </a:p>
          <a:p>
            <a:pPr lvl="1" eaLnBrk="1" hangingPunct="1">
              <a:defRPr/>
            </a:pPr>
            <a:endParaRPr lang="en-US" dirty="0" smtClean="0"/>
          </a:p>
          <a:p>
            <a:pPr lvl="1" eaLnBrk="1" hangingPunct="1">
              <a:defRPr/>
            </a:pPr>
            <a:endParaRPr lang="en-US" dirty="0" smtClean="0"/>
          </a:p>
          <a:p>
            <a:pPr lvl="1" eaLnBrk="1" hangingPunct="1">
              <a:defRPr/>
            </a:pPr>
            <a:endParaRPr lang="en-US" dirty="0" smtClean="0"/>
          </a:p>
          <a:p>
            <a:pPr lvl="1" eaLnBrk="1" hangingPunct="1">
              <a:defRPr/>
            </a:pPr>
            <a:endParaRPr lang="en-US" dirty="0" smtClean="0"/>
          </a:p>
          <a:p>
            <a:pPr lvl="2" eaLnBrk="1" hangingPunct="1">
              <a:defRPr/>
            </a:pPr>
            <a:r>
              <a:rPr lang="en-US" dirty="0" smtClean="0"/>
              <a:t>f is the Wigner transform of the one-body density matrix</a:t>
            </a:r>
          </a:p>
          <a:p>
            <a:pPr lvl="2" eaLnBrk="1" hangingPunct="1">
              <a:defRPr/>
            </a:pPr>
            <a:r>
              <a:rPr lang="en-US" dirty="0" smtClean="0"/>
              <a:t>semi-classically, =                (number of nucleons/d</a:t>
            </a:r>
            <a:r>
              <a:rPr lang="en-US" baseline="30000" dirty="0" smtClean="0"/>
              <a:t>3</a:t>
            </a:r>
            <a:r>
              <a:rPr lang="en-US" dirty="0" smtClean="0"/>
              <a:t>rd</a:t>
            </a:r>
            <a:r>
              <a:rPr lang="en-US" baseline="30000" dirty="0" smtClean="0"/>
              <a:t>3</a:t>
            </a:r>
            <a:r>
              <a:rPr lang="en-US" dirty="0" smtClean="0"/>
              <a:t>p at                ). </a:t>
            </a:r>
          </a:p>
          <a:p>
            <a:pPr lvl="2" eaLnBrk="1" hangingPunct="1">
              <a:defRPr/>
            </a:pPr>
            <a:r>
              <a:rPr lang="en-US" dirty="0" smtClean="0"/>
              <a:t>BUU can describe nucleon flows, the nucleation of weakly bound light particles and the production of nucleon resonances. </a:t>
            </a:r>
          </a:p>
          <a:p>
            <a:pPr lvl="1">
              <a:defRPr/>
            </a:pPr>
            <a:r>
              <a:rPr lang="en-US" dirty="0" smtClean="0">
                <a:sym typeface="Symbol" pitchFamily="18" charset="2"/>
              </a:rPr>
              <a:t>The most accurately predicted observables are those that can be calculated from                   i.e. flows and other average properties of the events.</a:t>
            </a:r>
            <a:endParaRPr lang="en-US" dirty="0" smtClean="0"/>
          </a:p>
          <a:p>
            <a:pPr lvl="1" eaLnBrk="1" hangingPunct="1">
              <a:defRPr/>
            </a:pPr>
            <a:endParaRPr lang="en-US" dirty="0" smtClean="0"/>
          </a:p>
        </p:txBody>
      </p:sp>
      <p:graphicFrame>
        <p:nvGraphicFramePr>
          <p:cNvPr id="9218" name="Object 2048">
            <a:hlinkClick r:id="" action="ppaction://ole?verb=0"/>
          </p:cNvPr>
          <p:cNvGraphicFramePr>
            <a:graphicFrameLocks/>
          </p:cNvGraphicFramePr>
          <p:nvPr/>
        </p:nvGraphicFramePr>
        <p:xfrm>
          <a:off x="1682750" y="1895475"/>
          <a:ext cx="6024563" cy="1279525"/>
        </p:xfrm>
        <a:graphic>
          <a:graphicData uri="http://schemas.openxmlformats.org/presentationml/2006/ole">
            <mc:AlternateContent xmlns:mc="http://schemas.openxmlformats.org/markup-compatibility/2006">
              <mc:Choice xmlns:v="urn:schemas-microsoft-com:vml" Requires="v">
                <p:oleObj spid="_x0000_s777228" name="Equation" r:id="rId3" imgW="3987203" imgH="837787" progId="Equation.3">
                  <p:embed/>
                </p:oleObj>
              </mc:Choice>
              <mc:Fallback>
                <p:oleObj name="Equation" r:id="rId3" imgW="3987203" imgH="837787" progId="Equation.3">
                  <p:embed/>
                  <p:pic>
                    <p:nvPicPr>
                      <p:cNvPr id="0" name="Picture 7"/>
                      <p:cNvPicPr>
                        <a:picLocks noChangeArrowheads="1"/>
                      </p:cNvPicPr>
                      <p:nvPr/>
                    </p:nvPicPr>
                    <p:blipFill>
                      <a:blip r:embed="rId4">
                        <a:extLst>
                          <a:ext uri="{28A0092B-C50C-407E-A947-70E740481C1C}">
                            <a14:useLocalDpi xmlns:a14="http://schemas.microsoft.com/office/drawing/2010/main" val="0"/>
                          </a:ext>
                        </a:extLst>
                      </a:blip>
                      <a:srcRect r="-917" b="-2182"/>
                      <a:stretch>
                        <a:fillRect/>
                      </a:stretch>
                    </p:blipFill>
                    <p:spPr bwMode="auto">
                      <a:xfrm>
                        <a:off x="1682750" y="1895475"/>
                        <a:ext cx="6024563"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9219" name="Object 2049"/>
          <p:cNvGraphicFramePr>
            <a:graphicFrameLocks noChangeAspect="1"/>
          </p:cNvGraphicFramePr>
          <p:nvPr/>
        </p:nvGraphicFramePr>
        <p:xfrm>
          <a:off x="3457575" y="3522663"/>
          <a:ext cx="896938" cy="304800"/>
        </p:xfrm>
        <a:graphic>
          <a:graphicData uri="http://schemas.openxmlformats.org/presentationml/2006/ole">
            <mc:AlternateContent xmlns:mc="http://schemas.openxmlformats.org/markup-compatibility/2006">
              <mc:Choice xmlns:v="urn:schemas-microsoft-com:vml" Requires="v">
                <p:oleObj spid="_x0000_s777229" name="Equation" r:id="rId5" imgW="596563" imgH="203261" progId="Equation.3">
                  <p:embed/>
                </p:oleObj>
              </mc:Choice>
              <mc:Fallback>
                <p:oleObj name="Equation" r:id="rId5" imgW="596563" imgH="203261" progId="Equation.3">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57575" y="3522663"/>
                        <a:ext cx="896938"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0" name="Object 2050"/>
          <p:cNvGraphicFramePr>
            <a:graphicFrameLocks noChangeAspect="1"/>
          </p:cNvGraphicFramePr>
          <p:nvPr/>
        </p:nvGraphicFramePr>
        <p:xfrm>
          <a:off x="7240588" y="3527425"/>
          <a:ext cx="841375" cy="306388"/>
        </p:xfrm>
        <a:graphic>
          <a:graphicData uri="http://schemas.openxmlformats.org/presentationml/2006/ole">
            <mc:AlternateContent xmlns:mc="http://schemas.openxmlformats.org/markup-compatibility/2006">
              <mc:Choice xmlns:v="urn:schemas-microsoft-com:vml" Requires="v">
                <p:oleObj spid="_x0000_s777230" name="Equation" r:id="rId7" imgW="558555" imgH="203261" progId="Equation.3">
                  <p:embed/>
                </p:oleObj>
              </mc:Choice>
              <mc:Fallback>
                <p:oleObj name="Equation" r:id="rId7" imgW="558555" imgH="203261" progId="Equation.3">
                  <p:embed/>
                  <p:pic>
                    <p:nvPicPr>
                      <p:cNvPr id="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40588" y="3527425"/>
                        <a:ext cx="841375" cy="306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1" name="Object 2051"/>
          <p:cNvGraphicFramePr>
            <a:graphicFrameLocks noChangeAspect="1"/>
          </p:cNvGraphicFramePr>
          <p:nvPr/>
        </p:nvGraphicFramePr>
        <p:xfrm>
          <a:off x="1876788" y="4726108"/>
          <a:ext cx="896938" cy="304800"/>
        </p:xfrm>
        <a:graphic>
          <a:graphicData uri="http://schemas.openxmlformats.org/presentationml/2006/ole">
            <mc:AlternateContent xmlns:mc="http://schemas.openxmlformats.org/markup-compatibility/2006">
              <mc:Choice xmlns:v="urn:schemas-microsoft-com:vml" Requires="v">
                <p:oleObj spid="_x0000_s777231" name="Equation" r:id="rId9" imgW="596563" imgH="203261" progId="Equation.3">
                  <p:embed/>
                </p:oleObj>
              </mc:Choice>
              <mc:Fallback>
                <p:oleObj name="Equation" r:id="rId9" imgW="596563" imgH="203261" progId="Equation.3">
                  <p:embed/>
                  <p:pic>
                    <p:nvPicPr>
                      <p:cNvPr id="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76788" y="4726108"/>
                        <a:ext cx="896938"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p:cNvSpPr>
            <a:spLocks noGrp="1" noChangeArrowheads="1"/>
          </p:cNvSpPr>
          <p:nvPr>
            <p:ph type="title"/>
          </p:nvPr>
        </p:nvSpPr>
        <p:spPr>
          <a:xfrm>
            <a:off x="609600" y="292100"/>
            <a:ext cx="7772400" cy="611188"/>
          </a:xfrm>
        </p:spPr>
        <p:txBody>
          <a:bodyPr/>
          <a:lstStyle/>
          <a:p>
            <a:pPr eaLnBrk="1" hangingPunct="1">
              <a:defRPr/>
            </a:pPr>
            <a:r>
              <a:rPr lang="en-US" smtClean="0"/>
              <a:t>Procedure to study EOS using transport theory</a:t>
            </a:r>
          </a:p>
        </p:txBody>
      </p:sp>
      <p:sp>
        <p:nvSpPr>
          <p:cNvPr id="620547" name="Rectangle 3"/>
          <p:cNvSpPr>
            <a:spLocks noGrp="1" noChangeArrowheads="1"/>
          </p:cNvSpPr>
          <p:nvPr>
            <p:ph type="body" idx="1"/>
          </p:nvPr>
        </p:nvSpPr>
        <p:spPr>
          <a:xfrm>
            <a:off x="711200" y="1303338"/>
            <a:ext cx="7661275" cy="4999037"/>
          </a:xfrm>
        </p:spPr>
        <p:txBody>
          <a:bodyPr/>
          <a:lstStyle/>
          <a:p>
            <a:pPr eaLnBrk="1" hangingPunct="1">
              <a:defRPr/>
            </a:pPr>
            <a:r>
              <a:rPr lang="en-US" dirty="0" smtClean="0"/>
              <a:t>Measure collisions</a:t>
            </a:r>
          </a:p>
          <a:p>
            <a:pPr eaLnBrk="1" hangingPunct="1">
              <a:defRPr/>
            </a:pPr>
            <a:r>
              <a:rPr lang="en-US" dirty="0" smtClean="0"/>
              <a:t>Simulate collisions with BUU or other transport theory</a:t>
            </a:r>
          </a:p>
          <a:p>
            <a:pPr eaLnBrk="1" hangingPunct="1">
              <a:defRPr/>
            </a:pPr>
            <a:r>
              <a:rPr lang="en-US" dirty="0" smtClean="0"/>
              <a:t>Identify observables that are sensitive to EOS </a:t>
            </a:r>
            <a:r>
              <a:rPr lang="en-US" dirty="0" smtClean="0">
                <a:solidFill>
                  <a:schemeClr val="tx2"/>
                </a:solidFill>
              </a:rPr>
              <a:t>(see</a:t>
            </a:r>
            <a:r>
              <a:rPr lang="en-US" dirty="0" smtClean="0"/>
              <a:t> </a:t>
            </a:r>
            <a:r>
              <a:rPr lang="en-US" dirty="0" smtClean="0">
                <a:solidFill>
                  <a:schemeClr val="tx1"/>
                </a:solidFill>
              </a:rPr>
              <a:t>Danielewicz et al., </a:t>
            </a:r>
            <a:r>
              <a:rPr lang="en-US" dirty="0" smtClean="0">
                <a:solidFill>
                  <a:schemeClr val="tx1"/>
                </a:solidFill>
                <a:cs typeface="Times New Roman" pitchFamily="18" charset="0"/>
              </a:rPr>
              <a:t>Science 298,1592 (2002). for flow observables)</a:t>
            </a:r>
          </a:p>
          <a:p>
            <a:pPr lvl="1" eaLnBrk="1" hangingPunct="1">
              <a:defRPr/>
            </a:pPr>
            <a:r>
              <a:rPr lang="en-US" dirty="0" smtClean="0"/>
              <a:t>Directed transverse flow (in-plane)</a:t>
            </a:r>
          </a:p>
          <a:p>
            <a:pPr lvl="1" eaLnBrk="1" hangingPunct="1">
              <a:defRPr/>
            </a:pPr>
            <a:r>
              <a:rPr lang="en-US" dirty="0" smtClean="0"/>
              <a:t>“Elliptical flow” out of plane, e.g. “squeeze-out”</a:t>
            </a:r>
          </a:p>
          <a:p>
            <a:pPr lvl="1" eaLnBrk="1" hangingPunct="1">
              <a:defRPr/>
            </a:pPr>
            <a:r>
              <a:rPr lang="en-US" dirty="0" smtClean="0"/>
              <a:t>Kaon production. </a:t>
            </a:r>
            <a:r>
              <a:rPr lang="en-US" dirty="0" smtClean="0">
                <a:latin typeface="+mj-lt"/>
              </a:rPr>
              <a:t>(</a:t>
            </a:r>
            <a:r>
              <a:rPr lang="en-US" dirty="0" err="1" smtClean="0">
                <a:latin typeface="+mj-lt"/>
              </a:rPr>
              <a:t>Schmah</a:t>
            </a:r>
            <a:r>
              <a:rPr lang="en-US" dirty="0" smtClean="0">
                <a:latin typeface="+mj-lt"/>
              </a:rPr>
              <a:t>, PRC C </a:t>
            </a:r>
            <a:r>
              <a:rPr lang="en-US" b="1" dirty="0" smtClean="0">
                <a:latin typeface="+mj-lt"/>
              </a:rPr>
              <a:t>71</a:t>
            </a:r>
            <a:r>
              <a:rPr lang="en-US" dirty="0" smtClean="0">
                <a:latin typeface="+mj-lt"/>
              </a:rPr>
              <a:t>, 064907 (2005))</a:t>
            </a:r>
          </a:p>
          <a:p>
            <a:pPr lvl="1" eaLnBrk="1" hangingPunct="1">
              <a:defRPr/>
            </a:pPr>
            <a:r>
              <a:rPr lang="en-US" dirty="0" smtClean="0"/>
              <a:t>Isospin diffusion</a:t>
            </a:r>
          </a:p>
          <a:p>
            <a:pPr lvl="1" eaLnBrk="1" hangingPunct="1">
              <a:defRPr/>
            </a:pPr>
            <a:r>
              <a:rPr lang="en-US" dirty="0" smtClean="0"/>
              <a:t>Neutron vs. proton emission and flow.</a:t>
            </a:r>
          </a:p>
          <a:p>
            <a:pPr lvl="1" eaLnBrk="1" hangingPunct="1">
              <a:defRPr/>
            </a:pPr>
            <a:r>
              <a:rPr lang="en-US" dirty="0" err="1" smtClean="0"/>
              <a:t>Pion</a:t>
            </a:r>
            <a:r>
              <a:rPr lang="en-US" dirty="0" smtClean="0"/>
              <a:t> production.</a:t>
            </a:r>
          </a:p>
          <a:p>
            <a:pPr eaLnBrk="1" hangingPunct="1">
              <a:defRPr/>
            </a:pPr>
            <a:r>
              <a:rPr lang="en-US" dirty="0" smtClean="0"/>
              <a:t>Find the mean field(s) that describes the data. If more than one mean field describes the data, resolve the ambiguity with additional data. </a:t>
            </a:r>
          </a:p>
          <a:p>
            <a:pPr eaLnBrk="1" hangingPunct="1">
              <a:defRPr/>
            </a:pPr>
            <a:r>
              <a:rPr lang="en-US" dirty="0" smtClean="0"/>
              <a:t>Constrain the effective masses and in-medium cross sections by additional data. </a:t>
            </a:r>
          </a:p>
          <a:p>
            <a:pPr eaLnBrk="1" hangingPunct="1">
              <a:defRPr/>
            </a:pPr>
            <a:r>
              <a:rPr lang="en-US" dirty="0" smtClean="0"/>
              <a:t>Use the mean field potentials to calculate the EOS.</a:t>
            </a:r>
          </a:p>
          <a:p>
            <a:pPr eaLnBrk="1" hangingPunct="1">
              <a:defRPr/>
            </a:pPr>
            <a:endParaRPr lang="en-US" dirty="0" smtClean="0"/>
          </a:p>
          <a:p>
            <a:pPr eaLnBrk="1" hangingPunct="1">
              <a:defRPr/>
            </a:pPr>
            <a:endParaRPr lang="en-US" dirty="0" smtClean="0"/>
          </a:p>
        </p:txBody>
      </p:sp>
      <p:sp>
        <p:nvSpPr>
          <p:cNvPr id="30724" name="AutoShape 4">
            <a:hlinkClick r:id="" action="ppaction://hlinkshowjump?jump=nextslide" highlightClick="1"/>
          </p:cNvPr>
          <p:cNvSpPr>
            <a:spLocks noChangeArrowheads="1"/>
          </p:cNvSpPr>
          <p:nvPr/>
        </p:nvSpPr>
        <p:spPr bwMode="auto">
          <a:xfrm>
            <a:off x="4840288" y="2628900"/>
            <a:ext cx="220662" cy="236538"/>
          </a:xfrm>
          <a:prstGeom prst="actionButtonForwardNext">
            <a:avLst/>
          </a:prstGeom>
          <a:solidFill>
            <a:srgbClr val="FFFF99"/>
          </a:solidFill>
          <a:ln w="9525">
            <a:noFill/>
            <a:miter lim="800000"/>
            <a:headEnd/>
            <a:tailEnd/>
          </a:ln>
        </p:spPr>
        <p:txBody>
          <a:bodyPr wrap="none" anchor="ctr"/>
          <a:lstStyle/>
          <a:p>
            <a:endParaRPr lang="en-US"/>
          </a:p>
        </p:txBody>
      </p:sp>
      <p:grpSp>
        <p:nvGrpSpPr>
          <p:cNvPr id="2" name="Group 8"/>
          <p:cNvGrpSpPr>
            <a:grpSpLocks/>
          </p:cNvGrpSpPr>
          <p:nvPr/>
        </p:nvGrpSpPr>
        <p:grpSpPr bwMode="auto">
          <a:xfrm>
            <a:off x="1422400" y="2540000"/>
            <a:ext cx="6745288" cy="1058863"/>
            <a:chOff x="896" y="1600"/>
            <a:chExt cx="4249" cy="667"/>
          </a:xfrm>
        </p:grpSpPr>
        <p:sp>
          <p:nvSpPr>
            <p:cNvPr id="30731" name="Rectangle 6"/>
            <p:cNvSpPr>
              <a:spLocks noChangeArrowheads="1"/>
            </p:cNvSpPr>
            <p:nvPr/>
          </p:nvSpPr>
          <p:spPr bwMode="auto">
            <a:xfrm>
              <a:off x="896" y="1600"/>
              <a:ext cx="3374" cy="667"/>
            </a:xfrm>
            <a:prstGeom prst="rect">
              <a:avLst/>
            </a:prstGeom>
            <a:noFill/>
            <a:ln w="9525">
              <a:solidFill>
                <a:srgbClr val="FF0000"/>
              </a:solidFill>
              <a:miter lim="800000"/>
              <a:headEnd/>
              <a:tailEnd/>
            </a:ln>
          </p:spPr>
          <p:txBody>
            <a:bodyPr wrap="none" anchor="ctr"/>
            <a:lstStyle/>
            <a:p>
              <a:endParaRPr lang="en-US"/>
            </a:p>
          </p:txBody>
        </p:sp>
        <p:sp>
          <p:nvSpPr>
            <p:cNvPr id="30732" name="Text Box 7"/>
            <p:cNvSpPr txBox="1">
              <a:spLocks noChangeArrowheads="1"/>
            </p:cNvSpPr>
            <p:nvPr/>
          </p:nvSpPr>
          <p:spPr bwMode="auto">
            <a:xfrm>
              <a:off x="4184" y="1625"/>
              <a:ext cx="961" cy="577"/>
            </a:xfrm>
            <a:prstGeom prst="rect">
              <a:avLst/>
            </a:prstGeom>
            <a:noFill/>
            <a:ln w="9525">
              <a:noFill/>
              <a:miter lim="800000"/>
              <a:headEnd/>
              <a:tailEnd/>
            </a:ln>
          </p:spPr>
          <p:txBody>
            <a:bodyPr>
              <a:spAutoFit/>
            </a:bodyPr>
            <a:lstStyle/>
            <a:p>
              <a:pPr>
                <a:buFontTx/>
                <a:buNone/>
              </a:pPr>
              <a:r>
                <a:rPr lang="en-US"/>
                <a:t>     </a:t>
              </a:r>
              <a:r>
                <a:rPr lang="en-US">
                  <a:solidFill>
                    <a:srgbClr val="FF0000"/>
                  </a:solidFill>
                </a:rPr>
                <a:t>symmetric matter EOS</a:t>
              </a:r>
            </a:p>
          </p:txBody>
        </p:sp>
      </p:grpSp>
      <p:grpSp>
        <p:nvGrpSpPr>
          <p:cNvPr id="3" name="Group 12"/>
          <p:cNvGrpSpPr>
            <a:grpSpLocks/>
          </p:cNvGrpSpPr>
          <p:nvPr/>
        </p:nvGrpSpPr>
        <p:grpSpPr bwMode="auto">
          <a:xfrm>
            <a:off x="1428750" y="3592513"/>
            <a:ext cx="6745288" cy="1058862"/>
            <a:chOff x="900" y="2263"/>
            <a:chExt cx="4249" cy="667"/>
          </a:xfrm>
        </p:grpSpPr>
        <p:sp>
          <p:nvSpPr>
            <p:cNvPr id="30729" name="Rectangle 10"/>
            <p:cNvSpPr>
              <a:spLocks noChangeArrowheads="1"/>
            </p:cNvSpPr>
            <p:nvPr/>
          </p:nvSpPr>
          <p:spPr bwMode="auto">
            <a:xfrm>
              <a:off x="900" y="2263"/>
              <a:ext cx="3374" cy="667"/>
            </a:xfrm>
            <a:prstGeom prst="rect">
              <a:avLst/>
            </a:prstGeom>
            <a:noFill/>
            <a:ln w="9525">
              <a:solidFill>
                <a:srgbClr val="0000FF"/>
              </a:solidFill>
              <a:miter lim="800000"/>
              <a:headEnd/>
              <a:tailEnd/>
            </a:ln>
          </p:spPr>
          <p:txBody>
            <a:bodyPr wrap="none" anchor="ctr"/>
            <a:lstStyle/>
            <a:p>
              <a:endParaRPr lang="en-US"/>
            </a:p>
          </p:txBody>
        </p:sp>
        <p:sp>
          <p:nvSpPr>
            <p:cNvPr id="30730" name="Text Box 11"/>
            <p:cNvSpPr txBox="1">
              <a:spLocks noChangeArrowheads="1"/>
            </p:cNvSpPr>
            <p:nvPr/>
          </p:nvSpPr>
          <p:spPr bwMode="auto">
            <a:xfrm>
              <a:off x="4188" y="2288"/>
              <a:ext cx="961" cy="404"/>
            </a:xfrm>
            <a:prstGeom prst="rect">
              <a:avLst/>
            </a:prstGeom>
            <a:noFill/>
            <a:ln w="9525">
              <a:noFill/>
              <a:miter lim="800000"/>
              <a:headEnd/>
              <a:tailEnd/>
            </a:ln>
          </p:spPr>
          <p:txBody>
            <a:bodyPr>
              <a:spAutoFit/>
            </a:bodyPr>
            <a:lstStyle/>
            <a:p>
              <a:pPr>
                <a:buFontTx/>
                <a:buNone/>
              </a:pPr>
              <a:r>
                <a:rPr lang="en-US"/>
                <a:t>     </a:t>
              </a:r>
              <a:r>
                <a:rPr lang="en-US">
                  <a:solidFill>
                    <a:schemeClr val="accent2"/>
                  </a:solidFill>
                </a:rPr>
                <a:t>symmetry energy</a:t>
              </a:r>
            </a:p>
          </p:txBody>
        </p:sp>
      </p:grpSp>
      <p:sp>
        <p:nvSpPr>
          <p:cNvPr id="30727" name="Text Box 13">
            <a:hlinkClick r:id="" action="ppaction://hlinkshowjump?jump=nextslide"/>
          </p:cNvPr>
          <p:cNvSpPr txBox="1">
            <a:spLocks noChangeArrowheads="1"/>
          </p:cNvSpPr>
          <p:nvPr/>
        </p:nvSpPr>
        <p:spPr bwMode="auto">
          <a:xfrm>
            <a:off x="1465263" y="6400800"/>
            <a:ext cx="1509712" cy="366713"/>
          </a:xfrm>
          <a:prstGeom prst="rect">
            <a:avLst/>
          </a:prstGeom>
          <a:solidFill>
            <a:srgbClr val="CC99FF"/>
          </a:solidFill>
          <a:ln w="9525">
            <a:noFill/>
            <a:miter lim="800000"/>
            <a:headEnd/>
            <a:tailEnd/>
          </a:ln>
        </p:spPr>
        <p:txBody>
          <a:bodyPr>
            <a:spAutoFit/>
          </a:bodyPr>
          <a:lstStyle/>
          <a:p>
            <a:pPr>
              <a:spcBef>
                <a:spcPct val="50000"/>
              </a:spcBef>
            </a:pPr>
            <a:r>
              <a:rPr lang="en-US"/>
              <a:t>quick</a:t>
            </a:r>
          </a:p>
        </p:txBody>
      </p:sp>
      <p:sp>
        <p:nvSpPr>
          <p:cNvPr id="30728" name="Text Box 14">
            <a:hlinkClick r:id="" action="ppaction://noaction"/>
          </p:cNvPr>
          <p:cNvSpPr txBox="1">
            <a:spLocks noChangeArrowheads="1"/>
          </p:cNvSpPr>
          <p:nvPr/>
        </p:nvSpPr>
        <p:spPr bwMode="auto">
          <a:xfrm>
            <a:off x="3548063" y="6378575"/>
            <a:ext cx="1495425" cy="366713"/>
          </a:xfrm>
          <a:prstGeom prst="rect">
            <a:avLst/>
          </a:prstGeom>
          <a:solidFill>
            <a:srgbClr val="CCFFFF"/>
          </a:solidFill>
          <a:ln w="9525">
            <a:noFill/>
            <a:miter lim="800000"/>
            <a:headEnd/>
            <a:tailEnd/>
          </a:ln>
        </p:spPr>
        <p:txBody>
          <a:bodyPr>
            <a:spAutoFit/>
          </a:bodyPr>
          <a:lstStyle/>
          <a:p>
            <a:pPr>
              <a:spcBef>
                <a:spcPct val="50000"/>
              </a:spcBef>
            </a:pPr>
            <a:r>
              <a:rPr lang="en-US" dirty="0"/>
              <a:t>detailed</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70" name="Rectangle 2050"/>
          <p:cNvSpPr>
            <a:spLocks noGrp="1" noChangeArrowheads="1"/>
          </p:cNvSpPr>
          <p:nvPr>
            <p:ph type="title"/>
          </p:nvPr>
        </p:nvSpPr>
        <p:spPr>
          <a:xfrm>
            <a:off x="796925" y="190500"/>
            <a:ext cx="7772400" cy="889000"/>
          </a:xfrm>
        </p:spPr>
        <p:txBody>
          <a:bodyPr/>
          <a:lstStyle/>
          <a:p>
            <a:pPr eaLnBrk="1" hangingPunct="1">
              <a:defRPr/>
            </a:pPr>
            <a:r>
              <a:rPr lang="en-US" sz="2400" smtClean="0"/>
              <a:t>Constraining the EOS at high densities by laboratory collisions</a:t>
            </a:r>
          </a:p>
        </p:txBody>
      </p:sp>
      <p:grpSp>
        <p:nvGrpSpPr>
          <p:cNvPr id="2" name="Group 2051"/>
          <p:cNvGrpSpPr>
            <a:grpSpLocks/>
          </p:cNvGrpSpPr>
          <p:nvPr/>
        </p:nvGrpSpPr>
        <p:grpSpPr bwMode="auto">
          <a:xfrm>
            <a:off x="1166813" y="1362075"/>
            <a:ext cx="7031037" cy="4633913"/>
            <a:chOff x="661" y="650"/>
            <a:chExt cx="4217" cy="2810"/>
          </a:xfrm>
        </p:grpSpPr>
        <p:pic>
          <p:nvPicPr>
            <p:cNvPr id="31756" name="Picture 2052" descr="C:\My Documents\SCRATCH\eos\final\final\Figure1.jpg"/>
            <p:cNvPicPr>
              <a:picLocks noChangeAspect="1" noChangeArrowheads="1"/>
            </p:cNvPicPr>
            <p:nvPr/>
          </p:nvPicPr>
          <p:blipFill>
            <a:blip r:embed="rId2"/>
            <a:srcRect/>
            <a:stretch>
              <a:fillRect/>
            </a:stretch>
          </p:blipFill>
          <p:spPr bwMode="auto">
            <a:xfrm>
              <a:off x="661" y="650"/>
              <a:ext cx="4217" cy="2810"/>
            </a:xfrm>
            <a:prstGeom prst="rect">
              <a:avLst/>
            </a:prstGeom>
            <a:noFill/>
            <a:ln w="9525">
              <a:noFill/>
              <a:miter lim="800000"/>
              <a:headEnd/>
              <a:tailEnd/>
            </a:ln>
          </p:spPr>
        </p:pic>
        <p:sp>
          <p:nvSpPr>
            <p:cNvPr id="31757" name="Rectangle 2053"/>
            <p:cNvSpPr>
              <a:spLocks noChangeArrowheads="1"/>
            </p:cNvSpPr>
            <p:nvPr/>
          </p:nvSpPr>
          <p:spPr bwMode="auto">
            <a:xfrm>
              <a:off x="1161" y="3026"/>
              <a:ext cx="1033" cy="339"/>
            </a:xfrm>
            <a:prstGeom prst="rect">
              <a:avLst/>
            </a:prstGeom>
            <a:solidFill>
              <a:schemeClr val="bg1"/>
            </a:solidFill>
            <a:ln w="9525">
              <a:noFill/>
              <a:miter lim="800000"/>
              <a:headEnd/>
              <a:tailEnd/>
            </a:ln>
          </p:spPr>
          <p:txBody>
            <a:bodyPr wrap="none" anchor="ctr"/>
            <a:lstStyle/>
            <a:p>
              <a:endParaRPr lang="en-US"/>
            </a:p>
          </p:txBody>
        </p:sp>
      </p:grpSp>
      <p:sp>
        <p:nvSpPr>
          <p:cNvPr id="672774" name="Rectangle 2054"/>
          <p:cNvSpPr>
            <a:spLocks noGrp="1" noChangeArrowheads="1"/>
          </p:cNvSpPr>
          <p:nvPr>
            <p:ph type="body" idx="1"/>
          </p:nvPr>
        </p:nvSpPr>
        <p:spPr>
          <a:xfrm>
            <a:off x="796925" y="5622925"/>
            <a:ext cx="7772400" cy="1042988"/>
          </a:xfrm>
        </p:spPr>
        <p:txBody>
          <a:bodyPr/>
          <a:lstStyle/>
          <a:p>
            <a:pPr eaLnBrk="1" hangingPunct="1">
              <a:defRPr/>
            </a:pPr>
            <a:r>
              <a:rPr lang="en-US" smtClean="0"/>
              <a:t>Two observable consequences of the high pressures that are formed:</a:t>
            </a:r>
          </a:p>
          <a:p>
            <a:pPr lvl="1" eaLnBrk="1" hangingPunct="1">
              <a:defRPr/>
            </a:pPr>
            <a:r>
              <a:rPr lang="en-US" smtClean="0"/>
              <a:t>Nucleons deflected sideways in the reaction plane.</a:t>
            </a:r>
          </a:p>
          <a:p>
            <a:pPr lvl="1" eaLnBrk="1" hangingPunct="1">
              <a:defRPr/>
            </a:pPr>
            <a:r>
              <a:rPr lang="en-US" smtClean="0"/>
              <a:t>Nucleons are “squeezed out” above and below the reaction plane. . </a:t>
            </a:r>
          </a:p>
        </p:txBody>
      </p:sp>
      <p:sp>
        <p:nvSpPr>
          <p:cNvPr id="31749" name="Text Box 2055"/>
          <p:cNvSpPr txBox="1">
            <a:spLocks noChangeArrowheads="1"/>
          </p:cNvSpPr>
          <p:nvPr/>
        </p:nvSpPr>
        <p:spPr bwMode="auto">
          <a:xfrm>
            <a:off x="7300913" y="1663700"/>
            <a:ext cx="1557337" cy="822325"/>
          </a:xfrm>
          <a:prstGeom prst="rect">
            <a:avLst/>
          </a:prstGeom>
          <a:noFill/>
          <a:ln w="9525">
            <a:noFill/>
            <a:miter lim="800000"/>
            <a:headEnd/>
            <a:tailEnd/>
          </a:ln>
        </p:spPr>
        <p:txBody>
          <a:bodyPr>
            <a:spAutoFit/>
          </a:bodyPr>
          <a:lstStyle/>
          <a:p>
            <a:pPr>
              <a:spcBef>
                <a:spcPct val="0"/>
              </a:spcBef>
              <a:buFontTx/>
              <a:buNone/>
            </a:pPr>
            <a:r>
              <a:rPr lang="en-US" sz="2400"/>
              <a:t>pressure contours</a:t>
            </a:r>
          </a:p>
        </p:txBody>
      </p:sp>
      <p:sp>
        <p:nvSpPr>
          <p:cNvPr id="31750" name="Text Box 2056"/>
          <p:cNvSpPr txBox="1">
            <a:spLocks noChangeArrowheads="1"/>
          </p:cNvSpPr>
          <p:nvPr/>
        </p:nvSpPr>
        <p:spPr bwMode="auto">
          <a:xfrm>
            <a:off x="7300913" y="3382963"/>
            <a:ext cx="1557337" cy="822325"/>
          </a:xfrm>
          <a:prstGeom prst="rect">
            <a:avLst/>
          </a:prstGeom>
          <a:noFill/>
          <a:ln w="9525">
            <a:noFill/>
            <a:miter lim="800000"/>
            <a:headEnd/>
            <a:tailEnd/>
          </a:ln>
        </p:spPr>
        <p:txBody>
          <a:bodyPr>
            <a:spAutoFit/>
          </a:bodyPr>
          <a:lstStyle/>
          <a:p>
            <a:pPr>
              <a:spcBef>
                <a:spcPct val="0"/>
              </a:spcBef>
              <a:buFontTx/>
              <a:buNone/>
            </a:pPr>
            <a:r>
              <a:rPr lang="en-US" sz="2400"/>
              <a:t>density contours</a:t>
            </a:r>
          </a:p>
        </p:txBody>
      </p:sp>
      <p:sp>
        <p:nvSpPr>
          <p:cNvPr id="31751" name="Line 2057"/>
          <p:cNvSpPr>
            <a:spLocks noChangeShapeType="1"/>
          </p:cNvSpPr>
          <p:nvPr/>
        </p:nvSpPr>
        <p:spPr bwMode="auto">
          <a:xfrm flipH="1">
            <a:off x="7300913" y="4267200"/>
            <a:ext cx="1146175" cy="0"/>
          </a:xfrm>
          <a:prstGeom prst="line">
            <a:avLst/>
          </a:prstGeom>
          <a:noFill/>
          <a:ln w="9525">
            <a:solidFill>
              <a:schemeClr val="tx1"/>
            </a:solidFill>
            <a:round/>
            <a:headEnd/>
            <a:tailEnd type="triangle" w="med" len="med"/>
          </a:ln>
        </p:spPr>
        <p:txBody>
          <a:bodyPr/>
          <a:lstStyle/>
          <a:p>
            <a:endParaRPr lang="en-US"/>
          </a:p>
        </p:txBody>
      </p:sp>
      <p:sp>
        <p:nvSpPr>
          <p:cNvPr id="31752" name="Line 2058"/>
          <p:cNvSpPr>
            <a:spLocks noChangeShapeType="1"/>
          </p:cNvSpPr>
          <p:nvPr/>
        </p:nvSpPr>
        <p:spPr bwMode="auto">
          <a:xfrm flipH="1">
            <a:off x="7300913" y="2532063"/>
            <a:ext cx="1146175" cy="0"/>
          </a:xfrm>
          <a:prstGeom prst="line">
            <a:avLst/>
          </a:prstGeom>
          <a:noFill/>
          <a:ln w="9525">
            <a:solidFill>
              <a:schemeClr val="tx1"/>
            </a:solidFill>
            <a:round/>
            <a:headEnd/>
            <a:tailEnd type="triangle" w="med" len="med"/>
          </a:ln>
        </p:spPr>
        <p:txBody>
          <a:bodyPr/>
          <a:lstStyle/>
          <a:p>
            <a:endParaRPr lang="en-US"/>
          </a:p>
        </p:txBody>
      </p:sp>
      <p:sp>
        <p:nvSpPr>
          <p:cNvPr id="31753" name="Rectangle 2059">
            <a:hlinkClick r:id="rId3"/>
          </p:cNvPr>
          <p:cNvSpPr>
            <a:spLocks noChangeArrowheads="1"/>
          </p:cNvSpPr>
          <p:nvPr/>
        </p:nvSpPr>
        <p:spPr bwMode="auto">
          <a:xfrm>
            <a:off x="7994650" y="5043488"/>
            <a:ext cx="193675" cy="165100"/>
          </a:xfrm>
          <a:prstGeom prst="rect">
            <a:avLst/>
          </a:prstGeom>
          <a:solidFill>
            <a:srgbClr val="FF0000"/>
          </a:solidFill>
          <a:ln w="9525">
            <a:noFill/>
            <a:miter lim="800000"/>
            <a:headEnd/>
            <a:tailEnd/>
          </a:ln>
        </p:spPr>
        <p:txBody>
          <a:bodyPr wrap="none" anchor="ctr"/>
          <a:lstStyle/>
          <a:p>
            <a:endParaRPr lang="en-US"/>
          </a:p>
        </p:txBody>
      </p:sp>
      <p:sp>
        <p:nvSpPr>
          <p:cNvPr id="672780" name="Text Box 2060"/>
          <p:cNvSpPr txBox="1">
            <a:spLocks noChangeArrowheads="1"/>
          </p:cNvSpPr>
          <p:nvPr/>
        </p:nvSpPr>
        <p:spPr bwMode="auto">
          <a:xfrm>
            <a:off x="350838" y="1325563"/>
            <a:ext cx="3152775" cy="366712"/>
          </a:xfrm>
          <a:prstGeom prst="rect">
            <a:avLst/>
          </a:prstGeom>
          <a:solidFill>
            <a:srgbClr val="FFFF99"/>
          </a:solidFill>
          <a:ln w="9525">
            <a:noFill/>
            <a:miter lim="800000"/>
            <a:headEnd/>
            <a:tailEnd/>
          </a:ln>
          <a:effectLst>
            <a:outerShdw dist="107763" dir="2700000" algn="ctr" rotWithShape="0">
              <a:schemeClr val="bg2"/>
            </a:outerShdw>
          </a:effectLst>
        </p:spPr>
        <p:txBody>
          <a:bodyPr wrap="none">
            <a:spAutoFit/>
          </a:bodyPr>
          <a:lstStyle/>
          <a:p>
            <a:pPr>
              <a:buFontTx/>
              <a:buNone/>
              <a:defRPr/>
            </a:pPr>
            <a:r>
              <a:rPr lang="en-US"/>
              <a:t>Au+Au collisions E/A = 1 GeV)</a:t>
            </a:r>
          </a:p>
        </p:txBody>
      </p:sp>
      <p:sp>
        <p:nvSpPr>
          <p:cNvPr id="31755" name="Text Box 2061">
            <a:hlinkClick r:id="" action="ppaction://noaction"/>
          </p:cNvPr>
          <p:cNvSpPr txBox="1">
            <a:spLocks noChangeArrowheads="1"/>
          </p:cNvSpPr>
          <p:nvPr/>
        </p:nvSpPr>
        <p:spPr bwMode="auto">
          <a:xfrm>
            <a:off x="231775" y="5137150"/>
            <a:ext cx="1509713" cy="366713"/>
          </a:xfrm>
          <a:prstGeom prst="rect">
            <a:avLst/>
          </a:prstGeom>
          <a:solidFill>
            <a:srgbClr val="CC99FF"/>
          </a:solidFill>
          <a:ln w="9525">
            <a:noFill/>
            <a:miter lim="800000"/>
            <a:headEnd/>
            <a:tailEnd/>
          </a:ln>
        </p:spPr>
        <p:txBody>
          <a:bodyPr>
            <a:spAutoFit/>
          </a:bodyPr>
          <a:lstStyle/>
          <a:p>
            <a:pPr>
              <a:spcBef>
                <a:spcPct val="50000"/>
              </a:spcBef>
            </a:pPr>
            <a:r>
              <a:rPr lang="en-US"/>
              <a:t>quick</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70" name="Rectangle 2"/>
          <p:cNvSpPr>
            <a:spLocks noGrp="1" noChangeArrowheads="1"/>
          </p:cNvSpPr>
          <p:nvPr>
            <p:ph type="title"/>
          </p:nvPr>
        </p:nvSpPr>
        <p:spPr>
          <a:xfrm>
            <a:off x="609600" y="204788"/>
            <a:ext cx="7772400" cy="938212"/>
          </a:xfrm>
        </p:spPr>
        <p:txBody>
          <a:bodyPr/>
          <a:lstStyle/>
          <a:p>
            <a:pPr eaLnBrk="1" hangingPunct="1">
              <a:defRPr/>
            </a:pPr>
            <a:r>
              <a:rPr lang="en-US" smtClean="0"/>
              <a:t>Directed transverse flow</a:t>
            </a:r>
          </a:p>
        </p:txBody>
      </p:sp>
      <p:sp>
        <p:nvSpPr>
          <p:cNvPr id="621571" name="Rectangle 3"/>
          <p:cNvSpPr>
            <a:spLocks noGrp="1" noChangeArrowheads="1"/>
          </p:cNvSpPr>
          <p:nvPr>
            <p:ph type="body" sz="half" idx="1"/>
          </p:nvPr>
        </p:nvSpPr>
        <p:spPr>
          <a:xfrm>
            <a:off x="320675" y="3140075"/>
            <a:ext cx="4030663" cy="3509963"/>
          </a:xfrm>
        </p:spPr>
        <p:txBody>
          <a:bodyPr/>
          <a:lstStyle/>
          <a:p>
            <a:pPr eaLnBrk="1" hangingPunct="1">
              <a:defRPr/>
            </a:pPr>
            <a:r>
              <a:rPr lang="en-US" sz="1800" dirty="0" smtClean="0"/>
              <a:t>Event has “elliptical” shape in momentum space, with the long axis in the reaction plane </a:t>
            </a:r>
            <a:r>
              <a:rPr lang="en-US" sz="1800" dirty="0" smtClean="0">
                <a:sym typeface="Symbol" pitchFamily="18" charset="2"/>
              </a:rPr>
              <a:t></a:t>
            </a:r>
            <a:r>
              <a:rPr lang="en-US" sz="1800" dirty="0" smtClean="0"/>
              <a:t> </a:t>
            </a:r>
          </a:p>
          <a:p>
            <a:pPr eaLnBrk="1" hangingPunct="1">
              <a:defRPr/>
            </a:pPr>
            <a:r>
              <a:rPr lang="en-US" sz="1800" dirty="0" smtClean="0"/>
              <a:t>Analysis procedure:</a:t>
            </a:r>
          </a:p>
          <a:p>
            <a:pPr lvl="1" eaLnBrk="1" hangingPunct="1">
              <a:defRPr/>
            </a:pPr>
            <a:r>
              <a:rPr lang="en-US" sz="1800" dirty="0" smtClean="0"/>
              <a:t>Select impact parameter.</a:t>
            </a:r>
          </a:p>
          <a:p>
            <a:pPr lvl="1" eaLnBrk="1" hangingPunct="1">
              <a:defRPr/>
            </a:pPr>
            <a:r>
              <a:rPr lang="en-US" sz="1800" dirty="0" smtClean="0"/>
              <a:t>Find the reaction plane.</a:t>
            </a:r>
          </a:p>
          <a:p>
            <a:pPr lvl="1" eaLnBrk="1" hangingPunct="1">
              <a:defRPr/>
            </a:pPr>
            <a:r>
              <a:rPr lang="en-US" sz="1800" dirty="0" smtClean="0"/>
              <a:t>Determine &lt;</a:t>
            </a:r>
            <a:r>
              <a:rPr lang="en-US" sz="1800" dirty="0" err="1" smtClean="0"/>
              <a:t>p</a:t>
            </a:r>
            <a:r>
              <a:rPr lang="en-US" sz="1800" baseline="-25000" dirty="0" err="1" smtClean="0"/>
              <a:t>x</a:t>
            </a:r>
            <a:r>
              <a:rPr lang="en-US" sz="1800" dirty="0" smtClean="0"/>
              <a:t>(y)&gt; in this plane</a:t>
            </a:r>
          </a:p>
          <a:p>
            <a:pPr lvl="1" eaLnBrk="1" hangingPunct="1">
              <a:defRPr/>
            </a:pPr>
            <a:endParaRPr lang="en-US" sz="1800" dirty="0" smtClean="0"/>
          </a:p>
          <a:p>
            <a:pPr lvl="1" eaLnBrk="1" hangingPunct="1">
              <a:defRPr/>
            </a:pPr>
            <a:r>
              <a:rPr lang="en-US" sz="1800" dirty="0" smtClean="0"/>
              <a:t>note: </a:t>
            </a:r>
          </a:p>
          <a:p>
            <a:pPr eaLnBrk="1" hangingPunct="1">
              <a:defRPr/>
            </a:pPr>
            <a:endParaRPr lang="en-US" sz="1800" dirty="0" smtClean="0"/>
          </a:p>
        </p:txBody>
      </p:sp>
      <p:sp>
        <p:nvSpPr>
          <p:cNvPr id="621572" name="Rectangle 4"/>
          <p:cNvSpPr>
            <a:spLocks noGrp="1" noChangeArrowheads="1"/>
          </p:cNvSpPr>
          <p:nvPr>
            <p:ph type="body" sz="half" idx="2"/>
          </p:nvPr>
        </p:nvSpPr>
        <p:spPr>
          <a:xfrm>
            <a:off x="4687888" y="4467225"/>
            <a:ext cx="4124325" cy="2027238"/>
          </a:xfrm>
        </p:spPr>
        <p:txBody>
          <a:bodyPr/>
          <a:lstStyle/>
          <a:p>
            <a:pPr eaLnBrk="1" hangingPunct="1">
              <a:lnSpc>
                <a:spcPct val="90000"/>
              </a:lnSpc>
              <a:defRPr/>
            </a:pPr>
            <a:r>
              <a:rPr lang="en-US" sz="1800" smtClean="0"/>
              <a:t>The data display the “s” shape characteristic of directed transverse flow.</a:t>
            </a:r>
          </a:p>
          <a:p>
            <a:pPr lvl="1" eaLnBrk="1" hangingPunct="1">
              <a:lnSpc>
                <a:spcPct val="90000"/>
              </a:lnSpc>
              <a:defRPr/>
            </a:pPr>
            <a:r>
              <a:rPr lang="en-US" sz="1800" smtClean="0"/>
              <a:t>The TPC has in-efficiencies at y/y</a:t>
            </a:r>
            <a:r>
              <a:rPr lang="en-US" sz="1800" baseline="-25000" smtClean="0"/>
              <a:t>beam</a:t>
            </a:r>
            <a:r>
              <a:rPr lang="en-US" sz="1800" smtClean="0"/>
              <a:t>&lt; -0.2.</a:t>
            </a:r>
          </a:p>
          <a:p>
            <a:pPr lvl="1" eaLnBrk="1" hangingPunct="1">
              <a:lnSpc>
                <a:spcPct val="90000"/>
              </a:lnSpc>
              <a:defRPr/>
            </a:pPr>
            <a:r>
              <a:rPr lang="en-US" sz="1800" smtClean="0"/>
              <a:t>Slope                                  is determined  at –0.2&lt;y/y</a:t>
            </a:r>
            <a:r>
              <a:rPr lang="en-US" sz="1800" baseline="-25000" smtClean="0"/>
              <a:t>beam</a:t>
            </a:r>
            <a:r>
              <a:rPr lang="en-US" sz="1800" smtClean="0"/>
              <a:t>&lt;0.3</a:t>
            </a:r>
          </a:p>
        </p:txBody>
      </p:sp>
      <p:grpSp>
        <p:nvGrpSpPr>
          <p:cNvPr id="2" name="Group 5"/>
          <p:cNvGrpSpPr>
            <a:grpSpLocks/>
          </p:cNvGrpSpPr>
          <p:nvPr/>
        </p:nvGrpSpPr>
        <p:grpSpPr bwMode="auto">
          <a:xfrm>
            <a:off x="0" y="1335088"/>
            <a:ext cx="4343400" cy="1919287"/>
            <a:chOff x="129" y="1215"/>
            <a:chExt cx="3987" cy="1571"/>
          </a:xfrm>
        </p:grpSpPr>
        <p:graphicFrame>
          <p:nvGraphicFramePr>
            <p:cNvPr id="10245" name="Object 2051">
              <a:hlinkClick r:id="" action="ppaction://ole?verb=0"/>
            </p:cNvPr>
            <p:cNvGraphicFramePr>
              <a:graphicFrameLocks/>
            </p:cNvGraphicFramePr>
            <p:nvPr/>
          </p:nvGraphicFramePr>
          <p:xfrm>
            <a:off x="129" y="1625"/>
            <a:ext cx="1140" cy="412"/>
          </p:xfrm>
          <a:graphic>
            <a:graphicData uri="http://schemas.openxmlformats.org/presentationml/2006/ole">
              <mc:AlternateContent xmlns:mc="http://schemas.openxmlformats.org/markup-compatibility/2006">
                <mc:Choice xmlns:v="urn:schemas-microsoft-com:vml" Requires="v">
                  <p:oleObj spid="_x0000_s694288" name="Document" r:id="rId3" imgW="6125633" imgH="935567" progId="Word.Document.8">
                    <p:embed/>
                  </p:oleObj>
                </mc:Choice>
                <mc:Fallback>
                  <p:oleObj name="Document" r:id="rId3" imgW="6125633" imgH="935567" progId="Word.Document.8">
                    <p:embed/>
                    <p:pic>
                      <p:nvPicPr>
                        <p:cNvPr id="0" name="Picture 9"/>
                        <p:cNvPicPr>
                          <a:picLocks noChangeArrowheads="1"/>
                        </p:cNvPicPr>
                        <p:nvPr/>
                      </p:nvPicPr>
                      <p:blipFill>
                        <a:blip r:embed="rId4">
                          <a:extLst>
                            <a:ext uri="{28A0092B-C50C-407E-A947-70E740481C1C}">
                              <a14:useLocalDpi xmlns:a14="http://schemas.microsoft.com/office/drawing/2010/main" val="0"/>
                            </a:ext>
                          </a:extLst>
                        </a:blip>
                        <a:srcRect r="57942"/>
                        <a:stretch>
                          <a:fillRect/>
                        </a:stretch>
                      </p:blipFill>
                      <p:spPr bwMode="auto">
                        <a:xfrm>
                          <a:off x="129" y="1625"/>
                          <a:ext cx="1140" cy="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0246" name="Object 2052">
              <a:hlinkClick r:id="" action="ppaction://ole?verb=0"/>
            </p:cNvPr>
            <p:cNvGraphicFramePr>
              <a:graphicFrameLocks/>
            </p:cNvGraphicFramePr>
            <p:nvPr/>
          </p:nvGraphicFramePr>
          <p:xfrm>
            <a:off x="1131" y="1728"/>
            <a:ext cx="913" cy="472"/>
          </p:xfrm>
          <a:graphic>
            <a:graphicData uri="http://schemas.openxmlformats.org/presentationml/2006/ole">
              <mc:AlternateContent xmlns:mc="http://schemas.openxmlformats.org/markup-compatibility/2006">
                <mc:Choice xmlns:v="urn:schemas-microsoft-com:vml" Requires="v">
                  <p:oleObj spid="_x0000_s694289" name="Document" r:id="rId5" imgW="6125633" imgH="1261533" progId="Word.Document.8">
                    <p:embed/>
                  </p:oleObj>
                </mc:Choice>
                <mc:Fallback>
                  <p:oleObj name="Document" r:id="rId5" imgW="6125633" imgH="1261533" progId="Word.Document.8">
                    <p:embed/>
                    <p:pic>
                      <p:nvPicPr>
                        <p:cNvPr id="0" name="Picture 10"/>
                        <p:cNvPicPr>
                          <a:picLocks noChangeArrowheads="1"/>
                        </p:cNvPicPr>
                        <p:nvPr/>
                      </p:nvPicPr>
                      <p:blipFill>
                        <a:blip r:embed="rId6">
                          <a:extLst>
                            <a:ext uri="{28A0092B-C50C-407E-A947-70E740481C1C}">
                              <a14:useLocalDpi xmlns:a14="http://schemas.microsoft.com/office/drawing/2010/main" val="0"/>
                            </a:ext>
                          </a:extLst>
                        </a:blip>
                        <a:srcRect l="32835" t="15698" r="33461"/>
                        <a:stretch>
                          <a:fillRect/>
                        </a:stretch>
                      </p:blipFill>
                      <p:spPr bwMode="auto">
                        <a:xfrm>
                          <a:off x="1131" y="1728"/>
                          <a:ext cx="913" cy="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0247" name="Object 2053">
              <a:hlinkClick r:id="" action="ppaction://ole?verb=0"/>
            </p:cNvPr>
            <p:cNvGraphicFramePr>
              <a:graphicFrameLocks/>
            </p:cNvGraphicFramePr>
            <p:nvPr/>
          </p:nvGraphicFramePr>
          <p:xfrm>
            <a:off x="2051" y="1215"/>
            <a:ext cx="2065" cy="1571"/>
          </p:xfrm>
          <a:graphic>
            <a:graphicData uri="http://schemas.openxmlformats.org/presentationml/2006/ole">
              <mc:AlternateContent xmlns:mc="http://schemas.openxmlformats.org/markup-compatibility/2006">
                <mc:Choice xmlns:v="urn:schemas-microsoft-com:vml" Requires="v">
                  <p:oleObj spid="_x0000_s694290" name="Document" r:id="rId7" imgW="4610100" imgH="3507317" progId="Word.Document.8">
                    <p:embed/>
                  </p:oleObj>
                </mc:Choice>
                <mc:Fallback>
                  <p:oleObj name="Document" r:id="rId7" imgW="4610100" imgH="3507317" progId="Word.Document.8">
                    <p:embed/>
                    <p:pic>
                      <p:nvPicPr>
                        <p:cNvPr id="0" name="Picture 11"/>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1" y="1215"/>
                          <a:ext cx="2065" cy="1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pSp>
      <p:sp>
        <p:nvSpPr>
          <p:cNvPr id="10252" name="Text Box 9"/>
          <p:cNvSpPr txBox="1">
            <a:spLocks noChangeArrowheads="1"/>
          </p:cNvSpPr>
          <p:nvPr/>
        </p:nvSpPr>
        <p:spPr bwMode="auto">
          <a:xfrm>
            <a:off x="311150" y="2489200"/>
            <a:ext cx="1047750" cy="366713"/>
          </a:xfrm>
          <a:prstGeom prst="rect">
            <a:avLst/>
          </a:prstGeom>
          <a:noFill/>
          <a:ln w="9525">
            <a:noFill/>
            <a:miter lim="800000"/>
            <a:headEnd/>
            <a:tailEnd/>
          </a:ln>
        </p:spPr>
        <p:txBody>
          <a:bodyPr wrap="none">
            <a:spAutoFit/>
          </a:bodyPr>
          <a:lstStyle/>
          <a:p>
            <a:pPr>
              <a:buFontTx/>
              <a:buNone/>
            </a:pPr>
            <a:r>
              <a:rPr lang="en-US"/>
              <a:t>projectile</a:t>
            </a:r>
          </a:p>
        </p:txBody>
      </p:sp>
      <p:sp>
        <p:nvSpPr>
          <p:cNvPr id="10253" name="Text Box 10"/>
          <p:cNvSpPr txBox="1">
            <a:spLocks noChangeArrowheads="1"/>
          </p:cNvSpPr>
          <p:nvPr/>
        </p:nvSpPr>
        <p:spPr bwMode="auto">
          <a:xfrm>
            <a:off x="1822450" y="1477963"/>
            <a:ext cx="704850" cy="366712"/>
          </a:xfrm>
          <a:prstGeom prst="rect">
            <a:avLst/>
          </a:prstGeom>
          <a:noFill/>
          <a:ln w="9525">
            <a:noFill/>
            <a:miter lim="800000"/>
            <a:headEnd/>
            <a:tailEnd/>
          </a:ln>
        </p:spPr>
        <p:txBody>
          <a:bodyPr wrap="none">
            <a:spAutoFit/>
          </a:bodyPr>
          <a:lstStyle/>
          <a:p>
            <a:pPr>
              <a:buFontTx/>
              <a:buNone/>
            </a:pPr>
            <a:r>
              <a:rPr lang="en-US"/>
              <a:t>target</a:t>
            </a:r>
          </a:p>
        </p:txBody>
      </p:sp>
      <p:sp>
        <p:nvSpPr>
          <p:cNvPr id="10254" name="Rectangle 12"/>
          <p:cNvSpPr>
            <a:spLocks noChangeArrowheads="1"/>
          </p:cNvSpPr>
          <p:nvPr/>
        </p:nvSpPr>
        <p:spPr bwMode="auto">
          <a:xfrm>
            <a:off x="3962400" y="3186113"/>
            <a:ext cx="9144000" cy="0"/>
          </a:xfrm>
          <a:prstGeom prst="rect">
            <a:avLst/>
          </a:prstGeom>
          <a:noFill/>
          <a:ln w="9525">
            <a:noFill/>
            <a:miter lim="800000"/>
            <a:headEnd/>
            <a:tailEnd/>
          </a:ln>
        </p:spPr>
        <p:txBody>
          <a:bodyPr>
            <a:spAutoFit/>
          </a:bodyPr>
          <a:lstStyle/>
          <a:p>
            <a:endParaRPr lang="en-US"/>
          </a:p>
        </p:txBody>
      </p:sp>
      <p:graphicFrame>
        <p:nvGraphicFramePr>
          <p:cNvPr id="10242" name="Object 2048"/>
          <p:cNvGraphicFramePr>
            <a:graphicFrameLocks noChangeAspect="1"/>
          </p:cNvGraphicFramePr>
          <p:nvPr/>
        </p:nvGraphicFramePr>
        <p:xfrm>
          <a:off x="1719263" y="5518150"/>
          <a:ext cx="2393950" cy="1060450"/>
        </p:xfrm>
        <a:graphic>
          <a:graphicData uri="http://schemas.openxmlformats.org/presentationml/2006/ole">
            <mc:AlternateContent xmlns:mc="http://schemas.openxmlformats.org/markup-compatibility/2006">
              <mc:Choice xmlns:v="urn:schemas-microsoft-com:vml" Requires="v">
                <p:oleObj spid="_x0000_s694291" name="Equation" r:id="rId9" imgW="1612739" imgH="711016" progId="Equation.3">
                  <p:embed/>
                </p:oleObj>
              </mc:Choice>
              <mc:Fallback>
                <p:oleObj name="Equation" r:id="rId9" imgW="1612739" imgH="711016" progId="Equation.3">
                  <p:embed/>
                  <p:pic>
                    <p:nvPicPr>
                      <p:cNvPr id="0"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19263" y="5518150"/>
                        <a:ext cx="2393950" cy="1060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255" name="Picture 13"/>
          <p:cNvPicPr>
            <a:picLocks noChangeAspect="1" noChangeArrowheads="1"/>
          </p:cNvPicPr>
          <p:nvPr/>
        </p:nvPicPr>
        <p:blipFill>
          <a:blip r:embed="rId11"/>
          <a:srcRect/>
          <a:stretch>
            <a:fillRect/>
          </a:stretch>
        </p:blipFill>
        <p:spPr bwMode="auto">
          <a:xfrm>
            <a:off x="4400550" y="1398588"/>
            <a:ext cx="4743450" cy="3009900"/>
          </a:xfrm>
          <a:prstGeom prst="rect">
            <a:avLst/>
          </a:prstGeom>
          <a:noFill/>
          <a:ln w="9525">
            <a:noFill/>
            <a:miter lim="800000"/>
            <a:headEnd/>
            <a:tailEnd/>
          </a:ln>
        </p:spPr>
      </p:pic>
      <p:sp>
        <p:nvSpPr>
          <p:cNvPr id="10256" name="Text Box 14"/>
          <p:cNvSpPr txBox="1">
            <a:spLocks noChangeArrowheads="1"/>
          </p:cNvSpPr>
          <p:nvPr/>
        </p:nvSpPr>
        <p:spPr bwMode="auto">
          <a:xfrm>
            <a:off x="8243888" y="2332038"/>
            <a:ext cx="900112" cy="641350"/>
          </a:xfrm>
          <a:prstGeom prst="rect">
            <a:avLst/>
          </a:prstGeom>
          <a:noFill/>
          <a:ln w="9525">
            <a:noFill/>
            <a:miter lim="800000"/>
            <a:headEnd/>
            <a:tailEnd/>
          </a:ln>
        </p:spPr>
        <p:txBody>
          <a:bodyPr>
            <a:spAutoFit/>
          </a:bodyPr>
          <a:lstStyle/>
          <a:p>
            <a:pPr>
              <a:buFontTx/>
              <a:buNone/>
            </a:pPr>
            <a:r>
              <a:rPr lang="en-US"/>
              <a:t>E</a:t>
            </a:r>
            <a:r>
              <a:rPr lang="en-US" baseline="-25000"/>
              <a:t>beam</a:t>
            </a:r>
            <a:r>
              <a:rPr lang="en-US"/>
              <a:t>/A (GeV)</a:t>
            </a:r>
          </a:p>
        </p:txBody>
      </p:sp>
      <p:sp>
        <p:nvSpPr>
          <p:cNvPr id="10257" name="Text Box 15"/>
          <p:cNvSpPr txBox="1">
            <a:spLocks noChangeArrowheads="1"/>
          </p:cNvSpPr>
          <p:nvPr/>
        </p:nvSpPr>
        <p:spPr bwMode="auto">
          <a:xfrm>
            <a:off x="5389563" y="1557338"/>
            <a:ext cx="1804987" cy="696912"/>
          </a:xfrm>
          <a:prstGeom prst="rect">
            <a:avLst/>
          </a:prstGeom>
          <a:noFill/>
          <a:ln w="9525">
            <a:noFill/>
            <a:miter lim="800000"/>
            <a:headEnd/>
            <a:tailEnd/>
          </a:ln>
        </p:spPr>
        <p:txBody>
          <a:bodyPr wrap="none">
            <a:spAutoFit/>
          </a:bodyPr>
          <a:lstStyle/>
          <a:p>
            <a:pPr>
              <a:buFontTx/>
              <a:buNone/>
            </a:pPr>
            <a:r>
              <a:rPr lang="en-US"/>
              <a:t>Au+Au collisions</a:t>
            </a:r>
          </a:p>
          <a:p>
            <a:pPr>
              <a:buFontTx/>
              <a:buNone/>
            </a:pPr>
            <a:r>
              <a:rPr lang="en-US"/>
              <a:t>EOS TPC data</a:t>
            </a:r>
          </a:p>
        </p:txBody>
      </p:sp>
      <p:graphicFrame>
        <p:nvGraphicFramePr>
          <p:cNvPr id="10243" name="Object 2049"/>
          <p:cNvGraphicFramePr>
            <a:graphicFrameLocks noChangeAspect="1"/>
          </p:cNvGraphicFramePr>
          <p:nvPr/>
        </p:nvGraphicFramePr>
        <p:xfrm>
          <a:off x="6249988" y="5786438"/>
          <a:ext cx="1544637" cy="347662"/>
        </p:xfrm>
        <a:graphic>
          <a:graphicData uri="http://schemas.openxmlformats.org/presentationml/2006/ole">
            <mc:AlternateContent xmlns:mc="http://schemas.openxmlformats.org/markup-compatibility/2006">
              <mc:Choice xmlns:v="urn:schemas-microsoft-com:vml" Requires="v">
                <p:oleObj spid="_x0000_s694292" name="Equation" r:id="rId12" imgW="1015816" imgH="228738" progId="Equation.3">
                  <p:embed/>
                </p:oleObj>
              </mc:Choice>
              <mc:Fallback>
                <p:oleObj name="Equation" r:id="rId12" imgW="1015816" imgH="228738" progId="Equation.3">
                  <p:embed/>
                  <p:pic>
                    <p:nvPicPr>
                      <p:cNvPr id="0" name="Picture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49988" y="5786438"/>
                        <a:ext cx="1544637" cy="347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58" name="Text Box 17"/>
          <p:cNvSpPr txBox="1">
            <a:spLocks noChangeArrowheads="1"/>
          </p:cNvSpPr>
          <p:nvPr/>
        </p:nvSpPr>
        <p:spPr bwMode="auto">
          <a:xfrm>
            <a:off x="6308725" y="4025900"/>
            <a:ext cx="1646238" cy="366713"/>
          </a:xfrm>
          <a:prstGeom prst="rect">
            <a:avLst/>
          </a:prstGeom>
          <a:solidFill>
            <a:schemeClr val="bg1"/>
          </a:solidFill>
          <a:ln w="9525">
            <a:noFill/>
            <a:miter lim="800000"/>
            <a:headEnd/>
            <a:tailEnd/>
          </a:ln>
        </p:spPr>
        <p:txBody>
          <a:bodyPr wrap="none">
            <a:spAutoFit/>
          </a:bodyPr>
          <a:lstStyle/>
          <a:p>
            <a:pPr>
              <a:buFontTx/>
              <a:buNone/>
            </a:pPr>
            <a:r>
              <a:rPr lang="en-US"/>
              <a:t>y/y</a:t>
            </a:r>
            <a:r>
              <a:rPr lang="en-US" baseline="-25000"/>
              <a:t>beam </a:t>
            </a:r>
            <a:r>
              <a:rPr lang="en-US"/>
              <a:t>(in C.M)</a:t>
            </a:r>
          </a:p>
        </p:txBody>
      </p:sp>
      <p:sp>
        <p:nvSpPr>
          <p:cNvPr id="10259" name="Text Box 18"/>
          <p:cNvSpPr txBox="1">
            <a:spLocks noChangeArrowheads="1"/>
          </p:cNvSpPr>
          <p:nvPr/>
        </p:nvSpPr>
        <p:spPr bwMode="auto">
          <a:xfrm>
            <a:off x="6035675" y="1174750"/>
            <a:ext cx="2946400" cy="366713"/>
          </a:xfrm>
          <a:prstGeom prst="rect">
            <a:avLst/>
          </a:prstGeom>
          <a:noFill/>
          <a:ln w="9525">
            <a:noFill/>
            <a:miter lim="800000"/>
            <a:headEnd/>
            <a:tailEnd/>
          </a:ln>
        </p:spPr>
        <p:txBody>
          <a:bodyPr wrap="none">
            <a:spAutoFit/>
          </a:bodyPr>
          <a:lstStyle/>
          <a:p>
            <a:pPr>
              <a:buFontTx/>
              <a:buNone/>
            </a:pPr>
            <a:r>
              <a:rPr lang="en-US"/>
              <a:t>Partlan, PRL </a:t>
            </a:r>
            <a:r>
              <a:rPr lang="en-US" b="1">
                <a:solidFill>
                  <a:srgbClr val="000000"/>
                </a:solidFill>
                <a:cs typeface="Times New Roman" pitchFamily="18" charset="0"/>
              </a:rPr>
              <a:t>75</a:t>
            </a:r>
            <a:r>
              <a:rPr lang="en-US">
                <a:solidFill>
                  <a:srgbClr val="000000"/>
                </a:solidFill>
                <a:cs typeface="Times New Roman" pitchFamily="18" charset="0"/>
              </a:rPr>
              <a:t>, 2100 (1995).</a:t>
            </a:r>
            <a:endParaRPr lang="en-US"/>
          </a:p>
        </p:txBody>
      </p:sp>
      <p:graphicFrame>
        <p:nvGraphicFramePr>
          <p:cNvPr id="10244" name="Object 2050"/>
          <p:cNvGraphicFramePr>
            <a:graphicFrameLocks noChangeAspect="1"/>
          </p:cNvGraphicFramePr>
          <p:nvPr/>
        </p:nvGraphicFramePr>
        <p:xfrm>
          <a:off x="2901950" y="3721100"/>
          <a:ext cx="419100" cy="330200"/>
        </p:xfrm>
        <a:graphic>
          <a:graphicData uri="http://schemas.openxmlformats.org/presentationml/2006/ole">
            <mc:AlternateContent xmlns:mc="http://schemas.openxmlformats.org/markup-compatibility/2006">
              <mc:Choice xmlns:v="urn:schemas-microsoft-com:vml" Requires="v">
                <p:oleObj spid="_x0000_s694293" name="Equation" r:id="rId14" imgW="418893" imgH="330154" progId="Equation.3">
                  <p:embed/>
                </p:oleObj>
              </mc:Choice>
              <mc:Fallback>
                <p:oleObj name="Equation" r:id="rId14" imgW="418893" imgH="330154" progId="Equation.3">
                  <p:embed/>
                  <p:pic>
                    <p:nvPicPr>
                      <p:cNvPr id="0" name="Picture 1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01950" y="3721100"/>
                        <a:ext cx="4191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60" name="AutoShape 20">
            <a:hlinkClick r:id="rId16" action="ppaction://hlinksldjump" highlightClick="1"/>
          </p:cNvPr>
          <p:cNvSpPr>
            <a:spLocks noChangeArrowheads="1"/>
          </p:cNvSpPr>
          <p:nvPr/>
        </p:nvSpPr>
        <p:spPr bwMode="auto">
          <a:xfrm>
            <a:off x="3438525" y="4572000"/>
            <a:ext cx="304800" cy="233363"/>
          </a:xfrm>
          <a:prstGeom prst="actionButtonForwardNext">
            <a:avLst/>
          </a:prstGeom>
          <a:solidFill>
            <a:srgbClr val="FFFF99"/>
          </a:solidFill>
          <a:ln w="9525">
            <a:noFill/>
            <a:miter lim="800000"/>
            <a:headEnd/>
            <a:tailEnd/>
          </a:ln>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5" name="Rectangle 3"/>
          <p:cNvSpPr>
            <a:spLocks noGrp="1" noChangeArrowheads="1"/>
          </p:cNvSpPr>
          <p:nvPr>
            <p:ph type="title"/>
          </p:nvPr>
        </p:nvSpPr>
        <p:spPr>
          <a:xfrm>
            <a:off x="533400" y="0"/>
            <a:ext cx="8212138" cy="1143000"/>
          </a:xfrm>
        </p:spPr>
        <p:txBody>
          <a:bodyPr/>
          <a:lstStyle/>
          <a:p>
            <a:pPr eaLnBrk="1" hangingPunct="1">
              <a:defRPr/>
            </a:pPr>
            <a:r>
              <a:rPr lang="en-US" smtClean="0"/>
              <a:t>Determination of symmetric matter EOS </a:t>
            </a:r>
            <a:br>
              <a:rPr lang="en-US" smtClean="0"/>
            </a:br>
            <a:r>
              <a:rPr lang="en-US" smtClean="0"/>
              <a:t>from nucleus-nucleus collisions</a:t>
            </a:r>
            <a:endParaRPr lang="en-US" smtClean="0">
              <a:solidFill>
                <a:srgbClr val="FF0000"/>
              </a:solidFill>
            </a:endParaRPr>
          </a:p>
        </p:txBody>
      </p:sp>
      <p:sp>
        <p:nvSpPr>
          <p:cNvPr id="622596" name="Rectangle 4"/>
          <p:cNvSpPr>
            <a:spLocks noGrp="1" noChangeArrowheads="1"/>
          </p:cNvSpPr>
          <p:nvPr>
            <p:ph type="body" sz="half" idx="1"/>
          </p:nvPr>
        </p:nvSpPr>
        <p:spPr>
          <a:xfrm>
            <a:off x="477838" y="4870450"/>
            <a:ext cx="4040187" cy="1628775"/>
          </a:xfrm>
        </p:spPr>
        <p:txBody>
          <a:bodyPr/>
          <a:lstStyle/>
          <a:p>
            <a:pPr eaLnBrk="1" hangingPunct="1">
              <a:defRPr/>
            </a:pPr>
            <a:r>
              <a:rPr lang="en-US" sz="1600" smtClean="0"/>
              <a:t>The curves labeled by K</a:t>
            </a:r>
            <a:r>
              <a:rPr lang="en-US" sz="1600" baseline="-25000" smtClean="0"/>
              <a:t>nm</a:t>
            </a:r>
            <a:r>
              <a:rPr lang="en-US" sz="1600" smtClean="0"/>
              <a:t> represent calculations with parameterized Skyrme mean fields</a:t>
            </a:r>
            <a:endParaRPr lang="en-US" sz="1600" smtClean="0">
              <a:sym typeface="Symbol" pitchFamily="18" charset="2"/>
            </a:endParaRPr>
          </a:p>
          <a:p>
            <a:pPr lvl="1" eaLnBrk="1" hangingPunct="1">
              <a:defRPr/>
            </a:pPr>
            <a:r>
              <a:rPr lang="en-US" sz="1600" smtClean="0">
                <a:sym typeface="Symbol" pitchFamily="18" charset="2"/>
              </a:rPr>
              <a:t>They are adjusted to find the pressure that replicates the observed transverse flow. </a:t>
            </a:r>
          </a:p>
        </p:txBody>
      </p:sp>
      <p:grpSp>
        <p:nvGrpSpPr>
          <p:cNvPr id="2" name="Group 9"/>
          <p:cNvGrpSpPr>
            <a:grpSpLocks/>
          </p:cNvGrpSpPr>
          <p:nvPr/>
        </p:nvGrpSpPr>
        <p:grpSpPr bwMode="auto">
          <a:xfrm>
            <a:off x="0" y="1390650"/>
            <a:ext cx="4408488" cy="3373438"/>
            <a:chOff x="237" y="2195"/>
            <a:chExt cx="2467" cy="1987"/>
          </a:xfrm>
        </p:grpSpPr>
        <p:pic>
          <p:nvPicPr>
            <p:cNvPr id="11283" name="Picture 10" descr="C:\Documents and Settings\lynch\My Documents\scratch\eos\transverse1.eps"/>
            <p:cNvPicPr>
              <a:picLocks noChangeAspect="1" noChangeArrowheads="1"/>
            </p:cNvPicPr>
            <p:nvPr/>
          </p:nvPicPr>
          <p:blipFill>
            <a:blip r:embed="rId3"/>
            <a:srcRect/>
            <a:stretch>
              <a:fillRect/>
            </a:stretch>
          </p:blipFill>
          <p:spPr bwMode="auto">
            <a:xfrm>
              <a:off x="604" y="2195"/>
              <a:ext cx="2100" cy="1987"/>
            </a:xfrm>
            <a:prstGeom prst="rect">
              <a:avLst/>
            </a:prstGeom>
            <a:noFill/>
            <a:ln w="9525">
              <a:noFill/>
              <a:miter lim="800000"/>
              <a:headEnd/>
              <a:tailEnd/>
            </a:ln>
          </p:spPr>
        </p:pic>
        <p:sp>
          <p:nvSpPr>
            <p:cNvPr id="11284" name="Rectangle 11"/>
            <p:cNvSpPr>
              <a:spLocks noChangeArrowheads="1"/>
            </p:cNvSpPr>
            <p:nvPr/>
          </p:nvSpPr>
          <p:spPr bwMode="auto">
            <a:xfrm>
              <a:off x="528" y="2712"/>
              <a:ext cx="192" cy="608"/>
            </a:xfrm>
            <a:prstGeom prst="rect">
              <a:avLst/>
            </a:prstGeom>
            <a:solidFill>
              <a:schemeClr val="bg1"/>
            </a:solidFill>
            <a:ln w="9525">
              <a:noFill/>
              <a:miter lim="800000"/>
              <a:headEnd/>
              <a:tailEnd/>
            </a:ln>
          </p:spPr>
          <p:txBody>
            <a:bodyPr wrap="none" anchor="ctr"/>
            <a:lstStyle/>
            <a:p>
              <a:endParaRPr lang="en-US"/>
            </a:p>
          </p:txBody>
        </p:sp>
        <p:graphicFrame>
          <p:nvGraphicFramePr>
            <p:cNvPr id="11267" name="Object 1"/>
            <p:cNvGraphicFramePr>
              <a:graphicFrameLocks noChangeAspect="1"/>
            </p:cNvGraphicFramePr>
            <p:nvPr/>
          </p:nvGraphicFramePr>
          <p:xfrm>
            <a:off x="237" y="2932"/>
            <a:ext cx="520" cy="379"/>
          </p:xfrm>
          <a:graphic>
            <a:graphicData uri="http://schemas.openxmlformats.org/presentationml/2006/ole">
              <mc:AlternateContent xmlns:mc="http://schemas.openxmlformats.org/markup-compatibility/2006">
                <mc:Choice xmlns:v="urn:schemas-microsoft-com:vml" Requires="v">
                  <p:oleObj spid="_x0000_s695303" name="Equation" r:id="rId4" imgW="609600" imgH="444247" progId="Equation.3">
                    <p:embed/>
                  </p:oleObj>
                </mc:Choice>
                <mc:Fallback>
                  <p:oleObj name="Equation" r:id="rId4" imgW="609600" imgH="444247" progId="Equation.3">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 y="2932"/>
                          <a:ext cx="520" cy="3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622608" name="Rectangle 16"/>
          <p:cNvSpPr>
            <a:spLocks noChangeArrowheads="1"/>
          </p:cNvSpPr>
          <p:nvPr/>
        </p:nvSpPr>
        <p:spPr bwMode="auto">
          <a:xfrm>
            <a:off x="5097463" y="4867275"/>
            <a:ext cx="3806825" cy="1795463"/>
          </a:xfrm>
          <a:prstGeom prst="rect">
            <a:avLst/>
          </a:prstGeom>
          <a:solidFill>
            <a:srgbClr val="FFFF99"/>
          </a:solidFill>
          <a:ln w="9525">
            <a:noFill/>
            <a:miter lim="800000"/>
            <a:headEnd/>
            <a:tailEnd/>
          </a:ln>
          <a:effectLst>
            <a:outerShdw dist="107763" dir="2700000" algn="ctr" rotWithShape="0">
              <a:schemeClr val="bg2"/>
            </a:outerShdw>
          </a:effectLst>
        </p:spPr>
        <p:txBody>
          <a:bodyPr/>
          <a:lstStyle/>
          <a:p>
            <a:pPr marL="342900" indent="-342900">
              <a:defRPr/>
            </a:pPr>
            <a:r>
              <a:rPr lang="en-US">
                <a:solidFill>
                  <a:schemeClr val="accent2"/>
                </a:solidFill>
              </a:rPr>
              <a:t>The boundaries represent the range of pressures obtained for the mean fields that reproduce the data.</a:t>
            </a:r>
          </a:p>
          <a:p>
            <a:pPr marL="342900" indent="-342900">
              <a:defRPr/>
            </a:pPr>
            <a:r>
              <a:rPr lang="en-US">
                <a:solidFill>
                  <a:schemeClr val="accent2"/>
                </a:solidFill>
              </a:rPr>
              <a:t>They also reflect the uncertainties from the effective masses     and in-medium cross sections.</a:t>
            </a:r>
            <a:endParaRPr lang="en-US">
              <a:solidFill>
                <a:schemeClr val="accent2"/>
              </a:solidFill>
              <a:sym typeface="Symbol" pitchFamily="18" charset="2"/>
            </a:endParaRPr>
          </a:p>
        </p:txBody>
      </p:sp>
      <p:sp>
        <p:nvSpPr>
          <p:cNvPr id="11273" name="Text Box 17"/>
          <p:cNvSpPr txBox="1">
            <a:spLocks noChangeArrowheads="1"/>
          </p:cNvSpPr>
          <p:nvPr/>
        </p:nvSpPr>
        <p:spPr bwMode="auto">
          <a:xfrm>
            <a:off x="5211763" y="1241425"/>
            <a:ext cx="3738562" cy="304800"/>
          </a:xfrm>
          <a:prstGeom prst="rect">
            <a:avLst/>
          </a:prstGeom>
          <a:noFill/>
          <a:ln w="9525">
            <a:noFill/>
            <a:miter lim="800000"/>
            <a:headEnd/>
            <a:tailEnd/>
          </a:ln>
        </p:spPr>
        <p:txBody>
          <a:bodyPr>
            <a:spAutoFit/>
          </a:bodyPr>
          <a:lstStyle/>
          <a:p>
            <a:pPr>
              <a:spcBef>
                <a:spcPct val="0"/>
              </a:spcBef>
              <a:buFontTx/>
              <a:buNone/>
            </a:pPr>
            <a:r>
              <a:rPr lang="en-US" sz="1400"/>
              <a:t>Danielewicz et al., </a:t>
            </a:r>
            <a:r>
              <a:rPr lang="en-US" sz="1400">
                <a:latin typeface="Century Schoolbook" pitchFamily="18" charset="0"/>
                <a:cs typeface="Times New Roman" pitchFamily="18" charset="0"/>
              </a:rPr>
              <a:t>Science 298,1592 (2002). </a:t>
            </a:r>
          </a:p>
        </p:txBody>
      </p:sp>
      <p:sp>
        <p:nvSpPr>
          <p:cNvPr id="11274" name="Text Box 18">
            <a:hlinkClick r:id="" action="ppaction://hlinkshowjump?jump=firstslide"/>
          </p:cNvPr>
          <p:cNvSpPr txBox="1">
            <a:spLocks noChangeArrowheads="1"/>
          </p:cNvSpPr>
          <p:nvPr/>
        </p:nvSpPr>
        <p:spPr bwMode="auto">
          <a:xfrm>
            <a:off x="8451850" y="4424363"/>
            <a:ext cx="692150" cy="457200"/>
          </a:xfrm>
          <a:prstGeom prst="rect">
            <a:avLst/>
          </a:prstGeom>
          <a:noFill/>
          <a:ln w="9525">
            <a:noFill/>
            <a:miter lim="800000"/>
            <a:headEnd/>
            <a:tailEnd/>
          </a:ln>
        </p:spPr>
        <p:txBody>
          <a:bodyPr>
            <a:spAutoFit/>
          </a:bodyPr>
          <a:lstStyle/>
          <a:p>
            <a:pPr>
              <a:spcBef>
                <a:spcPct val="50000"/>
              </a:spcBef>
              <a:buFontTx/>
              <a:buNone/>
            </a:pPr>
            <a:r>
              <a:rPr lang="en-US" sz="2400">
                <a:solidFill>
                  <a:srgbClr val="FF0000"/>
                </a:solidFill>
              </a:rPr>
              <a:t>O</a:t>
            </a:r>
          </a:p>
        </p:txBody>
      </p:sp>
      <p:sp>
        <p:nvSpPr>
          <p:cNvPr id="11275" name="AutoShape 22">
            <a:hlinkClick r:id="rId6" action="ppaction://hlinksldjump" highlightClick="1"/>
          </p:cNvPr>
          <p:cNvSpPr>
            <a:spLocks noChangeArrowheads="1"/>
          </p:cNvSpPr>
          <p:nvPr/>
        </p:nvSpPr>
        <p:spPr bwMode="auto">
          <a:xfrm>
            <a:off x="7939088" y="6065838"/>
            <a:ext cx="174625" cy="304800"/>
          </a:xfrm>
          <a:prstGeom prst="actionButtonForwardNext">
            <a:avLst/>
          </a:prstGeom>
          <a:solidFill>
            <a:srgbClr val="FFFF99"/>
          </a:solidFill>
          <a:ln w="9525">
            <a:noFill/>
            <a:miter lim="800000"/>
            <a:headEnd/>
            <a:tailEnd/>
          </a:ln>
        </p:spPr>
        <p:txBody>
          <a:bodyPr wrap="none" anchor="ctr"/>
          <a:lstStyle/>
          <a:p>
            <a:endParaRPr lang="en-US"/>
          </a:p>
        </p:txBody>
      </p:sp>
      <p:sp>
        <p:nvSpPr>
          <p:cNvPr id="11276" name="AutoShape 23">
            <a:hlinkClick r:id="rId7" action="ppaction://hlinksldjump" highlightClick="1"/>
          </p:cNvPr>
          <p:cNvSpPr>
            <a:spLocks noChangeArrowheads="1"/>
          </p:cNvSpPr>
          <p:nvPr/>
        </p:nvSpPr>
        <p:spPr bwMode="auto">
          <a:xfrm>
            <a:off x="7735888" y="6386513"/>
            <a:ext cx="247650" cy="203200"/>
          </a:xfrm>
          <a:prstGeom prst="actionButtonForwardNext">
            <a:avLst/>
          </a:prstGeom>
          <a:solidFill>
            <a:srgbClr val="FFFF99"/>
          </a:solidFill>
          <a:ln w="9525">
            <a:noFill/>
            <a:miter lim="800000"/>
            <a:headEnd/>
            <a:tailEnd/>
          </a:ln>
        </p:spPr>
        <p:txBody>
          <a:bodyPr wrap="none" anchor="ctr"/>
          <a:lstStyle/>
          <a:p>
            <a:endParaRPr lang="en-US"/>
          </a:p>
        </p:txBody>
      </p:sp>
      <p:grpSp>
        <p:nvGrpSpPr>
          <p:cNvPr id="3" name="Group 30"/>
          <p:cNvGrpSpPr>
            <a:grpSpLocks/>
          </p:cNvGrpSpPr>
          <p:nvPr/>
        </p:nvGrpSpPr>
        <p:grpSpPr bwMode="auto">
          <a:xfrm>
            <a:off x="-466725" y="1252538"/>
            <a:ext cx="4945063" cy="3594100"/>
            <a:chOff x="-294" y="789"/>
            <a:chExt cx="3115" cy="2264"/>
          </a:xfrm>
        </p:grpSpPr>
        <p:grpSp>
          <p:nvGrpSpPr>
            <p:cNvPr id="4" name="Group 26"/>
            <p:cNvGrpSpPr>
              <a:grpSpLocks/>
            </p:cNvGrpSpPr>
            <p:nvPr/>
          </p:nvGrpSpPr>
          <p:grpSpPr bwMode="auto">
            <a:xfrm>
              <a:off x="0" y="789"/>
              <a:ext cx="2821" cy="2264"/>
              <a:chOff x="0" y="789"/>
              <a:chExt cx="2821" cy="2264"/>
            </a:xfrm>
          </p:grpSpPr>
          <p:sp>
            <p:nvSpPr>
              <p:cNvPr id="11281" name="Rectangle 25"/>
              <p:cNvSpPr>
                <a:spLocks noChangeArrowheads="1"/>
              </p:cNvSpPr>
              <p:nvPr/>
            </p:nvSpPr>
            <p:spPr bwMode="auto">
              <a:xfrm>
                <a:off x="0" y="1371"/>
                <a:ext cx="649" cy="814"/>
              </a:xfrm>
              <a:prstGeom prst="rect">
                <a:avLst/>
              </a:prstGeom>
              <a:solidFill>
                <a:schemeClr val="bg1"/>
              </a:solidFill>
              <a:ln w="9525">
                <a:noFill/>
                <a:miter lim="800000"/>
                <a:headEnd/>
                <a:tailEnd/>
              </a:ln>
            </p:spPr>
            <p:txBody>
              <a:bodyPr wrap="none" anchor="ctr"/>
              <a:lstStyle/>
              <a:p>
                <a:endParaRPr lang="en-US"/>
              </a:p>
            </p:txBody>
          </p:sp>
          <p:pic>
            <p:nvPicPr>
              <p:cNvPr id="11282" name="Picture 24" descr="C:\MyDoc2\scratch\eos\final\elliptical.eps"/>
              <p:cNvPicPr>
                <a:picLocks noChangeAspect="1" noChangeArrowheads="1"/>
              </p:cNvPicPr>
              <p:nvPr/>
            </p:nvPicPr>
            <p:blipFill>
              <a:blip r:embed="rId8"/>
              <a:srcRect/>
              <a:stretch>
                <a:fillRect/>
              </a:stretch>
            </p:blipFill>
            <p:spPr bwMode="auto">
              <a:xfrm>
                <a:off x="404" y="789"/>
                <a:ext cx="2417" cy="2264"/>
              </a:xfrm>
              <a:prstGeom prst="rect">
                <a:avLst/>
              </a:prstGeom>
              <a:noFill/>
              <a:ln w="9525">
                <a:noFill/>
                <a:miter lim="800000"/>
                <a:headEnd/>
                <a:tailEnd/>
              </a:ln>
            </p:spPr>
          </p:pic>
        </p:grpSp>
        <p:sp>
          <p:nvSpPr>
            <p:cNvPr id="11279" name="Text Box 28"/>
            <p:cNvSpPr txBox="1">
              <a:spLocks noChangeArrowheads="1"/>
            </p:cNvSpPr>
            <p:nvPr/>
          </p:nvSpPr>
          <p:spPr bwMode="auto">
            <a:xfrm>
              <a:off x="-228" y="1010"/>
              <a:ext cx="864" cy="231"/>
            </a:xfrm>
            <a:prstGeom prst="rect">
              <a:avLst/>
            </a:prstGeom>
            <a:noFill/>
            <a:ln w="9525">
              <a:noFill/>
              <a:miter lim="800000"/>
              <a:headEnd/>
              <a:tailEnd/>
            </a:ln>
          </p:spPr>
          <p:txBody>
            <a:bodyPr wrap="none">
              <a:spAutoFit/>
            </a:bodyPr>
            <a:lstStyle/>
            <a:p>
              <a:pPr lvl="1">
                <a:buFontTx/>
                <a:buNone/>
              </a:pPr>
              <a:r>
                <a:rPr lang="en-US">
                  <a:solidFill>
                    <a:srgbClr val="FF00FF"/>
                  </a:solidFill>
                </a:rPr>
                <a:t>in plane</a:t>
              </a:r>
            </a:p>
          </p:txBody>
        </p:sp>
        <p:sp>
          <p:nvSpPr>
            <p:cNvPr id="11280" name="Text Box 29"/>
            <p:cNvSpPr txBox="1">
              <a:spLocks noChangeArrowheads="1"/>
            </p:cNvSpPr>
            <p:nvPr/>
          </p:nvSpPr>
          <p:spPr bwMode="auto">
            <a:xfrm>
              <a:off x="-294" y="2524"/>
              <a:ext cx="1092" cy="231"/>
            </a:xfrm>
            <a:prstGeom prst="rect">
              <a:avLst/>
            </a:prstGeom>
            <a:noFill/>
            <a:ln w="9525">
              <a:noFill/>
              <a:miter lim="800000"/>
              <a:headEnd/>
              <a:tailEnd/>
            </a:ln>
          </p:spPr>
          <p:txBody>
            <a:bodyPr wrap="none">
              <a:spAutoFit/>
            </a:bodyPr>
            <a:lstStyle/>
            <a:p>
              <a:pPr lvl="1">
                <a:buFontTx/>
                <a:buNone/>
              </a:pPr>
              <a:r>
                <a:rPr lang="en-US">
                  <a:solidFill>
                    <a:srgbClr val="FF00FF"/>
                  </a:solidFill>
                </a:rPr>
                <a:t>out of plane</a:t>
              </a:r>
            </a:p>
          </p:txBody>
        </p:sp>
      </p:grpSp>
      <p:pic>
        <p:nvPicPr>
          <p:cNvPr id="21" name="Picture 20" descr="sm_eos5.WMF"/>
          <p:cNvPicPr>
            <a:picLocks noChangeAspect="1"/>
          </p:cNvPicPr>
          <p:nvPr/>
        </p:nvPicPr>
        <p:blipFill>
          <a:blip r:embed="rId9"/>
          <a:stretch>
            <a:fillRect/>
          </a:stretch>
        </p:blipFill>
        <p:spPr>
          <a:xfrm>
            <a:off x="4106373" y="624116"/>
            <a:ext cx="5169019" cy="4384094"/>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099" y="170936"/>
            <a:ext cx="7772400" cy="767215"/>
          </a:xfrm>
        </p:spPr>
        <p:txBody>
          <a:bodyPr/>
          <a:lstStyle/>
          <a:p>
            <a:r>
              <a:rPr lang="en-US" dirty="0" smtClean="0"/>
              <a:t>The EoS</a:t>
            </a:r>
            <a:endParaRPr lang="en-US" dirty="0"/>
          </a:p>
        </p:txBody>
      </p:sp>
      <p:sp>
        <p:nvSpPr>
          <p:cNvPr id="3" name="Content Placeholder 2"/>
          <p:cNvSpPr>
            <a:spLocks noGrp="1"/>
          </p:cNvSpPr>
          <p:nvPr>
            <p:ph idx="1"/>
          </p:nvPr>
        </p:nvSpPr>
        <p:spPr>
          <a:xfrm>
            <a:off x="711200" y="1282535"/>
            <a:ext cx="7772400" cy="5079076"/>
          </a:xfrm>
        </p:spPr>
        <p:txBody>
          <a:bodyPr/>
          <a:lstStyle/>
          <a:p>
            <a:r>
              <a:rPr lang="en-US" sz="1800" dirty="0" smtClean="0"/>
              <a:t>The EoS at finite temperature: </a:t>
            </a:r>
          </a:p>
          <a:p>
            <a:pPr lvl="1"/>
            <a:r>
              <a:rPr lang="en-US" dirty="0" smtClean="0"/>
              <a:t>Suppose you w</a:t>
            </a:r>
            <a:r>
              <a:rPr lang="en-US" sz="1800" dirty="0" smtClean="0"/>
              <a:t>ant the pressure (P) in nuclear matter as a function of density (</a:t>
            </a:r>
            <a:r>
              <a:rPr lang="en-US" sz="1800" dirty="0" smtClean="0">
                <a:sym typeface="Symbol"/>
              </a:rPr>
              <a:t>), temperature (T) and asymmetry </a:t>
            </a:r>
            <a:endParaRPr lang="en-US" sz="1800" dirty="0" smtClean="0"/>
          </a:p>
          <a:p>
            <a:endParaRPr lang="en-US" sz="1800" dirty="0" smtClean="0"/>
          </a:p>
          <a:p>
            <a:endParaRPr lang="en-US" sz="1800" dirty="0" smtClean="0"/>
          </a:p>
          <a:p>
            <a:endParaRPr lang="en-US" sz="1800" dirty="0" smtClean="0"/>
          </a:p>
          <a:p>
            <a:endParaRPr lang="en-US" sz="1800" dirty="0" smtClean="0"/>
          </a:p>
          <a:p>
            <a:r>
              <a:rPr lang="en-US" sz="1800" dirty="0" smtClean="0"/>
              <a:t>Zero temperature (appropriate for neutron stars) </a:t>
            </a:r>
          </a:p>
          <a:p>
            <a:endParaRPr lang="en-US" sz="1800" dirty="0" smtClean="0"/>
          </a:p>
          <a:p>
            <a:endParaRPr lang="en-US" sz="1800" dirty="0" smtClean="0"/>
          </a:p>
          <a:p>
            <a:endParaRPr lang="en-US" sz="1800" dirty="0" smtClean="0"/>
          </a:p>
          <a:p>
            <a:r>
              <a:rPr lang="en-US" sz="1800" dirty="0" smtClean="0"/>
              <a:t>Practical  approach is to calculate </a:t>
            </a:r>
            <a:r>
              <a:rPr lang="en-US" sz="1800" dirty="0" smtClean="0">
                <a:sym typeface="Symbol"/>
              </a:rPr>
              <a:t>(,0,)</a:t>
            </a:r>
            <a:r>
              <a:rPr lang="en-US" sz="1800" dirty="0" smtClean="0"/>
              <a:t> </a:t>
            </a:r>
            <a:r>
              <a:rPr lang="en-US" dirty="0" smtClean="0"/>
              <a:t>theoretically </a:t>
            </a:r>
            <a:r>
              <a:rPr lang="en-US" sz="1800" dirty="0" smtClean="0"/>
              <a:t>by some density functional approach (e.g. </a:t>
            </a:r>
            <a:r>
              <a:rPr lang="en-US" sz="1800" dirty="0" err="1" smtClean="0"/>
              <a:t>Hartree</a:t>
            </a:r>
            <a:r>
              <a:rPr lang="en-US" sz="1800" dirty="0" smtClean="0"/>
              <a:t> </a:t>
            </a:r>
            <a:r>
              <a:rPr lang="en-US" sz="1800" dirty="0" err="1" smtClean="0"/>
              <a:t>Fock</a:t>
            </a:r>
            <a:r>
              <a:rPr lang="en-US" sz="1800" dirty="0" smtClean="0"/>
              <a:t>), by a </a:t>
            </a:r>
            <a:r>
              <a:rPr lang="en-US" sz="1800" dirty="0" err="1" smtClean="0"/>
              <a:t>variational</a:t>
            </a:r>
            <a:r>
              <a:rPr lang="en-US" sz="1800" dirty="0" smtClean="0"/>
              <a:t> calculation </a:t>
            </a:r>
          </a:p>
          <a:p>
            <a:r>
              <a:rPr lang="en-US" sz="1800" dirty="0" smtClean="0"/>
              <a:t>or to constrain it  experimentally </a:t>
            </a:r>
          </a:p>
          <a:p>
            <a:r>
              <a:rPr lang="en-US" sz="1800" dirty="0" smtClean="0"/>
              <a:t>or both. </a:t>
            </a:r>
          </a:p>
        </p:txBody>
      </p:sp>
      <p:graphicFrame>
        <p:nvGraphicFramePr>
          <p:cNvPr id="4" name="Object 3"/>
          <p:cNvGraphicFramePr>
            <a:graphicFrameLocks noChangeAspect="1"/>
          </p:cNvGraphicFramePr>
          <p:nvPr/>
        </p:nvGraphicFramePr>
        <p:xfrm>
          <a:off x="1510900" y="2688003"/>
          <a:ext cx="5978525" cy="688975"/>
        </p:xfrm>
        <a:graphic>
          <a:graphicData uri="http://schemas.openxmlformats.org/presentationml/2006/ole">
            <mc:AlternateContent xmlns:mc="http://schemas.openxmlformats.org/markup-compatibility/2006">
              <mc:Choice xmlns:v="urn:schemas-microsoft-com:vml" Requires="v">
                <p:oleObj spid="_x0000_s830474" name="Equation" r:id="rId4" imgW="3974526" imgH="456924" progId="Equation.DSMT4">
                  <p:embed/>
                </p:oleObj>
              </mc:Choice>
              <mc:Fallback>
                <p:oleObj name="Equation" r:id="rId4" imgW="3974526" imgH="456924" progId="Equation.DSMT4">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0900" y="2688003"/>
                        <a:ext cx="5978525"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97381" name="Object 5"/>
          <p:cNvGraphicFramePr>
            <a:graphicFrameLocks noChangeAspect="1"/>
          </p:cNvGraphicFramePr>
          <p:nvPr/>
        </p:nvGraphicFramePr>
        <p:xfrm>
          <a:off x="1381125" y="3892826"/>
          <a:ext cx="3976688" cy="779463"/>
        </p:xfrm>
        <a:graphic>
          <a:graphicData uri="http://schemas.openxmlformats.org/presentationml/2006/ole">
            <mc:AlternateContent xmlns:mc="http://schemas.openxmlformats.org/markup-compatibility/2006">
              <mc:Choice xmlns:v="urn:schemas-microsoft-com:vml" Requires="v">
                <p:oleObj spid="_x0000_s830475" name="Equation" r:id="rId6" imgW="2653910" imgH="520861" progId="Equation.DSMT4">
                  <p:embed/>
                </p:oleObj>
              </mc:Choice>
              <mc:Fallback>
                <p:oleObj name="Equation" r:id="rId6" imgW="2653910" imgH="520861" progId="Equation.DSMT4">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1125" y="3892826"/>
                        <a:ext cx="3976688" cy="779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5559862" y="1864443"/>
          <a:ext cx="2211387" cy="430213"/>
        </p:xfrm>
        <a:graphic>
          <a:graphicData uri="http://schemas.openxmlformats.org/presentationml/2006/ole">
            <mc:AlternateContent xmlns:mc="http://schemas.openxmlformats.org/markup-compatibility/2006">
              <mc:Choice xmlns:v="urn:schemas-microsoft-com:vml" Requires="v">
                <p:oleObj spid="_x0000_s830476" name="Equation" r:id="rId8" imgW="1764864" imgH="342831" progId="Equation.DSMT4">
                  <p:embed/>
                </p:oleObj>
              </mc:Choice>
              <mc:Fallback>
                <p:oleObj name="Equation" r:id="rId8" imgW="1764864" imgH="342831" progId="Equation.DSMT4">
                  <p:embed/>
                  <p:pic>
                    <p:nvPicPr>
                      <p:cNvPr id="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59862" y="1864443"/>
                        <a:ext cx="2211387" cy="430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0" name="Straight Arrow Connector 9"/>
          <p:cNvCxnSpPr/>
          <p:nvPr/>
        </p:nvCxnSpPr>
        <p:spPr bwMode="auto">
          <a:xfrm rot="10800000" flipV="1">
            <a:off x="5989320" y="2512425"/>
            <a:ext cx="472440" cy="228600"/>
          </a:xfrm>
          <a:prstGeom prst="straightConnector1">
            <a:avLst/>
          </a:prstGeom>
          <a:solidFill>
            <a:srgbClr val="FFFF99"/>
          </a:solidFill>
          <a:ln w="25400" cap="flat" cmpd="sng" algn="ctr">
            <a:solidFill>
              <a:srgbClr val="00B050"/>
            </a:solidFill>
            <a:prstDash val="solid"/>
            <a:round/>
            <a:headEnd type="none" w="med" len="med"/>
            <a:tailEnd type="arrow"/>
          </a:ln>
          <a:effectLst/>
        </p:spPr>
      </p:cxnSp>
      <p:cxnSp>
        <p:nvCxnSpPr>
          <p:cNvPr id="12" name="Straight Arrow Connector 11"/>
          <p:cNvCxnSpPr/>
          <p:nvPr/>
        </p:nvCxnSpPr>
        <p:spPr bwMode="auto">
          <a:xfrm rot="10800000">
            <a:off x="6766560" y="3289665"/>
            <a:ext cx="289560" cy="152400"/>
          </a:xfrm>
          <a:prstGeom prst="straightConnector1">
            <a:avLst/>
          </a:prstGeom>
          <a:solidFill>
            <a:srgbClr val="FFFF99"/>
          </a:solidFill>
          <a:ln w="25400" cap="flat" cmpd="sng" algn="ctr">
            <a:solidFill>
              <a:srgbClr val="7030A0"/>
            </a:solidFill>
            <a:prstDash val="solid"/>
            <a:round/>
            <a:headEnd type="none" w="med" len="med"/>
            <a:tailEnd type="arrow"/>
          </a:ln>
          <a:effectLst/>
        </p:spPr>
      </p:cxnSp>
      <p:sp>
        <p:nvSpPr>
          <p:cNvPr id="16" name="TextBox 15"/>
          <p:cNvSpPr txBox="1"/>
          <p:nvPr/>
        </p:nvSpPr>
        <p:spPr>
          <a:xfrm>
            <a:off x="6492240" y="2299065"/>
            <a:ext cx="1603965" cy="369332"/>
          </a:xfrm>
          <a:prstGeom prst="rect">
            <a:avLst/>
          </a:prstGeom>
          <a:noFill/>
        </p:spPr>
        <p:txBody>
          <a:bodyPr wrap="none" rtlCol="0">
            <a:spAutoFit/>
          </a:bodyPr>
          <a:lstStyle/>
          <a:p>
            <a:pPr>
              <a:buNone/>
            </a:pPr>
            <a:r>
              <a:rPr lang="en-US" dirty="0" smtClean="0">
                <a:solidFill>
                  <a:srgbClr val="00B050"/>
                </a:solidFill>
              </a:rPr>
              <a:t>energy/nucleon</a:t>
            </a:r>
            <a:endParaRPr lang="en-US" dirty="0">
              <a:solidFill>
                <a:srgbClr val="00B050"/>
              </a:solidFill>
            </a:endParaRPr>
          </a:p>
        </p:txBody>
      </p:sp>
      <p:sp>
        <p:nvSpPr>
          <p:cNvPr id="17" name="TextBox 16"/>
          <p:cNvSpPr txBox="1"/>
          <p:nvPr/>
        </p:nvSpPr>
        <p:spPr>
          <a:xfrm>
            <a:off x="6781800" y="3457305"/>
            <a:ext cx="1685077" cy="369332"/>
          </a:xfrm>
          <a:prstGeom prst="rect">
            <a:avLst/>
          </a:prstGeom>
          <a:noFill/>
        </p:spPr>
        <p:txBody>
          <a:bodyPr wrap="none" rtlCol="0">
            <a:spAutoFit/>
          </a:bodyPr>
          <a:lstStyle/>
          <a:p>
            <a:pPr>
              <a:buNone/>
            </a:pPr>
            <a:r>
              <a:rPr lang="en-US" dirty="0" smtClean="0">
                <a:solidFill>
                  <a:srgbClr val="7030A0"/>
                </a:solidFill>
              </a:rPr>
              <a:t>entropy/nucleon</a:t>
            </a:r>
            <a:endParaRPr lang="en-US" dirty="0">
              <a:solidFill>
                <a:srgbClr val="7030A0"/>
              </a:solidFill>
            </a:endParaRPr>
          </a:p>
        </p:txBody>
      </p:sp>
      <p:sp>
        <p:nvSpPr>
          <p:cNvPr id="18" name="Rectangle 17"/>
          <p:cNvSpPr/>
          <p:nvPr/>
        </p:nvSpPr>
        <p:spPr bwMode="auto">
          <a:xfrm>
            <a:off x="5242560" y="2771505"/>
            <a:ext cx="960120" cy="487680"/>
          </a:xfrm>
          <a:prstGeom prst="rect">
            <a:avLst/>
          </a:prstGeom>
          <a:noFill/>
          <a:ln w="1905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9" name="Rectangle 18"/>
          <p:cNvSpPr/>
          <p:nvPr/>
        </p:nvSpPr>
        <p:spPr bwMode="auto">
          <a:xfrm>
            <a:off x="6522720" y="2786745"/>
            <a:ext cx="944880" cy="457200"/>
          </a:xfrm>
          <a:prstGeom prst="rect">
            <a:avLst/>
          </a:prstGeom>
          <a:noFill/>
          <a:ln w="1905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18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5058" name="Picture 45" descr="Betty5"/>
          <p:cNvPicPr>
            <a:picLocks noChangeAspect="1" noChangeArrowheads="1"/>
          </p:cNvPicPr>
          <p:nvPr/>
        </p:nvPicPr>
        <p:blipFill>
          <a:blip r:embed="rId3"/>
          <a:srcRect/>
          <a:stretch>
            <a:fillRect/>
          </a:stretch>
        </p:blipFill>
        <p:spPr bwMode="auto">
          <a:xfrm>
            <a:off x="-65088" y="471488"/>
            <a:ext cx="4546601" cy="3998912"/>
          </a:xfrm>
          <a:prstGeom prst="rect">
            <a:avLst/>
          </a:prstGeom>
          <a:noFill/>
          <a:ln w="9525">
            <a:noFill/>
            <a:miter lim="800000"/>
            <a:headEnd/>
            <a:tailEnd/>
          </a:ln>
        </p:spPr>
      </p:pic>
      <p:pic>
        <p:nvPicPr>
          <p:cNvPr id="463922" name="Picture 50" descr="Betty3"/>
          <p:cNvPicPr>
            <a:picLocks noChangeAspect="1" noChangeArrowheads="1"/>
          </p:cNvPicPr>
          <p:nvPr/>
        </p:nvPicPr>
        <p:blipFill>
          <a:blip r:embed="rId4"/>
          <a:srcRect l="5357" r="-1530" b="2835"/>
          <a:stretch>
            <a:fillRect/>
          </a:stretch>
        </p:blipFill>
        <p:spPr bwMode="auto">
          <a:xfrm>
            <a:off x="111125" y="1228725"/>
            <a:ext cx="3848100" cy="3148013"/>
          </a:xfrm>
          <a:prstGeom prst="rect">
            <a:avLst/>
          </a:prstGeom>
          <a:solidFill>
            <a:schemeClr val="bg1"/>
          </a:solidFill>
          <a:ln w="9525">
            <a:noFill/>
            <a:miter lim="800000"/>
            <a:headEnd/>
            <a:tailEnd/>
          </a:ln>
        </p:spPr>
      </p:pic>
      <p:grpSp>
        <p:nvGrpSpPr>
          <p:cNvPr id="2" name="Group 51"/>
          <p:cNvGrpSpPr>
            <a:grpSpLocks/>
          </p:cNvGrpSpPr>
          <p:nvPr/>
        </p:nvGrpSpPr>
        <p:grpSpPr bwMode="auto">
          <a:xfrm>
            <a:off x="0" y="1200150"/>
            <a:ext cx="4203700" cy="3260725"/>
            <a:chOff x="996" y="1546"/>
            <a:chExt cx="2648" cy="2016"/>
          </a:xfrm>
        </p:grpSpPr>
        <p:grpSp>
          <p:nvGrpSpPr>
            <p:cNvPr id="3" name="Group 48"/>
            <p:cNvGrpSpPr>
              <a:grpSpLocks/>
            </p:cNvGrpSpPr>
            <p:nvPr/>
          </p:nvGrpSpPr>
          <p:grpSpPr bwMode="auto">
            <a:xfrm>
              <a:off x="996" y="1546"/>
              <a:ext cx="2648" cy="2016"/>
              <a:chOff x="0" y="760"/>
              <a:chExt cx="2648" cy="2016"/>
            </a:xfrm>
          </p:grpSpPr>
          <p:sp>
            <p:nvSpPr>
              <p:cNvPr id="45071" name="Rectangle 47"/>
              <p:cNvSpPr>
                <a:spLocks noChangeArrowheads="1"/>
              </p:cNvSpPr>
              <p:nvPr/>
            </p:nvSpPr>
            <p:spPr bwMode="auto">
              <a:xfrm>
                <a:off x="0" y="760"/>
                <a:ext cx="2648" cy="2016"/>
              </a:xfrm>
              <a:prstGeom prst="rect">
                <a:avLst/>
              </a:prstGeom>
              <a:solidFill>
                <a:srgbClr val="FFFFFF"/>
              </a:solidFill>
              <a:ln w="9525">
                <a:noFill/>
                <a:miter lim="800000"/>
                <a:headEnd/>
                <a:tailEnd/>
              </a:ln>
            </p:spPr>
            <p:txBody>
              <a:bodyPr wrap="none" anchor="ctr"/>
              <a:lstStyle/>
              <a:p>
                <a:endParaRPr lang="en-US"/>
              </a:p>
            </p:txBody>
          </p:sp>
          <p:pic>
            <p:nvPicPr>
              <p:cNvPr id="45072" name="Picture 46" descr="Betty4"/>
              <p:cNvPicPr>
                <a:picLocks noChangeAspect="1" noChangeArrowheads="1"/>
              </p:cNvPicPr>
              <p:nvPr/>
            </p:nvPicPr>
            <p:blipFill>
              <a:blip r:embed="rId5"/>
              <a:srcRect/>
              <a:stretch>
                <a:fillRect/>
              </a:stretch>
            </p:blipFill>
            <p:spPr bwMode="auto">
              <a:xfrm>
                <a:off x="205" y="774"/>
                <a:ext cx="2257" cy="1982"/>
              </a:xfrm>
              <a:prstGeom prst="rect">
                <a:avLst/>
              </a:prstGeom>
              <a:noFill/>
              <a:ln w="9525">
                <a:noFill/>
                <a:miter lim="800000"/>
                <a:headEnd/>
                <a:tailEnd/>
              </a:ln>
            </p:spPr>
          </p:pic>
        </p:grpSp>
        <p:sp>
          <p:nvSpPr>
            <p:cNvPr id="45070" name="Rectangle 49"/>
            <p:cNvSpPr>
              <a:spLocks noChangeArrowheads="1"/>
            </p:cNvSpPr>
            <p:nvPr/>
          </p:nvSpPr>
          <p:spPr bwMode="auto">
            <a:xfrm>
              <a:off x="1744" y="1624"/>
              <a:ext cx="456" cy="120"/>
            </a:xfrm>
            <a:prstGeom prst="rect">
              <a:avLst/>
            </a:prstGeom>
            <a:solidFill>
              <a:schemeClr val="bg1"/>
            </a:solidFill>
            <a:ln w="9525">
              <a:noFill/>
              <a:miter lim="800000"/>
              <a:headEnd/>
              <a:tailEnd/>
            </a:ln>
          </p:spPr>
          <p:txBody>
            <a:bodyPr wrap="none" anchor="ctr"/>
            <a:lstStyle/>
            <a:p>
              <a:endParaRPr lang="en-US"/>
            </a:p>
          </p:txBody>
        </p:sp>
      </p:grpSp>
      <p:pic>
        <p:nvPicPr>
          <p:cNvPr id="45061" name="Picture 25" descr="nm_eos_r"/>
          <p:cNvPicPr>
            <a:picLocks noChangeAspect="1" noChangeArrowheads="1"/>
          </p:cNvPicPr>
          <p:nvPr/>
        </p:nvPicPr>
        <p:blipFill>
          <a:blip r:embed="rId6"/>
          <a:srcRect/>
          <a:stretch>
            <a:fillRect/>
          </a:stretch>
        </p:blipFill>
        <p:spPr bwMode="auto">
          <a:xfrm>
            <a:off x="4424363" y="433388"/>
            <a:ext cx="4719637" cy="4002087"/>
          </a:xfrm>
          <a:prstGeom prst="rect">
            <a:avLst/>
          </a:prstGeom>
          <a:noFill/>
          <a:ln w="9525">
            <a:noFill/>
            <a:miter lim="800000"/>
            <a:headEnd/>
            <a:tailEnd/>
          </a:ln>
        </p:spPr>
      </p:pic>
      <p:sp>
        <p:nvSpPr>
          <p:cNvPr id="45062" name="Text Box 27"/>
          <p:cNvSpPr txBox="1">
            <a:spLocks noChangeArrowheads="1"/>
          </p:cNvSpPr>
          <p:nvPr/>
        </p:nvSpPr>
        <p:spPr bwMode="auto">
          <a:xfrm rot="5400000">
            <a:off x="7608094" y="2320131"/>
            <a:ext cx="2243138" cy="517525"/>
          </a:xfrm>
          <a:prstGeom prst="rect">
            <a:avLst/>
          </a:prstGeom>
          <a:noFill/>
          <a:ln w="9525">
            <a:noFill/>
            <a:miter lim="800000"/>
            <a:headEnd/>
            <a:tailEnd/>
          </a:ln>
        </p:spPr>
        <p:txBody>
          <a:bodyPr wrap="none">
            <a:spAutoFit/>
          </a:bodyPr>
          <a:lstStyle/>
          <a:p>
            <a:pPr>
              <a:spcBef>
                <a:spcPct val="0"/>
              </a:spcBef>
              <a:buFontTx/>
              <a:buNone/>
            </a:pPr>
            <a:r>
              <a:rPr lang="en-US" sz="1400"/>
              <a:t>Danielewicz et al., </a:t>
            </a:r>
          </a:p>
          <a:p>
            <a:pPr>
              <a:spcBef>
                <a:spcPct val="0"/>
              </a:spcBef>
              <a:buFontTx/>
              <a:buNone/>
            </a:pPr>
            <a:r>
              <a:rPr lang="en-US" sz="1400">
                <a:latin typeface="Century Schoolbook" pitchFamily="18" charset="0"/>
                <a:cs typeface="Times New Roman" pitchFamily="18" charset="0"/>
              </a:rPr>
              <a:t>Science 298,1592 (2002). </a:t>
            </a:r>
          </a:p>
        </p:txBody>
      </p:sp>
      <p:sp>
        <p:nvSpPr>
          <p:cNvPr id="463877" name="Rectangle 5"/>
          <p:cNvSpPr>
            <a:spLocks noChangeArrowheads="1"/>
          </p:cNvSpPr>
          <p:nvPr/>
        </p:nvSpPr>
        <p:spPr bwMode="auto">
          <a:xfrm>
            <a:off x="366713" y="4416425"/>
            <a:ext cx="4130675" cy="2224088"/>
          </a:xfrm>
          <a:prstGeom prst="rect">
            <a:avLst/>
          </a:prstGeom>
          <a:solidFill>
            <a:srgbClr val="FFFF99"/>
          </a:solidFill>
          <a:ln w="9525">
            <a:noFill/>
            <a:miter lim="800000"/>
            <a:headEnd/>
            <a:tailEnd/>
          </a:ln>
          <a:effectLst>
            <a:outerShdw dist="107763" dir="2700000" algn="ctr" rotWithShape="0">
              <a:schemeClr val="bg2"/>
            </a:outerShdw>
          </a:effectLst>
        </p:spPr>
        <p:txBody>
          <a:bodyPr/>
          <a:lstStyle/>
          <a:p>
            <a:pPr marL="342900" indent="-342900">
              <a:defRPr/>
            </a:pPr>
            <a:r>
              <a:rPr lang="en-US">
                <a:solidFill>
                  <a:srgbClr val="FF0000"/>
                </a:solidFill>
              </a:rPr>
              <a:t>Note: analysis required additional constraints on m* and </a:t>
            </a:r>
            <a:r>
              <a:rPr lang="en-US">
                <a:solidFill>
                  <a:srgbClr val="FF0000"/>
                </a:solidFill>
                <a:sym typeface="Symbol" pitchFamily="18" charset="2"/>
              </a:rPr>
              <a:t></a:t>
            </a:r>
            <a:r>
              <a:rPr lang="en-US" baseline="-25000">
                <a:solidFill>
                  <a:srgbClr val="FF0000"/>
                </a:solidFill>
                <a:sym typeface="Symbol" pitchFamily="18" charset="2"/>
              </a:rPr>
              <a:t>NN</a:t>
            </a:r>
            <a:r>
              <a:rPr lang="en-US">
                <a:solidFill>
                  <a:srgbClr val="FF0000"/>
                </a:solidFill>
                <a:sym typeface="Symbol" pitchFamily="18" charset="2"/>
              </a:rPr>
              <a:t>.</a:t>
            </a:r>
            <a:r>
              <a:rPr lang="en-US">
                <a:solidFill>
                  <a:schemeClr val="accent2"/>
                </a:solidFill>
                <a:sym typeface="Symbol" pitchFamily="18" charset="2"/>
              </a:rPr>
              <a:t> </a:t>
            </a:r>
            <a:r>
              <a:rPr lang="en-US">
                <a:solidFill>
                  <a:schemeClr val="accent2"/>
                </a:solidFill>
              </a:rPr>
              <a:t> </a:t>
            </a:r>
          </a:p>
          <a:p>
            <a:pPr marL="342900" indent="-342900">
              <a:defRPr/>
            </a:pPr>
            <a:r>
              <a:rPr lang="en-US">
                <a:solidFill>
                  <a:schemeClr val="accent2"/>
                </a:solidFill>
              </a:rPr>
              <a:t>Flow confirms the softening of the EOS at high density.  </a:t>
            </a:r>
          </a:p>
          <a:p>
            <a:pPr marL="342900" indent="-342900">
              <a:defRPr/>
            </a:pPr>
            <a:r>
              <a:rPr lang="en-US">
                <a:solidFill>
                  <a:schemeClr val="accent2"/>
                </a:solidFill>
              </a:rPr>
              <a:t>Constraints from kaon production are consistent with the flow constraints and bridge gap to GMR constraints. </a:t>
            </a:r>
          </a:p>
          <a:p>
            <a:pPr marL="742950" lvl="1" indent="-285750">
              <a:buFontTx/>
              <a:buNone/>
              <a:defRPr/>
            </a:pPr>
            <a:endParaRPr lang="en-US">
              <a:sym typeface="Symbol" pitchFamily="18" charset="2"/>
            </a:endParaRPr>
          </a:p>
        </p:txBody>
      </p:sp>
      <p:sp>
        <p:nvSpPr>
          <p:cNvPr id="463878" name="Rectangle 6"/>
          <p:cNvSpPr>
            <a:spLocks noGrp="1" noChangeArrowheads="1"/>
          </p:cNvSpPr>
          <p:nvPr>
            <p:ph type="title"/>
          </p:nvPr>
        </p:nvSpPr>
        <p:spPr>
          <a:xfrm>
            <a:off x="257175" y="85725"/>
            <a:ext cx="8662988" cy="558800"/>
          </a:xfrm>
        </p:spPr>
        <p:txBody>
          <a:bodyPr/>
          <a:lstStyle/>
          <a:p>
            <a:pPr eaLnBrk="1" hangingPunct="1">
              <a:defRPr/>
            </a:pPr>
            <a:r>
              <a:rPr lang="en-US" smtClean="0"/>
              <a:t>Constraints from collective flow on EOS at </a:t>
            </a:r>
            <a:r>
              <a:rPr lang="en-US" smtClean="0">
                <a:sym typeface="Symbol" pitchFamily="18" charset="2"/>
              </a:rPr>
              <a:t>&gt;2</a:t>
            </a:r>
            <a:r>
              <a:rPr lang="en-US" smtClean="0"/>
              <a:t> </a:t>
            </a:r>
            <a:r>
              <a:rPr lang="en-US" smtClean="0">
                <a:sym typeface="Symbol" pitchFamily="18" charset="2"/>
              </a:rPr>
              <a:t></a:t>
            </a:r>
            <a:r>
              <a:rPr lang="en-US" baseline="-25000" smtClean="0">
                <a:sym typeface="Symbol" pitchFamily="18" charset="2"/>
              </a:rPr>
              <a:t>0</a:t>
            </a:r>
            <a:r>
              <a:rPr lang="en-US" smtClean="0">
                <a:sym typeface="Symbol" pitchFamily="18" charset="2"/>
              </a:rPr>
              <a:t>.</a:t>
            </a:r>
            <a:endParaRPr lang="en-US" smtClean="0">
              <a:solidFill>
                <a:srgbClr val="FF0000"/>
              </a:solidFill>
            </a:endParaRPr>
          </a:p>
        </p:txBody>
      </p:sp>
      <p:sp>
        <p:nvSpPr>
          <p:cNvPr id="45065" name="Rectangle 18"/>
          <p:cNvSpPr>
            <a:spLocks noChangeArrowheads="1"/>
          </p:cNvSpPr>
          <p:nvPr/>
        </p:nvSpPr>
        <p:spPr bwMode="auto">
          <a:xfrm>
            <a:off x="744538" y="769938"/>
            <a:ext cx="7505700" cy="406400"/>
          </a:xfrm>
          <a:prstGeom prst="rect">
            <a:avLst/>
          </a:prstGeom>
          <a:solidFill>
            <a:srgbClr val="FFFF99"/>
          </a:solidFill>
          <a:ln w="9525">
            <a:solidFill>
              <a:schemeClr val="tx1"/>
            </a:solidFill>
            <a:miter lim="800000"/>
            <a:headEnd/>
            <a:tailEnd/>
          </a:ln>
        </p:spPr>
        <p:txBody>
          <a:bodyPr>
            <a:spAutoFit/>
          </a:bodyPr>
          <a:lstStyle/>
          <a:p>
            <a:pPr>
              <a:spcBef>
                <a:spcPct val="50000"/>
              </a:spcBef>
              <a:buFontTx/>
              <a:buNone/>
            </a:pPr>
            <a:r>
              <a:rPr lang="en-US" sz="2000"/>
              <a:t>E/A (</a:t>
            </a:r>
            <a:r>
              <a:rPr lang="en-US" sz="2000">
                <a:sym typeface="Symbol" pitchFamily="18" charset="2"/>
              </a:rPr>
              <a:t>, </a:t>
            </a:r>
            <a:r>
              <a:rPr lang="en-US" sz="2000">
                <a:solidFill>
                  <a:schemeClr val="accent1"/>
                </a:solidFill>
                <a:sym typeface="Symbol" pitchFamily="18" charset="2"/>
              </a:rPr>
              <a:t></a:t>
            </a:r>
            <a:r>
              <a:rPr lang="en-US" sz="2000">
                <a:sym typeface="Symbol" pitchFamily="18" charset="2"/>
              </a:rPr>
              <a:t>) = </a:t>
            </a:r>
            <a:r>
              <a:rPr lang="en-US" sz="2000"/>
              <a:t>E/A (</a:t>
            </a:r>
            <a:r>
              <a:rPr lang="en-US" sz="2000">
                <a:sym typeface="Symbol" pitchFamily="18" charset="2"/>
              </a:rPr>
              <a:t>,0) + </a:t>
            </a:r>
            <a:r>
              <a:rPr lang="en-US" sz="2000">
                <a:solidFill>
                  <a:schemeClr val="accent1"/>
                </a:solidFill>
                <a:sym typeface="Symbol" pitchFamily="18" charset="2"/>
              </a:rPr>
              <a:t></a:t>
            </a:r>
            <a:r>
              <a:rPr lang="en-US" sz="2000" baseline="30000">
                <a:solidFill>
                  <a:srgbClr val="CC00CC"/>
                </a:solidFill>
                <a:sym typeface="Symbol" pitchFamily="18" charset="2"/>
              </a:rPr>
              <a:t>2</a:t>
            </a:r>
            <a:r>
              <a:rPr lang="en-US" sz="2000">
                <a:solidFill>
                  <a:srgbClr val="CC00CC"/>
                </a:solidFill>
                <a:sym typeface="Symbol" pitchFamily="18" charset="2"/>
              </a:rPr>
              <a:t>S()        </a:t>
            </a:r>
            <a:r>
              <a:rPr lang="en-US" sz="2000">
                <a:solidFill>
                  <a:schemeClr val="accent1"/>
                </a:solidFill>
                <a:sym typeface="Symbol" pitchFamily="18" charset="2"/>
              </a:rPr>
              <a:t> </a:t>
            </a:r>
            <a:r>
              <a:rPr lang="en-US" sz="2000">
                <a:sym typeface="Symbol" pitchFamily="18" charset="2"/>
              </a:rPr>
              <a:t>= (</a:t>
            </a:r>
            <a:r>
              <a:rPr lang="en-US" sz="2000" baseline="-25000">
                <a:sym typeface="Symbol" pitchFamily="18" charset="2"/>
              </a:rPr>
              <a:t>n</a:t>
            </a:r>
            <a:r>
              <a:rPr lang="en-US" sz="2000">
                <a:sym typeface="Symbol" pitchFamily="18" charset="2"/>
              </a:rPr>
              <a:t>- </a:t>
            </a:r>
            <a:r>
              <a:rPr lang="en-US" sz="2000" baseline="-25000">
                <a:sym typeface="Symbol" pitchFamily="18" charset="2"/>
              </a:rPr>
              <a:t>p</a:t>
            </a:r>
            <a:r>
              <a:rPr lang="en-US" sz="2000">
                <a:sym typeface="Symbol" pitchFamily="18" charset="2"/>
              </a:rPr>
              <a:t>)/ (</a:t>
            </a:r>
            <a:r>
              <a:rPr lang="en-US" sz="2000" baseline="-25000">
                <a:sym typeface="Symbol" pitchFamily="18" charset="2"/>
              </a:rPr>
              <a:t>n</a:t>
            </a:r>
            <a:r>
              <a:rPr lang="en-US" sz="2000">
                <a:sym typeface="Symbol" pitchFamily="18" charset="2"/>
              </a:rPr>
              <a:t>+ </a:t>
            </a:r>
            <a:r>
              <a:rPr lang="en-US" sz="2000" baseline="-25000">
                <a:sym typeface="Symbol" pitchFamily="18" charset="2"/>
              </a:rPr>
              <a:t>p</a:t>
            </a:r>
            <a:r>
              <a:rPr lang="en-US" sz="2000">
                <a:sym typeface="Symbol" pitchFamily="18" charset="2"/>
              </a:rPr>
              <a:t>) = (N-Z)/A1</a:t>
            </a:r>
          </a:p>
        </p:txBody>
      </p:sp>
      <p:sp>
        <p:nvSpPr>
          <p:cNvPr id="463894" name="Rectangle 22"/>
          <p:cNvSpPr>
            <a:spLocks noGrp="1" noChangeArrowheads="1"/>
          </p:cNvSpPr>
          <p:nvPr>
            <p:ph type="body" sz="half" idx="1"/>
          </p:nvPr>
        </p:nvSpPr>
        <p:spPr>
          <a:xfrm>
            <a:off x="4814888" y="4416425"/>
            <a:ext cx="4013200" cy="2281238"/>
          </a:xfrm>
        </p:spPr>
        <p:txBody>
          <a:bodyPr/>
          <a:lstStyle/>
          <a:p>
            <a:pPr eaLnBrk="1" hangingPunct="1">
              <a:defRPr/>
            </a:pPr>
            <a:r>
              <a:rPr lang="en-US" sz="1800" smtClean="0"/>
              <a:t>The symmetry energy dominates the uncertainty in the n-matter EOS.</a:t>
            </a:r>
          </a:p>
          <a:p>
            <a:pPr eaLnBrk="1" hangingPunct="1">
              <a:defRPr/>
            </a:pPr>
            <a:r>
              <a:rPr lang="en-US" sz="1800" smtClean="0"/>
              <a:t>Both laboratory and astronomical constraints on the density dependence of the symmetry energy are urgently needed.</a:t>
            </a:r>
          </a:p>
        </p:txBody>
      </p:sp>
      <p:sp>
        <p:nvSpPr>
          <p:cNvPr id="45067" name="Text Box 24"/>
          <p:cNvSpPr txBox="1">
            <a:spLocks noChangeArrowheads="1"/>
          </p:cNvSpPr>
          <p:nvPr/>
        </p:nvSpPr>
        <p:spPr bwMode="auto">
          <a:xfrm>
            <a:off x="8848725" y="3451225"/>
            <a:ext cx="184150" cy="457200"/>
          </a:xfrm>
          <a:prstGeom prst="rect">
            <a:avLst/>
          </a:prstGeom>
          <a:noFill/>
          <a:ln w="9525">
            <a:noFill/>
            <a:miter lim="800000"/>
            <a:headEnd/>
            <a:tailEnd/>
          </a:ln>
        </p:spPr>
        <p:txBody>
          <a:bodyPr wrap="none">
            <a:spAutoFit/>
          </a:bodyPr>
          <a:lstStyle/>
          <a:p>
            <a:pPr>
              <a:spcBef>
                <a:spcPct val="0"/>
              </a:spcBef>
              <a:buFontTx/>
              <a:buNone/>
            </a:pPr>
            <a:endParaRPr lang="en-US" sz="2400"/>
          </a:p>
        </p:txBody>
      </p:sp>
      <p:sp>
        <p:nvSpPr>
          <p:cNvPr id="45068" name="Text Box 54"/>
          <p:cNvSpPr txBox="1">
            <a:spLocks noChangeArrowheads="1"/>
          </p:cNvSpPr>
          <p:nvPr/>
        </p:nvSpPr>
        <p:spPr bwMode="auto">
          <a:xfrm rot="5400000">
            <a:off x="3101182" y="2443956"/>
            <a:ext cx="2243138" cy="517525"/>
          </a:xfrm>
          <a:prstGeom prst="rect">
            <a:avLst/>
          </a:prstGeom>
          <a:noFill/>
          <a:ln w="9525">
            <a:noFill/>
            <a:miter lim="800000"/>
            <a:headEnd/>
            <a:tailEnd/>
          </a:ln>
        </p:spPr>
        <p:txBody>
          <a:bodyPr wrap="none">
            <a:spAutoFit/>
          </a:bodyPr>
          <a:lstStyle/>
          <a:p>
            <a:pPr>
              <a:spcBef>
                <a:spcPct val="0"/>
              </a:spcBef>
              <a:buFontTx/>
              <a:buNone/>
            </a:pPr>
            <a:r>
              <a:rPr lang="en-US" sz="1400"/>
              <a:t>Danielewicz et al., </a:t>
            </a:r>
          </a:p>
          <a:p>
            <a:pPr>
              <a:spcBef>
                <a:spcPct val="0"/>
              </a:spcBef>
              <a:buFontTx/>
              <a:buNone/>
            </a:pPr>
            <a:r>
              <a:rPr lang="en-US" sz="1400">
                <a:latin typeface="Century Schoolbook" pitchFamily="18" charset="0"/>
                <a:cs typeface="Times New Roman" pitchFamily="18" charset="0"/>
              </a:rPr>
              <a:t>Science 298,1592 (2002). </a:t>
            </a:r>
          </a:p>
        </p:txBody>
      </p:sp>
      <p:sp>
        <p:nvSpPr>
          <p:cNvPr id="17" name="Text Box 12">
            <a:hlinkClick r:id="" action="ppaction://hlinkshowjump?jump=firstslide"/>
          </p:cNvPr>
          <p:cNvSpPr txBox="1">
            <a:spLocks noChangeArrowheads="1"/>
          </p:cNvSpPr>
          <p:nvPr/>
        </p:nvSpPr>
        <p:spPr bwMode="auto">
          <a:xfrm>
            <a:off x="8451850" y="4017963"/>
            <a:ext cx="692150" cy="457200"/>
          </a:xfrm>
          <a:prstGeom prst="rect">
            <a:avLst/>
          </a:prstGeom>
          <a:noFill/>
          <a:ln w="9525">
            <a:noFill/>
            <a:miter lim="800000"/>
            <a:headEnd/>
            <a:tailEnd/>
          </a:ln>
        </p:spPr>
        <p:txBody>
          <a:bodyPr>
            <a:spAutoFit/>
          </a:bodyPr>
          <a:lstStyle/>
          <a:p>
            <a:pPr>
              <a:spcBef>
                <a:spcPct val="50000"/>
              </a:spcBef>
              <a:buFontTx/>
              <a:buNone/>
            </a:pPr>
            <a:r>
              <a:rPr lang="en-US" sz="2400" dirty="0">
                <a:solidFill>
                  <a:srgbClr val="FF0000"/>
                </a:solidFill>
              </a:rPr>
              <a:t>O</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63922"/>
                                        </p:tgtEl>
                                        <p:attrNameLst>
                                          <p:attrName>style.visibility</p:attrName>
                                        </p:attrNameLst>
                                      </p:cBhvr>
                                      <p:to>
                                        <p:strVal val="visible"/>
                                      </p:to>
                                    </p:set>
                                    <p:animEffect transition="in" filter="dissolve">
                                      <p:cBhvr>
                                        <p:cTn id="7" dur="500"/>
                                        <p:tgtEl>
                                          <p:spTgt spid="4639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2" descr="symmetry_energy"/>
          <p:cNvPicPr>
            <a:picLocks noChangeAspect="1" noChangeArrowheads="1"/>
          </p:cNvPicPr>
          <p:nvPr/>
        </p:nvPicPr>
        <p:blipFill>
          <a:blip r:embed="rId3"/>
          <a:srcRect/>
          <a:stretch>
            <a:fillRect/>
          </a:stretch>
        </p:blipFill>
        <p:spPr bwMode="auto">
          <a:xfrm>
            <a:off x="4894263" y="2165350"/>
            <a:ext cx="4002087" cy="3487738"/>
          </a:xfrm>
          <a:prstGeom prst="rect">
            <a:avLst/>
          </a:prstGeom>
          <a:noFill/>
          <a:ln w="9525">
            <a:noFill/>
            <a:miter lim="800000"/>
            <a:headEnd/>
            <a:tailEnd/>
          </a:ln>
        </p:spPr>
      </p:pic>
      <p:sp>
        <p:nvSpPr>
          <p:cNvPr id="752643" name="Rectangle 3"/>
          <p:cNvSpPr>
            <a:spLocks noGrp="1" noChangeArrowheads="1"/>
          </p:cNvSpPr>
          <p:nvPr>
            <p:ph type="title"/>
          </p:nvPr>
        </p:nvSpPr>
        <p:spPr>
          <a:xfrm>
            <a:off x="666750" y="234950"/>
            <a:ext cx="7772400" cy="565150"/>
          </a:xfrm>
        </p:spPr>
        <p:txBody>
          <a:bodyPr/>
          <a:lstStyle/>
          <a:p>
            <a:pPr eaLnBrk="1" hangingPunct="1">
              <a:defRPr/>
            </a:pPr>
            <a:r>
              <a:rPr lang="en-US" dirty="0" smtClean="0"/>
              <a:t>Probing the symmetry energy by nuclear collisions</a:t>
            </a:r>
          </a:p>
        </p:txBody>
      </p:sp>
      <p:sp>
        <p:nvSpPr>
          <p:cNvPr id="752644" name="Rectangle 4"/>
          <p:cNvSpPr>
            <a:spLocks noGrp="1" noChangeArrowheads="1"/>
          </p:cNvSpPr>
          <p:nvPr>
            <p:ph type="body" idx="1"/>
          </p:nvPr>
        </p:nvSpPr>
        <p:spPr>
          <a:xfrm>
            <a:off x="219075" y="1849438"/>
            <a:ext cx="4559300" cy="4162425"/>
          </a:xfrm>
        </p:spPr>
        <p:txBody>
          <a:bodyPr/>
          <a:lstStyle/>
          <a:p>
            <a:pPr eaLnBrk="1" hangingPunct="1">
              <a:defRPr/>
            </a:pPr>
            <a:r>
              <a:rPr lang="en-US" dirty="0" smtClean="0"/>
              <a:t>To maximize sensitivity, reduce systematic errors:</a:t>
            </a:r>
          </a:p>
          <a:p>
            <a:pPr lvl="1" eaLnBrk="1" hangingPunct="1">
              <a:defRPr/>
            </a:pPr>
            <a:r>
              <a:rPr lang="en-US" dirty="0" smtClean="0"/>
              <a:t>Vary isospin of detected particle</a:t>
            </a:r>
          </a:p>
          <a:p>
            <a:pPr lvl="1" eaLnBrk="1" hangingPunct="1">
              <a:defRPr/>
            </a:pPr>
            <a:r>
              <a:rPr lang="en-US" dirty="0" smtClean="0"/>
              <a:t>Vary isospin asymmetry </a:t>
            </a:r>
            <a:r>
              <a:rPr lang="en-US" dirty="0" smtClean="0">
                <a:solidFill>
                  <a:srgbClr val="FF3300"/>
                </a:solidFill>
                <a:sym typeface="Symbol" pitchFamily="18" charset="2"/>
              </a:rPr>
              <a:t>=(N-Z)/A</a:t>
            </a:r>
            <a:r>
              <a:rPr lang="en-US" dirty="0" smtClean="0"/>
              <a:t> of reaction.</a:t>
            </a:r>
          </a:p>
          <a:p>
            <a:pPr eaLnBrk="1" hangingPunct="1">
              <a:defRPr/>
            </a:pPr>
            <a:r>
              <a:rPr lang="en-US" dirty="0" smtClean="0"/>
              <a:t>Low densities (</a:t>
            </a:r>
            <a:r>
              <a:rPr lang="en-US" dirty="0" smtClean="0">
                <a:sym typeface="Symbol" pitchFamily="18" charset="2"/>
              </a:rPr>
              <a:t>&lt;</a:t>
            </a:r>
            <a:r>
              <a:rPr lang="en-US" baseline="-25000" dirty="0" smtClean="0">
                <a:sym typeface="Symbol" pitchFamily="18" charset="2"/>
              </a:rPr>
              <a:t>0</a:t>
            </a:r>
            <a:r>
              <a:rPr lang="en-US" dirty="0" smtClean="0">
                <a:sym typeface="Symbol" pitchFamily="18" charset="2"/>
              </a:rPr>
              <a:t>)</a:t>
            </a:r>
            <a:r>
              <a:rPr lang="en-US" dirty="0" smtClean="0"/>
              <a:t>:</a:t>
            </a:r>
          </a:p>
          <a:p>
            <a:pPr lvl="1" eaLnBrk="1" hangingPunct="1">
              <a:defRPr/>
            </a:pPr>
            <a:r>
              <a:rPr lang="en-US" dirty="0" smtClean="0">
                <a:solidFill>
                  <a:srgbClr val="FF3300"/>
                </a:solidFill>
              </a:rPr>
              <a:t>Neutron/proton spectra and flows</a:t>
            </a:r>
          </a:p>
          <a:p>
            <a:pPr lvl="1" eaLnBrk="1" hangingPunct="1">
              <a:defRPr/>
            </a:pPr>
            <a:r>
              <a:rPr lang="en-US" dirty="0" smtClean="0">
                <a:solidFill>
                  <a:srgbClr val="FF3300"/>
                </a:solidFill>
              </a:rPr>
              <a:t>Isospin diffusion</a:t>
            </a:r>
          </a:p>
          <a:p>
            <a:pPr lvl="1" eaLnBrk="1" hangingPunct="1">
              <a:defRPr/>
            </a:pPr>
            <a:r>
              <a:rPr lang="en-US" dirty="0" smtClean="0">
                <a:solidFill>
                  <a:srgbClr val="FF3300"/>
                </a:solidFill>
              </a:rPr>
              <a:t>Isotope yields</a:t>
            </a:r>
          </a:p>
          <a:p>
            <a:pPr eaLnBrk="1" hangingPunct="1">
              <a:defRPr/>
            </a:pPr>
            <a:r>
              <a:rPr lang="en-US" dirty="0" smtClean="0"/>
              <a:t>High densities (</a:t>
            </a:r>
            <a:r>
              <a:rPr lang="en-US" dirty="0" smtClean="0">
                <a:sym typeface="Symbol" pitchFamily="18" charset="2"/>
              </a:rPr>
              <a:t>2</a:t>
            </a:r>
            <a:r>
              <a:rPr lang="en-US" baseline="-25000" dirty="0" smtClean="0">
                <a:sym typeface="Symbol" pitchFamily="18" charset="2"/>
              </a:rPr>
              <a:t>0</a:t>
            </a:r>
            <a:r>
              <a:rPr lang="en-US" dirty="0" smtClean="0">
                <a:sym typeface="Symbol" pitchFamily="18" charset="2"/>
              </a:rPr>
              <a:t>)</a:t>
            </a:r>
            <a:r>
              <a:rPr lang="en-US" dirty="0" smtClean="0"/>
              <a:t> :</a:t>
            </a:r>
            <a:r>
              <a:rPr lang="en-US" dirty="0" smtClean="0">
                <a:sym typeface="Symbol" pitchFamily="18" charset="2"/>
              </a:rPr>
              <a:t></a:t>
            </a:r>
            <a:endParaRPr lang="en-US" dirty="0" smtClean="0"/>
          </a:p>
          <a:p>
            <a:pPr lvl="1" eaLnBrk="1" hangingPunct="1">
              <a:defRPr/>
            </a:pPr>
            <a:r>
              <a:rPr lang="en-US" dirty="0" smtClean="0">
                <a:solidFill>
                  <a:srgbClr val="FF0000"/>
                </a:solidFill>
              </a:rPr>
              <a:t>Neutron/proton spectra and flows </a:t>
            </a:r>
          </a:p>
          <a:p>
            <a:pPr lvl="1" eaLnBrk="1" hangingPunct="1">
              <a:defRPr/>
            </a:pPr>
            <a:r>
              <a:rPr lang="en-US" dirty="0" smtClean="0">
                <a:solidFill>
                  <a:srgbClr val="FF3300"/>
                </a:solidFill>
                <a:sym typeface="Symbol" pitchFamily="18" charset="2"/>
              </a:rPr>
              <a:t></a:t>
            </a:r>
            <a:r>
              <a:rPr lang="en-US" baseline="30000" dirty="0" smtClean="0">
                <a:solidFill>
                  <a:srgbClr val="FF3300"/>
                </a:solidFill>
                <a:sym typeface="Symbol" pitchFamily="18" charset="2"/>
              </a:rPr>
              <a:t>+</a:t>
            </a:r>
            <a:r>
              <a:rPr lang="en-US" dirty="0" smtClean="0">
                <a:solidFill>
                  <a:srgbClr val="FF3300"/>
                </a:solidFill>
                <a:sym typeface="Symbol" pitchFamily="18" charset="2"/>
              </a:rPr>
              <a:t> vs. </a:t>
            </a:r>
            <a:r>
              <a:rPr lang="en-US" baseline="30000" dirty="0" smtClean="0">
                <a:solidFill>
                  <a:srgbClr val="FF3300"/>
                </a:solidFill>
                <a:sym typeface="Symbol" pitchFamily="18" charset="2"/>
              </a:rPr>
              <a:t>-</a:t>
            </a:r>
            <a:r>
              <a:rPr lang="en-US" dirty="0" smtClean="0">
                <a:solidFill>
                  <a:srgbClr val="FF3300"/>
                </a:solidFill>
              </a:rPr>
              <a:t> production</a:t>
            </a:r>
          </a:p>
        </p:txBody>
      </p:sp>
      <p:sp>
        <p:nvSpPr>
          <p:cNvPr id="752645" name="Rectangle 5"/>
          <p:cNvSpPr>
            <a:spLocks noChangeArrowheads="1"/>
          </p:cNvSpPr>
          <p:nvPr/>
        </p:nvSpPr>
        <p:spPr bwMode="auto">
          <a:xfrm>
            <a:off x="688975" y="1036638"/>
            <a:ext cx="7654925" cy="446087"/>
          </a:xfrm>
          <a:prstGeom prst="rect">
            <a:avLst/>
          </a:prstGeom>
          <a:solidFill>
            <a:srgbClr val="CCFFFF"/>
          </a:solidFill>
          <a:ln w="9525">
            <a:noFill/>
            <a:miter lim="800000"/>
            <a:headEnd/>
            <a:tailEnd/>
          </a:ln>
          <a:effectLst>
            <a:outerShdw dist="107763" dir="2700000" algn="ctr" rotWithShape="0">
              <a:schemeClr val="bg2"/>
            </a:outerShdw>
          </a:effectLst>
        </p:spPr>
        <p:txBody>
          <a:bodyPr/>
          <a:lstStyle/>
          <a:p>
            <a:pPr marL="342900" indent="-342900" algn="ctr">
              <a:spcBef>
                <a:spcPct val="50000"/>
              </a:spcBef>
              <a:buFontTx/>
              <a:buNone/>
              <a:defRPr/>
            </a:pPr>
            <a:r>
              <a:rPr lang="en-US" sz="2000">
                <a:sym typeface="Symbol" pitchFamily="18" charset="2"/>
              </a:rPr>
              <a:t>E/A</a:t>
            </a:r>
            <a:r>
              <a:rPr lang="en-US" sz="2000"/>
              <a:t>(</a:t>
            </a:r>
            <a:r>
              <a:rPr lang="en-US" sz="2000">
                <a:sym typeface="Symbol" pitchFamily="18" charset="2"/>
              </a:rPr>
              <a:t>,) = E/A</a:t>
            </a:r>
            <a:r>
              <a:rPr lang="en-US" sz="2000"/>
              <a:t>(</a:t>
            </a:r>
            <a:r>
              <a:rPr lang="en-US" sz="2000">
                <a:sym typeface="Symbol" pitchFamily="18" charset="2"/>
              </a:rPr>
              <a:t>,0) + </a:t>
            </a:r>
            <a:r>
              <a:rPr lang="en-US" sz="2000">
                <a:solidFill>
                  <a:srgbClr val="CC00CC"/>
                </a:solidFill>
                <a:latin typeface="Symbol" pitchFamily="18" charset="2"/>
                <a:sym typeface="Symbol" pitchFamily="18" charset="2"/>
              </a:rPr>
              <a:t>d</a:t>
            </a:r>
            <a:r>
              <a:rPr lang="en-US" sz="2000" baseline="30000">
                <a:solidFill>
                  <a:srgbClr val="CC00CC"/>
                </a:solidFill>
                <a:sym typeface="Symbol" pitchFamily="18" charset="2"/>
              </a:rPr>
              <a:t>2</a:t>
            </a:r>
            <a:r>
              <a:rPr lang="en-US" sz="2000">
                <a:solidFill>
                  <a:srgbClr val="CC00CC"/>
                </a:solidFill>
                <a:sym typeface="Symbol" pitchFamily="18" charset="2"/>
              </a:rPr>
              <a:t>S() ;  </a:t>
            </a:r>
            <a:r>
              <a:rPr lang="en-US" sz="2000">
                <a:latin typeface="Symbol" pitchFamily="18" charset="2"/>
                <a:sym typeface="Symbol" pitchFamily="18" charset="2"/>
              </a:rPr>
              <a:t>d</a:t>
            </a:r>
            <a:r>
              <a:rPr lang="en-US" sz="2000">
                <a:sym typeface="Symbol" pitchFamily="18" charset="2"/>
              </a:rPr>
              <a:t> = (</a:t>
            </a:r>
            <a:r>
              <a:rPr lang="en-US" sz="2000" baseline="-25000">
                <a:sym typeface="Symbol" pitchFamily="18" charset="2"/>
              </a:rPr>
              <a:t>n</a:t>
            </a:r>
            <a:r>
              <a:rPr lang="en-US" sz="2000">
                <a:sym typeface="Symbol" pitchFamily="18" charset="2"/>
              </a:rPr>
              <a:t>- </a:t>
            </a:r>
            <a:r>
              <a:rPr lang="en-US" sz="2000" baseline="-25000">
                <a:sym typeface="Symbol" pitchFamily="18" charset="2"/>
              </a:rPr>
              <a:t>p</a:t>
            </a:r>
            <a:r>
              <a:rPr lang="en-US" sz="2000">
                <a:sym typeface="Symbol" pitchFamily="18" charset="2"/>
              </a:rPr>
              <a:t>)/ (</a:t>
            </a:r>
            <a:r>
              <a:rPr lang="en-US" sz="2000" baseline="-25000">
                <a:sym typeface="Symbol" pitchFamily="18" charset="2"/>
              </a:rPr>
              <a:t>n</a:t>
            </a:r>
            <a:r>
              <a:rPr lang="en-US" sz="2000">
                <a:sym typeface="Symbol" pitchFamily="18" charset="2"/>
              </a:rPr>
              <a:t>+ </a:t>
            </a:r>
            <a:r>
              <a:rPr lang="en-US" sz="2000" baseline="-25000">
                <a:sym typeface="Symbol" pitchFamily="18" charset="2"/>
              </a:rPr>
              <a:t>p</a:t>
            </a:r>
            <a:r>
              <a:rPr lang="en-US" sz="2000">
                <a:sym typeface="Symbol" pitchFamily="18" charset="2"/>
              </a:rPr>
              <a:t>) = (N-Z)/A</a:t>
            </a:r>
          </a:p>
        </p:txBody>
      </p:sp>
      <p:graphicFrame>
        <p:nvGraphicFramePr>
          <p:cNvPr id="6146" name="Object 6"/>
          <p:cNvGraphicFramePr>
            <a:graphicFrameLocks noChangeAspect="1"/>
          </p:cNvGraphicFramePr>
          <p:nvPr/>
        </p:nvGraphicFramePr>
        <p:xfrm>
          <a:off x="4154488" y="3840163"/>
          <a:ext cx="114300" cy="215900"/>
        </p:xfrm>
        <a:graphic>
          <a:graphicData uri="http://schemas.openxmlformats.org/presentationml/2006/ole">
            <mc:AlternateContent xmlns:mc="http://schemas.openxmlformats.org/markup-compatibility/2006">
              <mc:Choice xmlns:v="urn:schemas-microsoft-com:vml" Requires="v">
                <p:oleObj spid="_x0000_s709638" name="Equation" r:id="rId4" imgW="113956" imgH="215801" progId="Equation.3">
                  <p:embed/>
                </p:oleObj>
              </mc:Choice>
              <mc:Fallback>
                <p:oleObj name="Equation" r:id="rId4" imgW="113956" imgH="215801"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4488" y="3840163"/>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1" name="Text Box 7"/>
          <p:cNvSpPr txBox="1">
            <a:spLocks noChangeArrowheads="1"/>
          </p:cNvSpPr>
          <p:nvPr/>
        </p:nvSpPr>
        <p:spPr bwMode="auto">
          <a:xfrm>
            <a:off x="6948488" y="4652963"/>
            <a:ext cx="1778000" cy="366712"/>
          </a:xfrm>
          <a:prstGeom prst="rect">
            <a:avLst/>
          </a:prstGeom>
          <a:noFill/>
          <a:ln w="9525" algn="ctr">
            <a:noFill/>
            <a:miter lim="800000"/>
            <a:headEnd/>
            <a:tailEnd/>
          </a:ln>
        </p:spPr>
        <p:txBody>
          <a:bodyPr wrap="none">
            <a:spAutoFit/>
          </a:bodyPr>
          <a:lstStyle/>
          <a:p>
            <a:pPr marL="342900" indent="-342900" algn="ctr">
              <a:buFontTx/>
              <a:buNone/>
            </a:pPr>
            <a:r>
              <a:rPr lang="en-US"/>
              <a:t>symmetry energy</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ChangeArrowheads="1"/>
          </p:cNvSpPr>
          <p:nvPr/>
        </p:nvSpPr>
        <p:spPr bwMode="auto">
          <a:xfrm>
            <a:off x="222250" y="1208088"/>
            <a:ext cx="4337050" cy="5410200"/>
          </a:xfrm>
          <a:prstGeom prst="rect">
            <a:avLst/>
          </a:prstGeom>
          <a:solidFill>
            <a:srgbClr val="FFFF99"/>
          </a:solidFill>
          <a:ln w="9525">
            <a:noFill/>
            <a:miter lim="800000"/>
            <a:headEnd/>
            <a:tailEnd/>
          </a:ln>
          <a:effectLst>
            <a:outerShdw dist="107763" dir="2700000" algn="ctr" rotWithShape="0">
              <a:schemeClr val="bg2"/>
            </a:outerShdw>
          </a:effectLst>
        </p:spPr>
        <p:txBody>
          <a:bodyPr/>
          <a:lstStyle/>
          <a:p>
            <a:pPr marL="342900" indent="-342900">
              <a:lnSpc>
                <a:spcPct val="90000"/>
              </a:lnSpc>
              <a:defRPr/>
            </a:pPr>
            <a:r>
              <a:rPr lang="en-US" sz="2000">
                <a:solidFill>
                  <a:schemeClr val="accent2"/>
                </a:solidFill>
              </a:rPr>
              <a:t>Collide projectiles and targets of differing isospin asymmetry </a:t>
            </a:r>
          </a:p>
          <a:p>
            <a:pPr marL="342900" indent="-342900">
              <a:lnSpc>
                <a:spcPct val="90000"/>
              </a:lnSpc>
              <a:defRPr/>
            </a:pPr>
            <a:r>
              <a:rPr lang="en-US" sz="2000">
                <a:solidFill>
                  <a:schemeClr val="accent2"/>
                </a:solidFill>
              </a:rPr>
              <a:t>Probe the asymmetry </a:t>
            </a:r>
            <a:r>
              <a:rPr lang="en-US" sz="2000">
                <a:sym typeface="Symbol" pitchFamily="18" charset="2"/>
              </a:rPr>
              <a:t>=(N-Z)/(N+Z)</a:t>
            </a:r>
            <a:r>
              <a:rPr lang="en-US" sz="2000">
                <a:solidFill>
                  <a:schemeClr val="accent2"/>
                </a:solidFill>
                <a:sym typeface="Symbol" pitchFamily="18" charset="2"/>
              </a:rPr>
              <a:t> of the projectile spectator during the collision. </a:t>
            </a:r>
          </a:p>
          <a:p>
            <a:pPr marL="342900" indent="-342900">
              <a:lnSpc>
                <a:spcPct val="90000"/>
              </a:lnSpc>
              <a:defRPr/>
            </a:pPr>
            <a:r>
              <a:rPr lang="en-US" sz="2000">
                <a:solidFill>
                  <a:schemeClr val="accent2"/>
                </a:solidFill>
                <a:sym typeface="Symbol" pitchFamily="18" charset="2"/>
              </a:rPr>
              <a:t>The use of the isospin transport ratio R</a:t>
            </a:r>
            <a:r>
              <a:rPr lang="en-US" sz="2000" baseline="-25000">
                <a:solidFill>
                  <a:schemeClr val="accent2"/>
                </a:solidFill>
                <a:sym typeface="Symbol" pitchFamily="18" charset="2"/>
              </a:rPr>
              <a:t>i</a:t>
            </a:r>
            <a:r>
              <a:rPr lang="en-US" sz="2000">
                <a:solidFill>
                  <a:schemeClr val="accent2"/>
                </a:solidFill>
                <a:sym typeface="Symbol" pitchFamily="18" charset="2"/>
              </a:rPr>
              <a:t>() isolates the diffusion effects:</a:t>
            </a:r>
          </a:p>
          <a:p>
            <a:pPr marL="342900" indent="-342900">
              <a:lnSpc>
                <a:spcPct val="90000"/>
              </a:lnSpc>
              <a:defRPr/>
            </a:pPr>
            <a:endParaRPr lang="en-US" sz="2000">
              <a:solidFill>
                <a:schemeClr val="accent2"/>
              </a:solidFill>
              <a:sym typeface="Symbol" pitchFamily="18" charset="2"/>
            </a:endParaRPr>
          </a:p>
          <a:p>
            <a:pPr marL="342900" indent="-342900">
              <a:lnSpc>
                <a:spcPct val="90000"/>
              </a:lnSpc>
              <a:defRPr/>
            </a:pPr>
            <a:endParaRPr lang="en-US" sz="2000">
              <a:solidFill>
                <a:schemeClr val="accent2"/>
              </a:solidFill>
              <a:sym typeface="Symbol" pitchFamily="18" charset="2"/>
            </a:endParaRPr>
          </a:p>
          <a:p>
            <a:pPr marL="342900" indent="-342900">
              <a:lnSpc>
                <a:spcPct val="90000"/>
              </a:lnSpc>
              <a:defRPr/>
            </a:pPr>
            <a:endParaRPr lang="en-US" sz="2000">
              <a:solidFill>
                <a:schemeClr val="accent2"/>
              </a:solidFill>
              <a:sym typeface="Symbol" pitchFamily="18" charset="2"/>
            </a:endParaRPr>
          </a:p>
          <a:p>
            <a:pPr marL="342900" indent="-342900">
              <a:defRPr/>
            </a:pPr>
            <a:r>
              <a:rPr lang="en-US" sz="2000">
                <a:solidFill>
                  <a:schemeClr val="accent2"/>
                </a:solidFill>
              </a:rPr>
              <a:t>Useful limits for </a:t>
            </a:r>
            <a:r>
              <a:rPr lang="en-US" sz="2000" i="1">
                <a:solidFill>
                  <a:schemeClr val="accent2"/>
                </a:solidFill>
              </a:rPr>
              <a:t>R</a:t>
            </a:r>
            <a:r>
              <a:rPr lang="en-US" sz="2000" i="1" baseline="-25000">
                <a:solidFill>
                  <a:schemeClr val="accent2"/>
                </a:solidFill>
              </a:rPr>
              <a:t>i</a:t>
            </a:r>
            <a:r>
              <a:rPr lang="en-US" sz="2000">
                <a:solidFill>
                  <a:schemeClr val="accent2"/>
                </a:solidFill>
              </a:rPr>
              <a:t> for </a:t>
            </a:r>
            <a:r>
              <a:rPr lang="en-US" sz="2000" baseline="30000">
                <a:solidFill>
                  <a:schemeClr val="accent2"/>
                </a:solidFill>
              </a:rPr>
              <a:t>124</a:t>
            </a:r>
            <a:r>
              <a:rPr lang="en-US" sz="2000">
                <a:solidFill>
                  <a:schemeClr val="accent2"/>
                </a:solidFill>
              </a:rPr>
              <a:t>Sn+</a:t>
            </a:r>
            <a:r>
              <a:rPr lang="en-US" sz="2000" baseline="30000">
                <a:solidFill>
                  <a:schemeClr val="accent2"/>
                </a:solidFill>
              </a:rPr>
              <a:t>112</a:t>
            </a:r>
            <a:r>
              <a:rPr lang="en-US" sz="2000">
                <a:solidFill>
                  <a:schemeClr val="accent2"/>
                </a:solidFill>
              </a:rPr>
              <a:t>Sn collisions:</a:t>
            </a:r>
          </a:p>
          <a:p>
            <a:pPr marL="742950" lvl="1" indent="-285750">
              <a:buFontTx/>
              <a:buChar char="–"/>
              <a:defRPr/>
            </a:pPr>
            <a:r>
              <a:rPr lang="en-US" sz="2000" i="1">
                <a:solidFill>
                  <a:schemeClr val="tx2"/>
                </a:solidFill>
              </a:rPr>
              <a:t>R</a:t>
            </a:r>
            <a:r>
              <a:rPr lang="en-US" sz="2000" i="1" baseline="-25000">
                <a:solidFill>
                  <a:schemeClr val="tx2"/>
                </a:solidFill>
              </a:rPr>
              <a:t>i</a:t>
            </a:r>
            <a:r>
              <a:rPr lang="en-US" sz="2000"/>
              <a:t> =</a:t>
            </a:r>
            <a:r>
              <a:rPr lang="en-US" sz="2000">
                <a:cs typeface="Times New Roman" pitchFamily="18" charset="0"/>
              </a:rPr>
              <a:t>±</a:t>
            </a:r>
            <a:r>
              <a:rPr lang="en-US" sz="2000"/>
              <a:t>1:	no diffusion</a:t>
            </a:r>
          </a:p>
          <a:p>
            <a:pPr marL="742950" lvl="1" indent="-285750">
              <a:buFontTx/>
              <a:buChar char="–"/>
              <a:defRPr/>
            </a:pPr>
            <a:r>
              <a:rPr lang="en-US" sz="2000" i="1">
                <a:solidFill>
                  <a:schemeClr val="tx2"/>
                </a:solidFill>
              </a:rPr>
              <a:t>R</a:t>
            </a:r>
            <a:r>
              <a:rPr lang="en-US" sz="2000" i="1" baseline="-25000">
                <a:solidFill>
                  <a:schemeClr val="tx2"/>
                </a:solidFill>
              </a:rPr>
              <a:t>i</a:t>
            </a:r>
            <a:r>
              <a:rPr lang="en-US" sz="2000"/>
              <a:t> </a:t>
            </a:r>
            <a:r>
              <a:rPr lang="en-US" sz="2000">
                <a:sym typeface="Symbol" pitchFamily="18" charset="2"/>
              </a:rPr>
              <a:t>0</a:t>
            </a:r>
            <a:r>
              <a:rPr lang="en-US" sz="2000"/>
              <a:t>: 	Isospin equilibrium</a:t>
            </a:r>
          </a:p>
          <a:p>
            <a:pPr marL="342900" indent="-342900">
              <a:defRPr/>
            </a:pPr>
            <a:endParaRPr lang="en-US">
              <a:solidFill>
                <a:schemeClr val="accent2"/>
              </a:solidFill>
            </a:endParaRPr>
          </a:p>
          <a:p>
            <a:pPr marL="342900" indent="-342900">
              <a:lnSpc>
                <a:spcPct val="90000"/>
              </a:lnSpc>
              <a:defRPr/>
            </a:pPr>
            <a:endParaRPr lang="en-US">
              <a:solidFill>
                <a:schemeClr val="accent2"/>
              </a:solidFill>
              <a:sym typeface="Symbol" pitchFamily="18" charset="2"/>
            </a:endParaRPr>
          </a:p>
          <a:p>
            <a:pPr marL="342900" indent="-342900">
              <a:lnSpc>
                <a:spcPct val="90000"/>
              </a:lnSpc>
              <a:defRPr/>
            </a:pPr>
            <a:endParaRPr lang="en-US">
              <a:solidFill>
                <a:schemeClr val="accent2"/>
              </a:solidFill>
            </a:endParaRPr>
          </a:p>
        </p:txBody>
      </p:sp>
      <p:sp>
        <p:nvSpPr>
          <p:cNvPr id="544772" name="Rectangle 4"/>
          <p:cNvSpPr>
            <a:spLocks noChangeArrowheads="1"/>
          </p:cNvSpPr>
          <p:nvPr/>
        </p:nvSpPr>
        <p:spPr bwMode="auto">
          <a:xfrm>
            <a:off x="584200" y="173038"/>
            <a:ext cx="7950200" cy="785812"/>
          </a:xfrm>
          <a:prstGeom prst="rect">
            <a:avLst/>
          </a:prstGeom>
          <a:gradFill rotWithShape="0">
            <a:gsLst>
              <a:gs pos="0">
                <a:schemeClr val="bg1"/>
              </a:gs>
              <a:gs pos="100000">
                <a:schemeClr val="hlink"/>
              </a:gs>
            </a:gsLst>
            <a:path path="shape">
              <a:fillToRect l="50000" t="50000" r="50000" b="50000"/>
            </a:path>
          </a:gradFill>
          <a:ln w="9525">
            <a:noFill/>
            <a:miter lim="800000"/>
            <a:headEnd/>
            <a:tailEnd/>
          </a:ln>
          <a:effectLst>
            <a:outerShdw dist="107763" dir="2700000" algn="ctr" rotWithShape="0">
              <a:schemeClr val="bg2"/>
            </a:outerShdw>
          </a:effectLst>
        </p:spPr>
        <p:txBody>
          <a:bodyPr anchor="ctr"/>
          <a:lstStyle/>
          <a:p>
            <a:pPr algn="ctr">
              <a:spcBef>
                <a:spcPct val="0"/>
              </a:spcBef>
              <a:buFontTx/>
              <a:buNone/>
              <a:defRPr/>
            </a:pPr>
            <a:r>
              <a:rPr lang="en-US" sz="2800">
                <a:solidFill>
                  <a:srgbClr val="CC00CC"/>
                </a:solidFill>
              </a:rPr>
              <a:t>Probe: Isospin diffusion in peripheral collisions</a:t>
            </a:r>
            <a:endParaRPr lang="en-US">
              <a:solidFill>
                <a:srgbClr val="CC00CC"/>
              </a:solidFill>
            </a:endParaRPr>
          </a:p>
        </p:txBody>
      </p:sp>
      <p:graphicFrame>
        <p:nvGraphicFramePr>
          <p:cNvPr id="7170" name="Object 5"/>
          <p:cNvGraphicFramePr>
            <a:graphicFrameLocks noChangeAspect="1"/>
          </p:cNvGraphicFramePr>
          <p:nvPr/>
        </p:nvGraphicFramePr>
        <p:xfrm>
          <a:off x="200025" y="3486150"/>
          <a:ext cx="4351338" cy="747713"/>
        </p:xfrm>
        <a:graphic>
          <a:graphicData uri="http://schemas.openxmlformats.org/presentationml/2006/ole">
            <mc:AlternateContent xmlns:mc="http://schemas.openxmlformats.org/markup-compatibility/2006">
              <mc:Choice xmlns:v="urn:schemas-microsoft-com:vml" Requires="v">
                <p:oleObj spid="_x0000_s710662" name="Equation" r:id="rId3" imgW="2729972" imgH="469601" progId="Equation.3">
                  <p:embed/>
                </p:oleObj>
              </mc:Choice>
              <mc:Fallback>
                <p:oleObj name="Equation" r:id="rId3" imgW="2729972" imgH="469601"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25" y="3486150"/>
                        <a:ext cx="4351338" cy="747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3" name="Oval 37"/>
          <p:cNvSpPr>
            <a:spLocks noChangeArrowheads="1"/>
          </p:cNvSpPr>
          <p:nvPr/>
        </p:nvSpPr>
        <p:spPr bwMode="auto">
          <a:xfrm>
            <a:off x="5859463" y="3532188"/>
            <a:ext cx="685800" cy="685800"/>
          </a:xfrm>
          <a:prstGeom prst="ellipse">
            <a:avLst/>
          </a:prstGeom>
          <a:solidFill>
            <a:srgbClr val="0000FF"/>
          </a:solidFill>
          <a:ln w="9525">
            <a:noFill/>
            <a:round/>
            <a:headEnd/>
            <a:tailEnd/>
          </a:ln>
        </p:spPr>
        <p:txBody>
          <a:bodyPr wrap="none" anchor="ctr"/>
          <a:lstStyle/>
          <a:p>
            <a:pPr algn="ctr">
              <a:spcBef>
                <a:spcPct val="0"/>
              </a:spcBef>
              <a:buFontTx/>
              <a:buNone/>
            </a:pPr>
            <a:r>
              <a:rPr lang="en-US" sz="2400">
                <a:solidFill>
                  <a:srgbClr val="CCFFFF"/>
                </a:solidFill>
              </a:rPr>
              <a:t>P</a:t>
            </a:r>
          </a:p>
        </p:txBody>
      </p:sp>
      <p:sp>
        <p:nvSpPr>
          <p:cNvPr id="7174" name="Oval 38"/>
          <p:cNvSpPr>
            <a:spLocks noChangeArrowheads="1"/>
          </p:cNvSpPr>
          <p:nvPr/>
        </p:nvSpPr>
        <p:spPr bwMode="auto">
          <a:xfrm>
            <a:off x="5561013" y="5414963"/>
            <a:ext cx="685800" cy="685800"/>
          </a:xfrm>
          <a:prstGeom prst="ellipse">
            <a:avLst/>
          </a:prstGeom>
          <a:solidFill>
            <a:srgbClr val="FF0000"/>
          </a:solidFill>
          <a:ln w="9525">
            <a:solidFill>
              <a:srgbClr val="FF0000"/>
            </a:solidFill>
            <a:round/>
            <a:headEnd/>
            <a:tailEnd/>
          </a:ln>
        </p:spPr>
        <p:txBody>
          <a:bodyPr wrap="none" anchor="ctr"/>
          <a:lstStyle/>
          <a:p>
            <a:pPr algn="ctr">
              <a:spcBef>
                <a:spcPct val="0"/>
              </a:spcBef>
              <a:buFontTx/>
              <a:buNone/>
            </a:pPr>
            <a:r>
              <a:rPr lang="en-US" sz="2400">
                <a:solidFill>
                  <a:srgbClr val="CCFFFF"/>
                </a:solidFill>
              </a:rPr>
              <a:t>N</a:t>
            </a:r>
          </a:p>
        </p:txBody>
      </p:sp>
      <p:sp>
        <p:nvSpPr>
          <p:cNvPr id="7175" name="Freeform 39"/>
          <p:cNvSpPr>
            <a:spLocks noChangeAspect="1"/>
          </p:cNvSpPr>
          <p:nvPr/>
        </p:nvSpPr>
        <p:spPr bwMode="auto">
          <a:xfrm rot="1021521">
            <a:off x="7129463" y="4205288"/>
            <a:ext cx="1169987" cy="1223962"/>
          </a:xfrm>
          <a:custGeom>
            <a:avLst/>
            <a:gdLst>
              <a:gd name="T0" fmla="*/ 1256 w 2560"/>
              <a:gd name="T1" fmla="*/ 192 h 2416"/>
              <a:gd name="T2" fmla="*/ 1448 w 2560"/>
              <a:gd name="T3" fmla="*/ 384 h 2416"/>
              <a:gd name="T4" fmla="*/ 1544 w 2560"/>
              <a:gd name="T5" fmla="*/ 576 h 2416"/>
              <a:gd name="T6" fmla="*/ 1640 w 2560"/>
              <a:gd name="T7" fmla="*/ 768 h 2416"/>
              <a:gd name="T8" fmla="*/ 1880 w 2560"/>
              <a:gd name="T9" fmla="*/ 864 h 2416"/>
              <a:gd name="T10" fmla="*/ 2120 w 2560"/>
              <a:gd name="T11" fmla="*/ 960 h 2416"/>
              <a:gd name="T12" fmla="*/ 2312 w 2560"/>
              <a:gd name="T13" fmla="*/ 1056 h 2416"/>
              <a:gd name="T14" fmla="*/ 2504 w 2560"/>
              <a:gd name="T15" fmla="*/ 1392 h 2416"/>
              <a:gd name="T16" fmla="*/ 2552 w 2560"/>
              <a:gd name="T17" fmla="*/ 1632 h 2416"/>
              <a:gd name="T18" fmla="*/ 2456 w 2560"/>
              <a:gd name="T19" fmla="*/ 1968 h 2416"/>
              <a:gd name="T20" fmla="*/ 2216 w 2560"/>
              <a:gd name="T21" fmla="*/ 2256 h 2416"/>
              <a:gd name="T22" fmla="*/ 1880 w 2560"/>
              <a:gd name="T23" fmla="*/ 2400 h 2416"/>
              <a:gd name="T24" fmla="*/ 1544 w 2560"/>
              <a:gd name="T25" fmla="*/ 2352 h 2416"/>
              <a:gd name="T26" fmla="*/ 1304 w 2560"/>
              <a:gd name="T27" fmla="*/ 2208 h 2416"/>
              <a:gd name="T28" fmla="*/ 1064 w 2560"/>
              <a:gd name="T29" fmla="*/ 1920 h 2416"/>
              <a:gd name="T30" fmla="*/ 968 w 2560"/>
              <a:gd name="T31" fmla="*/ 1680 h 2416"/>
              <a:gd name="T32" fmla="*/ 680 w 2560"/>
              <a:gd name="T33" fmla="*/ 1536 h 2416"/>
              <a:gd name="T34" fmla="*/ 344 w 2560"/>
              <a:gd name="T35" fmla="*/ 1392 h 2416"/>
              <a:gd name="T36" fmla="*/ 152 w 2560"/>
              <a:gd name="T37" fmla="*/ 1200 h 2416"/>
              <a:gd name="T38" fmla="*/ 56 w 2560"/>
              <a:gd name="T39" fmla="*/ 960 h 2416"/>
              <a:gd name="T40" fmla="*/ 8 w 2560"/>
              <a:gd name="T41" fmla="*/ 720 h 2416"/>
              <a:gd name="T42" fmla="*/ 104 w 2560"/>
              <a:gd name="T43" fmla="*/ 384 h 2416"/>
              <a:gd name="T44" fmla="*/ 248 w 2560"/>
              <a:gd name="T45" fmla="*/ 192 h 2416"/>
              <a:gd name="T46" fmla="*/ 488 w 2560"/>
              <a:gd name="T47" fmla="*/ 48 h 2416"/>
              <a:gd name="T48" fmla="*/ 728 w 2560"/>
              <a:gd name="T49" fmla="*/ 0 h 2416"/>
              <a:gd name="T50" fmla="*/ 1064 w 2560"/>
              <a:gd name="T51" fmla="*/ 48 h 241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560"/>
              <a:gd name="T79" fmla="*/ 0 h 2416"/>
              <a:gd name="T80" fmla="*/ 2560 w 2560"/>
              <a:gd name="T81" fmla="*/ 2416 h 241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560" h="2416">
                <a:moveTo>
                  <a:pt x="1256" y="192"/>
                </a:moveTo>
                <a:cubicBezTo>
                  <a:pt x="1328" y="256"/>
                  <a:pt x="1400" y="320"/>
                  <a:pt x="1448" y="384"/>
                </a:cubicBezTo>
                <a:cubicBezTo>
                  <a:pt x="1496" y="448"/>
                  <a:pt x="1512" y="512"/>
                  <a:pt x="1544" y="576"/>
                </a:cubicBezTo>
                <a:cubicBezTo>
                  <a:pt x="1576" y="640"/>
                  <a:pt x="1584" y="720"/>
                  <a:pt x="1640" y="768"/>
                </a:cubicBezTo>
                <a:cubicBezTo>
                  <a:pt x="1696" y="816"/>
                  <a:pt x="1800" y="832"/>
                  <a:pt x="1880" y="864"/>
                </a:cubicBezTo>
                <a:cubicBezTo>
                  <a:pt x="1960" y="896"/>
                  <a:pt x="2048" y="928"/>
                  <a:pt x="2120" y="960"/>
                </a:cubicBezTo>
                <a:cubicBezTo>
                  <a:pt x="2192" y="992"/>
                  <a:pt x="2248" y="984"/>
                  <a:pt x="2312" y="1056"/>
                </a:cubicBezTo>
                <a:cubicBezTo>
                  <a:pt x="2376" y="1128"/>
                  <a:pt x="2464" y="1296"/>
                  <a:pt x="2504" y="1392"/>
                </a:cubicBezTo>
                <a:cubicBezTo>
                  <a:pt x="2544" y="1488"/>
                  <a:pt x="2560" y="1536"/>
                  <a:pt x="2552" y="1632"/>
                </a:cubicBezTo>
                <a:cubicBezTo>
                  <a:pt x="2544" y="1728"/>
                  <a:pt x="2512" y="1864"/>
                  <a:pt x="2456" y="1968"/>
                </a:cubicBezTo>
                <a:cubicBezTo>
                  <a:pt x="2400" y="2072"/>
                  <a:pt x="2312" y="2184"/>
                  <a:pt x="2216" y="2256"/>
                </a:cubicBezTo>
                <a:cubicBezTo>
                  <a:pt x="2120" y="2328"/>
                  <a:pt x="1992" y="2384"/>
                  <a:pt x="1880" y="2400"/>
                </a:cubicBezTo>
                <a:cubicBezTo>
                  <a:pt x="1768" y="2416"/>
                  <a:pt x="1640" y="2384"/>
                  <a:pt x="1544" y="2352"/>
                </a:cubicBezTo>
                <a:cubicBezTo>
                  <a:pt x="1448" y="2320"/>
                  <a:pt x="1384" y="2280"/>
                  <a:pt x="1304" y="2208"/>
                </a:cubicBezTo>
                <a:cubicBezTo>
                  <a:pt x="1224" y="2136"/>
                  <a:pt x="1120" y="2008"/>
                  <a:pt x="1064" y="1920"/>
                </a:cubicBezTo>
                <a:cubicBezTo>
                  <a:pt x="1008" y="1832"/>
                  <a:pt x="1032" y="1744"/>
                  <a:pt x="968" y="1680"/>
                </a:cubicBezTo>
                <a:cubicBezTo>
                  <a:pt x="904" y="1616"/>
                  <a:pt x="784" y="1584"/>
                  <a:pt x="680" y="1536"/>
                </a:cubicBezTo>
                <a:cubicBezTo>
                  <a:pt x="576" y="1488"/>
                  <a:pt x="432" y="1448"/>
                  <a:pt x="344" y="1392"/>
                </a:cubicBezTo>
                <a:cubicBezTo>
                  <a:pt x="256" y="1336"/>
                  <a:pt x="200" y="1272"/>
                  <a:pt x="152" y="1200"/>
                </a:cubicBezTo>
                <a:cubicBezTo>
                  <a:pt x="104" y="1128"/>
                  <a:pt x="80" y="1040"/>
                  <a:pt x="56" y="960"/>
                </a:cubicBezTo>
                <a:cubicBezTo>
                  <a:pt x="32" y="880"/>
                  <a:pt x="0" y="816"/>
                  <a:pt x="8" y="720"/>
                </a:cubicBezTo>
                <a:cubicBezTo>
                  <a:pt x="16" y="624"/>
                  <a:pt x="64" y="472"/>
                  <a:pt x="104" y="384"/>
                </a:cubicBezTo>
                <a:cubicBezTo>
                  <a:pt x="144" y="296"/>
                  <a:pt x="184" y="248"/>
                  <a:pt x="248" y="192"/>
                </a:cubicBezTo>
                <a:cubicBezTo>
                  <a:pt x="312" y="136"/>
                  <a:pt x="408" y="80"/>
                  <a:pt x="488" y="48"/>
                </a:cubicBezTo>
                <a:cubicBezTo>
                  <a:pt x="568" y="16"/>
                  <a:pt x="632" y="0"/>
                  <a:pt x="728" y="0"/>
                </a:cubicBezTo>
                <a:cubicBezTo>
                  <a:pt x="824" y="0"/>
                  <a:pt x="1008" y="40"/>
                  <a:pt x="1064" y="48"/>
                </a:cubicBezTo>
              </a:path>
            </a:pathLst>
          </a:custGeom>
          <a:gradFill rotWithShape="0">
            <a:gsLst>
              <a:gs pos="0">
                <a:srgbClr val="FF0000"/>
              </a:gs>
              <a:gs pos="100000">
                <a:srgbClr val="0000FF"/>
              </a:gs>
            </a:gsLst>
            <a:lin ang="2700000" scaled="1"/>
          </a:gradFill>
          <a:ln w="9525">
            <a:noFill/>
            <a:round/>
            <a:headEnd/>
            <a:tailEnd/>
          </a:ln>
        </p:spPr>
        <p:txBody>
          <a:bodyPr wrap="none" anchor="ctr"/>
          <a:lstStyle/>
          <a:p>
            <a:endParaRPr lang="en-US"/>
          </a:p>
        </p:txBody>
      </p:sp>
      <p:sp>
        <p:nvSpPr>
          <p:cNvPr id="7176" name="Line 41"/>
          <p:cNvSpPr>
            <a:spLocks noChangeShapeType="1"/>
          </p:cNvSpPr>
          <p:nvPr/>
        </p:nvSpPr>
        <p:spPr bwMode="auto">
          <a:xfrm>
            <a:off x="6221413" y="4157663"/>
            <a:ext cx="0" cy="436562"/>
          </a:xfrm>
          <a:prstGeom prst="line">
            <a:avLst/>
          </a:prstGeom>
          <a:noFill/>
          <a:ln w="28575">
            <a:solidFill>
              <a:srgbClr val="0000FF"/>
            </a:solidFill>
            <a:round/>
            <a:headEnd/>
            <a:tailEnd type="triangle" w="med" len="med"/>
          </a:ln>
        </p:spPr>
        <p:txBody>
          <a:bodyPr/>
          <a:lstStyle/>
          <a:p>
            <a:endParaRPr lang="en-US"/>
          </a:p>
        </p:txBody>
      </p:sp>
      <p:sp>
        <p:nvSpPr>
          <p:cNvPr id="7177" name="Line 42"/>
          <p:cNvSpPr>
            <a:spLocks noChangeShapeType="1"/>
          </p:cNvSpPr>
          <p:nvPr/>
        </p:nvSpPr>
        <p:spPr bwMode="auto">
          <a:xfrm flipV="1">
            <a:off x="5894388" y="5019675"/>
            <a:ext cx="0" cy="436563"/>
          </a:xfrm>
          <a:prstGeom prst="line">
            <a:avLst/>
          </a:prstGeom>
          <a:noFill/>
          <a:ln w="28575">
            <a:solidFill>
              <a:srgbClr val="FF0000"/>
            </a:solidFill>
            <a:round/>
            <a:headEnd/>
            <a:tailEnd type="triangle" w="med" len="med"/>
          </a:ln>
        </p:spPr>
        <p:txBody>
          <a:bodyPr/>
          <a:lstStyle/>
          <a:p>
            <a:endParaRPr lang="en-US"/>
          </a:p>
        </p:txBody>
      </p:sp>
      <p:sp>
        <p:nvSpPr>
          <p:cNvPr id="7178" name="Line 43"/>
          <p:cNvSpPr>
            <a:spLocks noChangeShapeType="1"/>
          </p:cNvSpPr>
          <p:nvPr/>
        </p:nvSpPr>
        <p:spPr bwMode="auto">
          <a:xfrm flipV="1">
            <a:off x="7497763" y="3733800"/>
            <a:ext cx="0" cy="436563"/>
          </a:xfrm>
          <a:prstGeom prst="line">
            <a:avLst/>
          </a:prstGeom>
          <a:noFill/>
          <a:ln w="28575">
            <a:solidFill>
              <a:srgbClr val="FF0000"/>
            </a:solidFill>
            <a:round/>
            <a:headEnd/>
            <a:tailEnd type="triangle" w="med" len="med"/>
          </a:ln>
        </p:spPr>
        <p:txBody>
          <a:bodyPr/>
          <a:lstStyle/>
          <a:p>
            <a:endParaRPr lang="en-US"/>
          </a:p>
        </p:txBody>
      </p:sp>
      <p:sp>
        <p:nvSpPr>
          <p:cNvPr id="7179" name="Line 44"/>
          <p:cNvSpPr>
            <a:spLocks noChangeShapeType="1"/>
          </p:cNvSpPr>
          <p:nvPr/>
        </p:nvSpPr>
        <p:spPr bwMode="auto">
          <a:xfrm>
            <a:off x="7927975" y="5457825"/>
            <a:ext cx="0" cy="436563"/>
          </a:xfrm>
          <a:prstGeom prst="line">
            <a:avLst/>
          </a:prstGeom>
          <a:noFill/>
          <a:ln w="28575">
            <a:solidFill>
              <a:srgbClr val="0000FF"/>
            </a:solidFill>
            <a:round/>
            <a:headEnd/>
            <a:tailEnd type="triangle" w="med" len="med"/>
          </a:ln>
        </p:spPr>
        <p:txBody>
          <a:bodyPr/>
          <a:lstStyle/>
          <a:p>
            <a:endParaRPr lang="en-US"/>
          </a:p>
        </p:txBody>
      </p:sp>
      <p:sp>
        <p:nvSpPr>
          <p:cNvPr id="544815" name="Text Box 47"/>
          <p:cNvSpPr txBox="1">
            <a:spLocks noChangeArrowheads="1"/>
          </p:cNvSpPr>
          <p:nvPr/>
        </p:nvSpPr>
        <p:spPr bwMode="auto">
          <a:xfrm>
            <a:off x="6561138" y="1241425"/>
            <a:ext cx="2055812" cy="1127125"/>
          </a:xfrm>
          <a:prstGeom prst="rect">
            <a:avLst/>
          </a:prstGeom>
          <a:solidFill>
            <a:srgbClr val="66FFFF"/>
          </a:solidFill>
          <a:ln w="9525">
            <a:noFill/>
            <a:miter lim="800000"/>
            <a:headEnd/>
            <a:tailEnd/>
          </a:ln>
          <a:effectLst>
            <a:outerShdw dist="107763" dir="2700000" algn="ctr" rotWithShape="0">
              <a:schemeClr val="bg2"/>
            </a:outerShdw>
          </a:effectLst>
        </p:spPr>
        <p:txBody>
          <a:bodyPr wrap="none">
            <a:spAutoFit/>
          </a:bodyPr>
          <a:lstStyle/>
          <a:p>
            <a:pPr>
              <a:buFontTx/>
              <a:buNone/>
              <a:defRPr/>
            </a:pPr>
            <a:r>
              <a:rPr lang="en-US" sz="2000">
                <a:solidFill>
                  <a:srgbClr val="FF00FF"/>
                </a:solidFill>
              </a:rPr>
              <a:t>mixed </a:t>
            </a:r>
            <a:r>
              <a:rPr lang="en-US" sz="2000" baseline="30000">
                <a:solidFill>
                  <a:srgbClr val="FF00FF"/>
                </a:solidFill>
              </a:rPr>
              <a:t>124</a:t>
            </a:r>
            <a:r>
              <a:rPr lang="en-US" sz="2000">
                <a:solidFill>
                  <a:srgbClr val="FF00FF"/>
                </a:solidFill>
              </a:rPr>
              <a:t>Sn+</a:t>
            </a:r>
            <a:r>
              <a:rPr lang="en-US" sz="2000" baseline="30000">
                <a:solidFill>
                  <a:srgbClr val="FF00FF"/>
                </a:solidFill>
              </a:rPr>
              <a:t>112</a:t>
            </a:r>
            <a:r>
              <a:rPr lang="en-US" sz="2000">
                <a:solidFill>
                  <a:srgbClr val="FF00FF"/>
                </a:solidFill>
              </a:rPr>
              <a:t>Sn</a:t>
            </a:r>
          </a:p>
          <a:p>
            <a:pPr>
              <a:buFontTx/>
              <a:buNone/>
              <a:defRPr/>
            </a:pPr>
            <a:r>
              <a:rPr lang="en-US" sz="2000">
                <a:solidFill>
                  <a:srgbClr val="FF0000"/>
                </a:solidFill>
              </a:rPr>
              <a:t>n-rich </a:t>
            </a:r>
            <a:r>
              <a:rPr lang="en-US" sz="2000" baseline="30000">
                <a:solidFill>
                  <a:srgbClr val="FF0000"/>
                </a:solidFill>
              </a:rPr>
              <a:t>124</a:t>
            </a:r>
            <a:r>
              <a:rPr lang="en-US" sz="2000">
                <a:solidFill>
                  <a:srgbClr val="FF0000"/>
                </a:solidFill>
              </a:rPr>
              <a:t>Sn+</a:t>
            </a:r>
            <a:r>
              <a:rPr lang="en-US" sz="2000" baseline="30000">
                <a:solidFill>
                  <a:srgbClr val="FF0000"/>
                </a:solidFill>
              </a:rPr>
              <a:t>124</a:t>
            </a:r>
            <a:r>
              <a:rPr lang="en-US" sz="2000">
                <a:solidFill>
                  <a:srgbClr val="FF0000"/>
                </a:solidFill>
              </a:rPr>
              <a:t>Sn</a:t>
            </a:r>
          </a:p>
          <a:p>
            <a:pPr>
              <a:buFontTx/>
              <a:buNone/>
              <a:defRPr/>
            </a:pPr>
            <a:r>
              <a:rPr lang="en-US" sz="2000">
                <a:solidFill>
                  <a:schemeClr val="accent2"/>
                </a:solidFill>
              </a:rPr>
              <a:t>p-rich </a:t>
            </a:r>
            <a:r>
              <a:rPr lang="en-US" sz="2000" baseline="30000">
                <a:solidFill>
                  <a:schemeClr val="accent2"/>
                </a:solidFill>
              </a:rPr>
              <a:t>112</a:t>
            </a:r>
            <a:r>
              <a:rPr lang="en-US" sz="2000">
                <a:solidFill>
                  <a:schemeClr val="accent2"/>
                </a:solidFill>
              </a:rPr>
              <a:t>Sn+</a:t>
            </a:r>
            <a:r>
              <a:rPr lang="en-US" sz="2000" baseline="30000">
                <a:solidFill>
                  <a:schemeClr val="accent2"/>
                </a:solidFill>
              </a:rPr>
              <a:t>112</a:t>
            </a:r>
            <a:r>
              <a:rPr lang="en-US" sz="2000">
                <a:solidFill>
                  <a:schemeClr val="accent2"/>
                </a:solidFill>
              </a:rPr>
              <a:t>Sn</a:t>
            </a:r>
          </a:p>
        </p:txBody>
      </p:sp>
      <p:sp>
        <p:nvSpPr>
          <p:cNvPr id="7181" name="Text Box 51"/>
          <p:cNvSpPr txBox="1">
            <a:spLocks noChangeArrowheads="1"/>
          </p:cNvSpPr>
          <p:nvPr/>
        </p:nvSpPr>
        <p:spPr bwMode="auto">
          <a:xfrm>
            <a:off x="7375525" y="4197350"/>
            <a:ext cx="334963" cy="457200"/>
          </a:xfrm>
          <a:prstGeom prst="rect">
            <a:avLst/>
          </a:prstGeom>
          <a:noFill/>
          <a:ln w="9525">
            <a:noFill/>
            <a:miter lim="800000"/>
            <a:headEnd/>
            <a:tailEnd/>
          </a:ln>
        </p:spPr>
        <p:txBody>
          <a:bodyPr wrap="none">
            <a:spAutoFit/>
          </a:bodyPr>
          <a:lstStyle/>
          <a:p>
            <a:pPr>
              <a:buFontTx/>
              <a:buNone/>
            </a:pPr>
            <a:r>
              <a:rPr lang="en-US" sz="2400" b="1">
                <a:solidFill>
                  <a:schemeClr val="bg1"/>
                </a:solidFill>
                <a:sym typeface="Symbol" pitchFamily="18" charset="2"/>
              </a:rPr>
              <a:t></a:t>
            </a:r>
            <a:endParaRPr lang="en-US" sz="2400" b="1">
              <a:solidFill>
                <a:schemeClr val="bg1"/>
              </a:solidFill>
            </a:endParaRPr>
          </a:p>
        </p:txBody>
      </p:sp>
      <p:sp>
        <p:nvSpPr>
          <p:cNvPr id="7182" name="Text Box 52"/>
          <p:cNvSpPr txBox="1">
            <a:spLocks noChangeArrowheads="1"/>
          </p:cNvSpPr>
          <p:nvPr/>
        </p:nvSpPr>
        <p:spPr bwMode="auto">
          <a:xfrm>
            <a:off x="4872038" y="1582738"/>
            <a:ext cx="1200150" cy="457200"/>
          </a:xfrm>
          <a:prstGeom prst="rect">
            <a:avLst/>
          </a:prstGeom>
          <a:noFill/>
          <a:ln w="9525">
            <a:noFill/>
            <a:miter lim="800000"/>
            <a:headEnd/>
            <a:tailEnd/>
          </a:ln>
        </p:spPr>
        <p:txBody>
          <a:bodyPr wrap="none">
            <a:spAutoFit/>
          </a:bodyPr>
          <a:lstStyle/>
          <a:p>
            <a:pPr>
              <a:buFontTx/>
              <a:buNone/>
            </a:pPr>
            <a:r>
              <a:rPr lang="en-US" sz="2400"/>
              <a:t>Systems</a:t>
            </a:r>
            <a:endParaRPr lang="en-US" sz="5400"/>
          </a:p>
        </p:txBody>
      </p:sp>
      <p:sp>
        <p:nvSpPr>
          <p:cNvPr id="7183" name="Text Box 53"/>
          <p:cNvSpPr txBox="1">
            <a:spLocks noChangeArrowheads="1"/>
          </p:cNvSpPr>
          <p:nvPr/>
        </p:nvSpPr>
        <p:spPr bwMode="auto">
          <a:xfrm>
            <a:off x="5930900" y="942975"/>
            <a:ext cx="1020763" cy="1433513"/>
          </a:xfrm>
          <a:prstGeom prst="rect">
            <a:avLst/>
          </a:prstGeom>
          <a:noFill/>
          <a:ln w="9525">
            <a:noFill/>
            <a:miter lim="800000"/>
            <a:headEnd/>
            <a:tailEnd/>
          </a:ln>
        </p:spPr>
        <p:txBody>
          <a:bodyPr>
            <a:spAutoFit/>
          </a:bodyPr>
          <a:lstStyle/>
          <a:p>
            <a:pPr>
              <a:spcBef>
                <a:spcPct val="50000"/>
              </a:spcBef>
              <a:buFontTx/>
              <a:buNone/>
            </a:pPr>
            <a:r>
              <a:rPr lang="en-US" sz="8800"/>
              <a:t>{</a:t>
            </a:r>
          </a:p>
        </p:txBody>
      </p:sp>
      <p:sp>
        <p:nvSpPr>
          <p:cNvPr id="7184" name="Text Box 54"/>
          <p:cNvSpPr txBox="1">
            <a:spLocks noChangeArrowheads="1"/>
          </p:cNvSpPr>
          <p:nvPr/>
        </p:nvSpPr>
        <p:spPr bwMode="auto">
          <a:xfrm>
            <a:off x="4930775" y="2824163"/>
            <a:ext cx="1349375" cy="457200"/>
          </a:xfrm>
          <a:prstGeom prst="rect">
            <a:avLst/>
          </a:prstGeom>
          <a:noFill/>
          <a:ln w="9525">
            <a:noFill/>
            <a:miter lim="800000"/>
            <a:headEnd/>
            <a:tailEnd/>
          </a:ln>
        </p:spPr>
        <p:txBody>
          <a:bodyPr wrap="none">
            <a:spAutoFit/>
          </a:bodyPr>
          <a:lstStyle/>
          <a:p>
            <a:pPr>
              <a:buFontTx/>
              <a:buNone/>
            </a:pPr>
            <a:r>
              <a:rPr lang="en-US" sz="2400"/>
              <a:t>Example:</a:t>
            </a:r>
            <a:endParaRPr lang="en-US" sz="5400"/>
          </a:p>
        </p:txBody>
      </p:sp>
      <p:sp>
        <p:nvSpPr>
          <p:cNvPr id="7185" name="Text Box 55"/>
          <p:cNvSpPr txBox="1">
            <a:spLocks noChangeArrowheads="1"/>
          </p:cNvSpPr>
          <p:nvPr/>
        </p:nvSpPr>
        <p:spPr bwMode="auto">
          <a:xfrm>
            <a:off x="4879975" y="5994400"/>
            <a:ext cx="1841500" cy="701675"/>
          </a:xfrm>
          <a:prstGeom prst="rect">
            <a:avLst/>
          </a:prstGeom>
          <a:noFill/>
          <a:ln w="9525">
            <a:noFill/>
            <a:miter lim="800000"/>
            <a:headEnd/>
            <a:tailEnd/>
          </a:ln>
        </p:spPr>
        <p:txBody>
          <a:bodyPr>
            <a:spAutoFit/>
          </a:bodyPr>
          <a:lstStyle/>
          <a:p>
            <a:pPr>
              <a:buFontTx/>
              <a:buNone/>
            </a:pPr>
            <a:r>
              <a:rPr lang="en-US" sz="2000">
                <a:solidFill>
                  <a:srgbClr val="FF0000"/>
                </a:solidFill>
              </a:rPr>
              <a:t>neutron-rich projectile</a:t>
            </a:r>
          </a:p>
        </p:txBody>
      </p:sp>
      <p:sp>
        <p:nvSpPr>
          <p:cNvPr id="7186" name="Text Box 56"/>
          <p:cNvSpPr txBox="1">
            <a:spLocks noChangeArrowheads="1"/>
          </p:cNvSpPr>
          <p:nvPr/>
        </p:nvSpPr>
        <p:spPr bwMode="auto">
          <a:xfrm>
            <a:off x="4659313" y="3381375"/>
            <a:ext cx="1841500" cy="701675"/>
          </a:xfrm>
          <a:prstGeom prst="rect">
            <a:avLst/>
          </a:prstGeom>
          <a:noFill/>
          <a:ln w="9525">
            <a:noFill/>
            <a:miter lim="800000"/>
            <a:headEnd/>
            <a:tailEnd/>
          </a:ln>
        </p:spPr>
        <p:txBody>
          <a:bodyPr>
            <a:spAutoFit/>
          </a:bodyPr>
          <a:lstStyle/>
          <a:p>
            <a:pPr>
              <a:buFontTx/>
              <a:buNone/>
            </a:pPr>
            <a:r>
              <a:rPr lang="en-US" sz="2000">
                <a:solidFill>
                  <a:srgbClr val="0000FF"/>
                </a:solidFill>
              </a:rPr>
              <a:t>proton-rich     target</a:t>
            </a:r>
          </a:p>
        </p:txBody>
      </p:sp>
      <p:sp>
        <p:nvSpPr>
          <p:cNvPr id="7187" name="Text Box 57"/>
          <p:cNvSpPr txBox="1">
            <a:spLocks noChangeArrowheads="1"/>
          </p:cNvSpPr>
          <p:nvPr/>
        </p:nvSpPr>
        <p:spPr bwMode="auto">
          <a:xfrm>
            <a:off x="7302500" y="2698750"/>
            <a:ext cx="1841500" cy="1006475"/>
          </a:xfrm>
          <a:prstGeom prst="rect">
            <a:avLst/>
          </a:prstGeom>
          <a:noFill/>
          <a:ln w="9525">
            <a:noFill/>
            <a:miter lim="800000"/>
            <a:headEnd/>
            <a:tailEnd/>
          </a:ln>
        </p:spPr>
        <p:txBody>
          <a:bodyPr>
            <a:spAutoFit/>
          </a:bodyPr>
          <a:lstStyle/>
          <a:p>
            <a:pPr>
              <a:buFontTx/>
              <a:buNone/>
            </a:pPr>
            <a:r>
              <a:rPr lang="en-US" sz="2000">
                <a:solidFill>
                  <a:schemeClr val="tx2"/>
                </a:solidFill>
              </a:rPr>
              <a:t>measure asymmetry after collision</a:t>
            </a:r>
          </a:p>
        </p:txBody>
      </p:sp>
      <p:sp>
        <p:nvSpPr>
          <p:cNvPr id="7188" name="Line 58"/>
          <p:cNvSpPr>
            <a:spLocks noChangeShapeType="1"/>
          </p:cNvSpPr>
          <p:nvPr/>
        </p:nvSpPr>
        <p:spPr bwMode="auto">
          <a:xfrm flipH="1">
            <a:off x="7767638" y="3632200"/>
            <a:ext cx="296862" cy="498475"/>
          </a:xfrm>
          <a:prstGeom prst="line">
            <a:avLst/>
          </a:prstGeom>
          <a:noFill/>
          <a:ln w="25400">
            <a:solidFill>
              <a:schemeClr val="tx1"/>
            </a:solidFill>
            <a:round/>
            <a:headEnd/>
            <a:tailEnd type="triangle" w="med" len="med"/>
          </a:ln>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ChangeArrowheads="1"/>
          </p:cNvSpPr>
          <p:nvPr>
            <p:ph type="title"/>
          </p:nvPr>
        </p:nvSpPr>
        <p:spPr>
          <a:xfrm>
            <a:off x="673100" y="187325"/>
            <a:ext cx="7772400" cy="509588"/>
          </a:xfrm>
        </p:spPr>
        <p:txBody>
          <a:bodyPr/>
          <a:lstStyle/>
          <a:p>
            <a:pPr eaLnBrk="1" hangingPunct="1">
              <a:defRPr/>
            </a:pPr>
            <a:r>
              <a:rPr lang="en-US" smtClean="0"/>
              <a:t>Sensitivity to symmetry energy</a:t>
            </a:r>
            <a:endParaRPr lang="en-US" sz="1800" smtClean="0"/>
          </a:p>
        </p:txBody>
      </p:sp>
      <p:sp>
        <p:nvSpPr>
          <p:cNvPr id="9220" name="Rectangle 3"/>
          <p:cNvSpPr>
            <a:spLocks noChangeArrowheads="1"/>
          </p:cNvSpPr>
          <p:nvPr/>
        </p:nvSpPr>
        <p:spPr bwMode="auto">
          <a:xfrm>
            <a:off x="6858000" y="6553200"/>
            <a:ext cx="2073275" cy="304800"/>
          </a:xfrm>
          <a:prstGeom prst="rect">
            <a:avLst/>
          </a:prstGeom>
          <a:noFill/>
          <a:ln w="9525">
            <a:noFill/>
            <a:miter lim="800000"/>
            <a:headEnd/>
            <a:tailEnd/>
          </a:ln>
        </p:spPr>
        <p:txBody>
          <a:bodyPr wrap="none">
            <a:spAutoFit/>
          </a:bodyPr>
          <a:lstStyle/>
          <a:p>
            <a:pPr>
              <a:spcBef>
                <a:spcPct val="0"/>
              </a:spcBef>
              <a:buFontTx/>
              <a:buNone/>
            </a:pPr>
            <a:r>
              <a:rPr lang="en-US" sz="1400" i="1"/>
              <a:t>Tsang et al., PRL92(2004)</a:t>
            </a:r>
          </a:p>
        </p:txBody>
      </p:sp>
      <p:sp>
        <p:nvSpPr>
          <p:cNvPr id="9221" name="AutoShape 4">
            <a:hlinkClick r:id="rId3" action="ppaction://hlinksldjump" highlightClick="1"/>
          </p:cNvPr>
          <p:cNvSpPr>
            <a:spLocks noChangeArrowheads="1"/>
          </p:cNvSpPr>
          <p:nvPr/>
        </p:nvSpPr>
        <p:spPr bwMode="auto">
          <a:xfrm>
            <a:off x="8915400" y="0"/>
            <a:ext cx="228600" cy="228600"/>
          </a:xfrm>
          <a:prstGeom prst="actionButtonBackPrevious">
            <a:avLst/>
          </a:prstGeom>
          <a:solidFill>
            <a:schemeClr val="accent1"/>
          </a:solidFill>
          <a:ln w="9525">
            <a:solidFill>
              <a:schemeClr val="tx1"/>
            </a:solidFill>
            <a:miter lim="800000"/>
            <a:headEnd/>
            <a:tailEnd/>
          </a:ln>
        </p:spPr>
        <p:txBody>
          <a:bodyPr wrap="none" anchor="ctr"/>
          <a:lstStyle/>
          <a:p>
            <a:endParaRPr lang="en-US"/>
          </a:p>
        </p:txBody>
      </p:sp>
      <p:pic>
        <p:nvPicPr>
          <p:cNvPr id="9222" name="Picture 5" descr="iso-diff-y4"/>
          <p:cNvPicPr>
            <a:picLocks noChangeAspect="1" noChangeArrowheads="1"/>
          </p:cNvPicPr>
          <p:nvPr/>
        </p:nvPicPr>
        <p:blipFill>
          <a:blip r:embed="rId4"/>
          <a:srcRect/>
          <a:stretch>
            <a:fillRect/>
          </a:stretch>
        </p:blipFill>
        <p:spPr bwMode="auto">
          <a:xfrm>
            <a:off x="2471738" y="1860550"/>
            <a:ext cx="6196012" cy="4629150"/>
          </a:xfrm>
          <a:prstGeom prst="rect">
            <a:avLst/>
          </a:prstGeom>
          <a:noFill/>
          <a:ln w="9525">
            <a:noFill/>
            <a:miter lim="800000"/>
            <a:headEnd/>
            <a:tailEnd/>
          </a:ln>
        </p:spPr>
      </p:pic>
      <p:sp>
        <p:nvSpPr>
          <p:cNvPr id="9223" name="Text Box 6"/>
          <p:cNvSpPr txBox="1">
            <a:spLocks noChangeArrowheads="1"/>
          </p:cNvSpPr>
          <p:nvPr/>
        </p:nvSpPr>
        <p:spPr bwMode="auto">
          <a:xfrm>
            <a:off x="5316538" y="1995488"/>
            <a:ext cx="2881312" cy="366712"/>
          </a:xfrm>
          <a:prstGeom prst="rect">
            <a:avLst/>
          </a:prstGeom>
          <a:solidFill>
            <a:schemeClr val="bg1"/>
          </a:solidFill>
          <a:ln w="9525">
            <a:noFill/>
            <a:miter lim="800000"/>
            <a:headEnd/>
            <a:tailEnd/>
          </a:ln>
        </p:spPr>
        <p:txBody>
          <a:bodyPr>
            <a:spAutoFit/>
          </a:bodyPr>
          <a:lstStyle/>
          <a:p>
            <a:pPr>
              <a:spcBef>
                <a:spcPct val="50000"/>
              </a:spcBef>
              <a:buFontTx/>
              <a:buNone/>
            </a:pPr>
            <a:r>
              <a:rPr lang="en-US">
                <a:solidFill>
                  <a:srgbClr val="FF3300"/>
                </a:solidFill>
              </a:rPr>
              <a:t>Stronger density dependence</a:t>
            </a:r>
          </a:p>
        </p:txBody>
      </p:sp>
      <p:sp>
        <p:nvSpPr>
          <p:cNvPr id="9224" name="Text Box 7"/>
          <p:cNvSpPr txBox="1">
            <a:spLocks noChangeArrowheads="1"/>
          </p:cNvSpPr>
          <p:nvPr/>
        </p:nvSpPr>
        <p:spPr bwMode="auto">
          <a:xfrm>
            <a:off x="5289550" y="4040188"/>
            <a:ext cx="2851150" cy="366712"/>
          </a:xfrm>
          <a:prstGeom prst="rect">
            <a:avLst/>
          </a:prstGeom>
          <a:solidFill>
            <a:schemeClr val="bg1"/>
          </a:solidFill>
          <a:ln w="9525">
            <a:noFill/>
            <a:miter lim="800000"/>
            <a:headEnd/>
            <a:tailEnd/>
          </a:ln>
        </p:spPr>
        <p:txBody>
          <a:bodyPr>
            <a:spAutoFit/>
          </a:bodyPr>
          <a:lstStyle/>
          <a:p>
            <a:pPr>
              <a:spcBef>
                <a:spcPct val="50000"/>
              </a:spcBef>
              <a:buFontTx/>
              <a:buNone/>
            </a:pPr>
            <a:r>
              <a:rPr lang="en-US">
                <a:solidFill>
                  <a:srgbClr val="FF3300"/>
                </a:solidFill>
              </a:rPr>
              <a:t>Weaker  density dependence</a:t>
            </a:r>
          </a:p>
        </p:txBody>
      </p:sp>
      <p:sp>
        <p:nvSpPr>
          <p:cNvPr id="9225" name="Text Box 8"/>
          <p:cNvSpPr txBox="1">
            <a:spLocks noChangeArrowheads="1"/>
          </p:cNvSpPr>
          <p:nvPr/>
        </p:nvSpPr>
        <p:spPr bwMode="auto">
          <a:xfrm rot="5400000">
            <a:off x="7218022" y="5142308"/>
            <a:ext cx="2470470" cy="307777"/>
          </a:xfrm>
          <a:prstGeom prst="rect">
            <a:avLst/>
          </a:prstGeom>
          <a:noFill/>
          <a:ln w="9525">
            <a:noFill/>
            <a:miter lim="800000"/>
            <a:headEnd/>
            <a:tailEnd/>
          </a:ln>
        </p:spPr>
        <p:txBody>
          <a:bodyPr wrap="square">
            <a:spAutoFit/>
          </a:bodyPr>
          <a:lstStyle/>
          <a:p>
            <a:pPr>
              <a:spcBef>
                <a:spcPct val="50000"/>
              </a:spcBef>
              <a:buFontTx/>
              <a:buNone/>
            </a:pPr>
            <a:r>
              <a:rPr lang="en-US" sz="1400" dirty="0" err="1">
                <a:solidFill>
                  <a:srgbClr val="FF0000"/>
                </a:solidFill>
              </a:rPr>
              <a:t>Lijun</a:t>
            </a:r>
            <a:r>
              <a:rPr lang="en-US" sz="1400" dirty="0">
                <a:solidFill>
                  <a:srgbClr val="FF0000"/>
                </a:solidFill>
              </a:rPr>
              <a:t> Shi, </a:t>
            </a:r>
            <a:r>
              <a:rPr lang="en-US" sz="1400" dirty="0" smtClean="0">
                <a:solidFill>
                  <a:srgbClr val="FF0000"/>
                </a:solidFill>
              </a:rPr>
              <a:t> thesis (2003)</a:t>
            </a:r>
            <a:endParaRPr lang="en-US" sz="1400" dirty="0">
              <a:solidFill>
                <a:srgbClr val="FF0000"/>
              </a:solidFill>
            </a:endParaRPr>
          </a:p>
        </p:txBody>
      </p:sp>
      <p:graphicFrame>
        <p:nvGraphicFramePr>
          <p:cNvPr id="9218" name="Object 9"/>
          <p:cNvGraphicFramePr>
            <a:graphicFrameLocks noChangeAspect="1"/>
          </p:cNvGraphicFramePr>
          <p:nvPr/>
        </p:nvGraphicFramePr>
        <p:xfrm>
          <a:off x="3632200" y="900113"/>
          <a:ext cx="4232275" cy="731837"/>
        </p:xfrm>
        <a:graphic>
          <a:graphicData uri="http://schemas.openxmlformats.org/presentationml/2006/ole">
            <mc:AlternateContent xmlns:mc="http://schemas.openxmlformats.org/markup-compatibility/2006">
              <mc:Choice xmlns:v="urn:schemas-microsoft-com:vml" Requires="v">
                <p:oleObj spid="_x0000_s712710" name="Equation" r:id="rId5" imgW="2488557" imgH="431570" progId="Equation.3">
                  <p:embed/>
                </p:oleObj>
              </mc:Choice>
              <mc:Fallback>
                <p:oleObj name="Equation" r:id="rId5" imgW="2488557" imgH="43157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2200" y="900113"/>
                        <a:ext cx="4232275" cy="731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37962" name="Rectangle 10"/>
          <p:cNvSpPr>
            <a:spLocks noChangeArrowheads="1"/>
          </p:cNvSpPr>
          <p:nvPr/>
        </p:nvSpPr>
        <p:spPr bwMode="auto">
          <a:xfrm>
            <a:off x="152400" y="2084388"/>
            <a:ext cx="2254250" cy="3543300"/>
          </a:xfrm>
          <a:prstGeom prst="rect">
            <a:avLst/>
          </a:prstGeom>
          <a:solidFill>
            <a:srgbClr val="FFFF99"/>
          </a:solidFill>
          <a:ln w="9525">
            <a:noFill/>
            <a:miter lim="800000"/>
            <a:headEnd/>
            <a:tailEnd/>
          </a:ln>
          <a:effectLst>
            <a:outerShdw dist="107763" dir="2700000" algn="ctr" rotWithShape="0">
              <a:schemeClr val="bg2"/>
            </a:outerShdw>
          </a:effectLst>
        </p:spPr>
        <p:txBody>
          <a:bodyPr/>
          <a:lstStyle/>
          <a:p>
            <a:pPr marL="342900" indent="-342900">
              <a:lnSpc>
                <a:spcPct val="90000"/>
              </a:lnSpc>
              <a:defRPr/>
            </a:pPr>
            <a:r>
              <a:rPr lang="en-US">
                <a:solidFill>
                  <a:schemeClr val="accent2"/>
                </a:solidFill>
                <a:sym typeface="Symbol" pitchFamily="18" charset="2"/>
              </a:rPr>
              <a:t>The asymmetry of the spectators can change due to diffusion, but it also can changed due to pre-equilibrium emission. </a:t>
            </a:r>
          </a:p>
          <a:p>
            <a:pPr marL="342900" indent="-342900">
              <a:lnSpc>
                <a:spcPct val="90000"/>
              </a:lnSpc>
              <a:defRPr/>
            </a:pPr>
            <a:r>
              <a:rPr lang="en-US">
                <a:solidFill>
                  <a:schemeClr val="accent2"/>
                </a:solidFill>
                <a:sym typeface="Symbol" pitchFamily="18" charset="2"/>
              </a:rPr>
              <a:t>The use of the isospin transport ratio R</a:t>
            </a:r>
            <a:r>
              <a:rPr lang="en-US" baseline="-25000">
                <a:solidFill>
                  <a:schemeClr val="accent2"/>
                </a:solidFill>
                <a:sym typeface="Symbol" pitchFamily="18" charset="2"/>
              </a:rPr>
              <a:t>i</a:t>
            </a:r>
            <a:r>
              <a:rPr lang="en-US">
                <a:solidFill>
                  <a:schemeClr val="accent2"/>
                </a:solidFill>
                <a:sym typeface="Symbol" pitchFamily="18" charset="2"/>
              </a:rPr>
              <a:t>() isolates the diffusion effects:</a:t>
            </a:r>
          </a:p>
        </p:txBody>
      </p:sp>
      <p:sp>
        <p:nvSpPr>
          <p:cNvPr id="11" name="TextBox 10"/>
          <p:cNvSpPr txBox="1"/>
          <p:nvPr/>
        </p:nvSpPr>
        <p:spPr>
          <a:xfrm>
            <a:off x="5277394" y="3317966"/>
            <a:ext cx="2768707" cy="369332"/>
          </a:xfrm>
          <a:prstGeom prst="rect">
            <a:avLst/>
          </a:prstGeom>
          <a:noFill/>
        </p:spPr>
        <p:txBody>
          <a:bodyPr wrap="none" rtlCol="0">
            <a:spAutoFit/>
          </a:bodyPr>
          <a:lstStyle/>
          <a:p>
            <a:pPr>
              <a:buNone/>
            </a:pPr>
            <a:r>
              <a:rPr lang="en-US" dirty="0" smtClean="0"/>
              <a:t>Sensitive to S(</a:t>
            </a:r>
            <a:r>
              <a:rPr lang="en-US" dirty="0" smtClean="0">
                <a:sym typeface="Symbol"/>
              </a:rPr>
              <a:t>) at 1/2</a:t>
            </a:r>
            <a:r>
              <a:rPr lang="en-US" baseline="-25000" dirty="0" smtClean="0">
                <a:sym typeface="Symbol"/>
              </a:rPr>
              <a:t>0</a:t>
            </a:r>
            <a:endParaRPr lang="en-US" dirty="0" smtClean="0">
              <a:sym typeface="Symbol"/>
            </a:endParaRPr>
          </a:p>
        </p:txBody>
      </p:sp>
      <p:sp>
        <p:nvSpPr>
          <p:cNvPr id="12" name="TextBox 11"/>
          <p:cNvSpPr txBox="1"/>
          <p:nvPr/>
        </p:nvSpPr>
        <p:spPr>
          <a:xfrm>
            <a:off x="522514" y="6309360"/>
            <a:ext cx="3419526" cy="369332"/>
          </a:xfrm>
          <a:prstGeom prst="rect">
            <a:avLst/>
          </a:prstGeom>
          <a:noFill/>
        </p:spPr>
        <p:txBody>
          <a:bodyPr wrap="none" rtlCol="0">
            <a:spAutoFit/>
          </a:bodyPr>
          <a:lstStyle/>
          <a:p>
            <a:r>
              <a:rPr lang="en-US" dirty="0" smtClean="0"/>
              <a:t>See also the talk of Dan Coupland</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Rectangle 2050"/>
          <p:cNvSpPr>
            <a:spLocks noGrp="1" noChangeArrowheads="1"/>
          </p:cNvSpPr>
          <p:nvPr>
            <p:ph type="title"/>
          </p:nvPr>
        </p:nvSpPr>
        <p:spPr>
          <a:xfrm>
            <a:off x="914400" y="241300"/>
            <a:ext cx="7772400" cy="749300"/>
          </a:xfrm>
        </p:spPr>
        <p:txBody>
          <a:bodyPr/>
          <a:lstStyle/>
          <a:p>
            <a:pPr eaLnBrk="1" hangingPunct="1">
              <a:defRPr/>
            </a:pPr>
            <a:r>
              <a:rPr lang="en-US" smtClean="0"/>
              <a:t>Experimental measurements of isospin diffusion</a:t>
            </a:r>
          </a:p>
        </p:txBody>
      </p:sp>
      <p:sp>
        <p:nvSpPr>
          <p:cNvPr id="596995" name="Rectangle 2051"/>
          <p:cNvSpPr>
            <a:spLocks noGrp="1" noChangeArrowheads="1"/>
          </p:cNvSpPr>
          <p:nvPr>
            <p:ph type="body" sz="half" idx="2"/>
          </p:nvPr>
        </p:nvSpPr>
        <p:spPr>
          <a:xfrm>
            <a:off x="320675" y="2293938"/>
            <a:ext cx="4322763" cy="1577975"/>
          </a:xfrm>
        </p:spPr>
        <p:txBody>
          <a:bodyPr/>
          <a:lstStyle/>
          <a:p>
            <a:pPr eaLnBrk="1" hangingPunct="1">
              <a:defRPr/>
            </a:pPr>
            <a:r>
              <a:rPr lang="en-US" smtClean="0"/>
              <a:t>Experimental device:</a:t>
            </a:r>
          </a:p>
        </p:txBody>
      </p:sp>
      <p:pic>
        <p:nvPicPr>
          <p:cNvPr id="46084" name="Picture 2052" descr="lassa-small"/>
          <p:cNvPicPr>
            <a:picLocks noChangeAspect="1" noChangeArrowheads="1"/>
          </p:cNvPicPr>
          <p:nvPr/>
        </p:nvPicPr>
        <p:blipFill>
          <a:blip r:embed="rId2"/>
          <a:srcRect/>
          <a:stretch>
            <a:fillRect/>
          </a:stretch>
        </p:blipFill>
        <p:spPr bwMode="auto">
          <a:xfrm>
            <a:off x="4910138" y="1357313"/>
            <a:ext cx="3733800" cy="3457575"/>
          </a:xfrm>
          <a:prstGeom prst="rect">
            <a:avLst/>
          </a:prstGeom>
          <a:noFill/>
          <a:ln w="9525">
            <a:noFill/>
            <a:miter lim="800000"/>
            <a:headEnd/>
            <a:tailEnd/>
          </a:ln>
        </p:spPr>
      </p:pic>
      <p:sp>
        <p:nvSpPr>
          <p:cNvPr id="46085" name="Text Box 2053"/>
          <p:cNvSpPr txBox="1">
            <a:spLocks noChangeArrowheads="1"/>
          </p:cNvSpPr>
          <p:nvPr/>
        </p:nvSpPr>
        <p:spPr bwMode="auto">
          <a:xfrm>
            <a:off x="684213" y="2667000"/>
            <a:ext cx="3582987" cy="1006475"/>
          </a:xfrm>
          <a:prstGeom prst="rect">
            <a:avLst/>
          </a:prstGeom>
          <a:noFill/>
          <a:ln w="9525">
            <a:noFill/>
            <a:miter lim="800000"/>
            <a:headEnd/>
            <a:tailEnd/>
          </a:ln>
        </p:spPr>
        <p:txBody>
          <a:bodyPr wrap="none">
            <a:spAutoFit/>
          </a:bodyPr>
          <a:lstStyle/>
          <a:p>
            <a:pPr>
              <a:spcBef>
                <a:spcPct val="0"/>
              </a:spcBef>
              <a:buFontTx/>
              <a:buNone/>
            </a:pPr>
            <a:r>
              <a:rPr lang="en-US" sz="2000"/>
              <a:t>Miniball with LASSA array</a:t>
            </a:r>
          </a:p>
          <a:p>
            <a:pPr>
              <a:spcBef>
                <a:spcPct val="0"/>
              </a:spcBef>
              <a:buFontTx/>
              <a:buNone/>
            </a:pPr>
            <a:r>
              <a:rPr lang="en-US" sz="2000"/>
              <a:t>Experiment:</a:t>
            </a:r>
          </a:p>
          <a:p>
            <a:pPr>
              <a:spcBef>
                <a:spcPct val="0"/>
              </a:spcBef>
              <a:buFontTx/>
              <a:buNone/>
            </a:pPr>
            <a:r>
              <a:rPr lang="en-US" sz="2000"/>
              <a:t> </a:t>
            </a:r>
            <a:r>
              <a:rPr lang="en-US" sz="2000" baseline="30000"/>
              <a:t>112,124</a:t>
            </a:r>
            <a:r>
              <a:rPr lang="en-US" sz="2000"/>
              <a:t>Sn+</a:t>
            </a:r>
            <a:r>
              <a:rPr lang="en-US" sz="2000" baseline="30000"/>
              <a:t>112,124</a:t>
            </a:r>
            <a:r>
              <a:rPr lang="en-US" sz="2000"/>
              <a:t>Sn, E/A =50 MeV</a:t>
            </a:r>
          </a:p>
        </p:txBody>
      </p:sp>
      <p:sp>
        <p:nvSpPr>
          <p:cNvPr id="46086" name="AutoShape 2054"/>
          <p:cNvSpPr>
            <a:spLocks noChangeArrowheads="1"/>
          </p:cNvSpPr>
          <p:nvPr/>
        </p:nvSpPr>
        <p:spPr bwMode="auto">
          <a:xfrm>
            <a:off x="4095750" y="2855913"/>
            <a:ext cx="469900" cy="419100"/>
          </a:xfrm>
          <a:prstGeom prst="rightArrow">
            <a:avLst>
              <a:gd name="adj1" fmla="val 50000"/>
              <a:gd name="adj2" fmla="val 28030"/>
            </a:avLst>
          </a:prstGeom>
          <a:solidFill>
            <a:schemeClr val="accent1"/>
          </a:solidFill>
          <a:ln w="9525">
            <a:solidFill>
              <a:schemeClr val="tx1"/>
            </a:solidFill>
            <a:miter lim="800000"/>
            <a:headEnd/>
            <a:tailEnd/>
          </a:ln>
        </p:spPr>
        <p:txBody>
          <a:bodyPr wrap="none" anchor="ctr"/>
          <a:lstStyle/>
          <a:p>
            <a:endParaRPr lang="en-US"/>
          </a:p>
        </p:txBody>
      </p:sp>
      <p:sp>
        <p:nvSpPr>
          <p:cNvPr id="597000" name="Rectangle 2056"/>
          <p:cNvSpPr>
            <a:spLocks noChangeArrowheads="1"/>
          </p:cNvSpPr>
          <p:nvPr/>
        </p:nvSpPr>
        <p:spPr bwMode="auto">
          <a:xfrm>
            <a:off x="795338" y="5000625"/>
            <a:ext cx="7894637" cy="1481138"/>
          </a:xfrm>
          <a:prstGeom prst="rect">
            <a:avLst/>
          </a:prstGeom>
          <a:solidFill>
            <a:srgbClr val="FFFF99"/>
          </a:solidFill>
          <a:ln w="9525">
            <a:noFill/>
            <a:miter lim="800000"/>
            <a:headEnd/>
            <a:tailEnd/>
          </a:ln>
          <a:effectLst>
            <a:outerShdw dist="107763" dir="2700000" algn="ctr" rotWithShape="0">
              <a:schemeClr val="bg2"/>
            </a:outerShdw>
          </a:effectLst>
        </p:spPr>
        <p:txBody>
          <a:bodyPr/>
          <a:lstStyle/>
          <a:p>
            <a:pPr marL="342900" indent="-342900">
              <a:defRPr/>
            </a:pPr>
            <a:r>
              <a:rPr lang="en-US" sz="2000">
                <a:solidFill>
                  <a:schemeClr val="accent2"/>
                </a:solidFill>
              </a:rPr>
              <a:t>Projectile and target nucleons are largely “spectators” during these peripheral collisions.</a:t>
            </a:r>
          </a:p>
          <a:p>
            <a:pPr marL="742950" lvl="1" indent="-285750">
              <a:buFontTx/>
              <a:buChar char="–"/>
              <a:defRPr/>
            </a:pPr>
            <a:r>
              <a:rPr lang="en-US" sz="2000"/>
              <a:t>Projectile residue have somewhat less than beam velocity.</a:t>
            </a:r>
          </a:p>
          <a:p>
            <a:pPr marL="742950" lvl="1" indent="-285750">
              <a:buFontTx/>
              <a:buChar char="–"/>
              <a:defRPr/>
            </a:pPr>
            <a:r>
              <a:rPr lang="en-US" sz="2000"/>
              <a:t>Target residues have very small velocities. </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Rectangle 2"/>
          <p:cNvSpPr>
            <a:spLocks noGrp="1" noChangeArrowheads="1"/>
          </p:cNvSpPr>
          <p:nvPr>
            <p:ph type="title"/>
          </p:nvPr>
        </p:nvSpPr>
        <p:spPr>
          <a:xfrm>
            <a:off x="666750" y="276225"/>
            <a:ext cx="7772400" cy="585788"/>
          </a:xfrm>
        </p:spPr>
        <p:txBody>
          <a:bodyPr/>
          <a:lstStyle/>
          <a:p>
            <a:pPr eaLnBrk="1" hangingPunct="1">
              <a:defRPr/>
            </a:pPr>
            <a:r>
              <a:rPr lang="en-US" smtClean="0"/>
              <a:t>Probing the asymmetry of the Spectators</a:t>
            </a:r>
          </a:p>
        </p:txBody>
      </p:sp>
      <p:sp>
        <p:nvSpPr>
          <p:cNvPr id="567299" name="Rectangle 3"/>
          <p:cNvSpPr>
            <a:spLocks noGrp="1" noChangeArrowheads="1"/>
          </p:cNvSpPr>
          <p:nvPr>
            <p:ph type="body" sz="half" idx="1"/>
          </p:nvPr>
        </p:nvSpPr>
        <p:spPr>
          <a:xfrm>
            <a:off x="482600" y="1257300"/>
            <a:ext cx="3810000" cy="1473200"/>
          </a:xfrm>
        </p:spPr>
        <p:txBody>
          <a:bodyPr/>
          <a:lstStyle/>
          <a:p>
            <a:pPr eaLnBrk="1" hangingPunct="1">
              <a:lnSpc>
                <a:spcPct val="90000"/>
              </a:lnSpc>
              <a:defRPr/>
            </a:pPr>
            <a:r>
              <a:rPr lang="en-US" sz="2000" smtClean="0"/>
              <a:t>The main effect of changing the asymmetry of the projectile spectator remnant is to shift the isotopic distributions of the products of its decay</a:t>
            </a:r>
          </a:p>
        </p:txBody>
      </p:sp>
      <p:sp>
        <p:nvSpPr>
          <p:cNvPr id="567300" name="Rectangle 4"/>
          <p:cNvSpPr>
            <a:spLocks noGrp="1" noChangeArrowheads="1"/>
          </p:cNvSpPr>
          <p:nvPr>
            <p:ph type="body" sz="half" idx="2"/>
          </p:nvPr>
        </p:nvSpPr>
        <p:spPr>
          <a:xfrm>
            <a:off x="4648200" y="1193800"/>
            <a:ext cx="4152900" cy="1574800"/>
          </a:xfrm>
        </p:spPr>
        <p:txBody>
          <a:bodyPr/>
          <a:lstStyle/>
          <a:p>
            <a:pPr eaLnBrk="1" hangingPunct="1">
              <a:defRPr/>
            </a:pPr>
            <a:r>
              <a:rPr lang="en-US" sz="2000" smtClean="0"/>
              <a:t>This can be described by the isoscaling parameters </a:t>
            </a:r>
            <a:r>
              <a:rPr lang="en-US" sz="2000" smtClean="0">
                <a:sym typeface="Symbol" pitchFamily="18" charset="2"/>
              </a:rPr>
              <a:t> and </a:t>
            </a:r>
            <a:r>
              <a:rPr lang="en-US" sz="1600" smtClean="0"/>
              <a:t>:</a:t>
            </a:r>
          </a:p>
          <a:p>
            <a:pPr eaLnBrk="1" hangingPunct="1">
              <a:defRPr/>
            </a:pPr>
            <a:endParaRPr lang="en-US" sz="1600" smtClean="0"/>
          </a:p>
        </p:txBody>
      </p:sp>
      <p:graphicFrame>
        <p:nvGraphicFramePr>
          <p:cNvPr id="10242" name="Object 5"/>
          <p:cNvGraphicFramePr>
            <a:graphicFrameLocks noChangeAspect="1"/>
          </p:cNvGraphicFramePr>
          <p:nvPr/>
        </p:nvGraphicFramePr>
        <p:xfrm>
          <a:off x="5227638" y="1941513"/>
          <a:ext cx="2925762" cy="736600"/>
        </p:xfrm>
        <a:graphic>
          <a:graphicData uri="http://schemas.openxmlformats.org/presentationml/2006/ole">
            <mc:AlternateContent xmlns:mc="http://schemas.openxmlformats.org/markup-compatibility/2006">
              <mc:Choice xmlns:v="urn:schemas-microsoft-com:vml" Requires="v">
                <p:oleObj spid="_x0000_s713734" name="Equation" r:id="rId3" imgW="1714156" imgH="431570" progId="Equation.3">
                  <p:embed/>
                </p:oleObj>
              </mc:Choice>
              <mc:Fallback>
                <p:oleObj name="Equation" r:id="rId3" imgW="1714156" imgH="43157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7638" y="1941513"/>
                        <a:ext cx="2925762" cy="736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246" name="Picture 6" descr="SN_ISODIS_peri"/>
          <p:cNvPicPr>
            <a:picLocks noChangeAspect="1" noChangeArrowheads="1"/>
          </p:cNvPicPr>
          <p:nvPr/>
        </p:nvPicPr>
        <p:blipFill>
          <a:blip r:embed="rId5"/>
          <a:srcRect/>
          <a:stretch>
            <a:fillRect/>
          </a:stretch>
        </p:blipFill>
        <p:spPr bwMode="auto">
          <a:xfrm>
            <a:off x="228600" y="3052763"/>
            <a:ext cx="4133850" cy="3559175"/>
          </a:xfrm>
          <a:prstGeom prst="rect">
            <a:avLst/>
          </a:prstGeom>
          <a:noFill/>
          <a:ln w="9525">
            <a:noFill/>
            <a:miter lim="800000"/>
            <a:headEnd/>
            <a:tailEnd/>
          </a:ln>
        </p:spPr>
      </p:pic>
      <p:sp>
        <p:nvSpPr>
          <p:cNvPr id="10247" name="Text Box 28"/>
          <p:cNvSpPr txBox="1">
            <a:spLocks noChangeArrowheads="1"/>
          </p:cNvSpPr>
          <p:nvPr/>
        </p:nvSpPr>
        <p:spPr bwMode="auto">
          <a:xfrm>
            <a:off x="5084763" y="3013075"/>
            <a:ext cx="3000375" cy="284163"/>
          </a:xfrm>
          <a:prstGeom prst="rect">
            <a:avLst/>
          </a:prstGeom>
          <a:noFill/>
          <a:ln w="9525">
            <a:noFill/>
            <a:miter lim="800000"/>
            <a:headEnd/>
            <a:tailEnd/>
          </a:ln>
        </p:spPr>
        <p:txBody>
          <a:bodyPr>
            <a:spAutoFit/>
          </a:bodyPr>
          <a:lstStyle/>
          <a:p>
            <a:pPr>
              <a:lnSpc>
                <a:spcPct val="90000"/>
              </a:lnSpc>
              <a:spcBef>
                <a:spcPct val="0"/>
              </a:spcBef>
              <a:buFontTx/>
              <a:buNone/>
            </a:pPr>
            <a:r>
              <a:rPr lang="en-US" sz="1400"/>
              <a:t>Tsang et. al.,PRL 92, 062701 (2004</a:t>
            </a:r>
            <a:r>
              <a:rPr lang="en-US" sz="1400">
                <a:latin typeface="Helvetica" pitchFamily="34" charset="0"/>
              </a:rPr>
              <a:t>)</a:t>
            </a:r>
            <a:endParaRPr lang="en-US"/>
          </a:p>
        </p:txBody>
      </p:sp>
      <p:pic>
        <p:nvPicPr>
          <p:cNvPr id="10248" name="Picture 29" descr="fig1"/>
          <p:cNvPicPr>
            <a:picLocks noChangeAspect="1" noChangeArrowheads="1"/>
          </p:cNvPicPr>
          <p:nvPr/>
        </p:nvPicPr>
        <p:blipFill>
          <a:blip r:embed="rId6"/>
          <a:srcRect r="-1671"/>
          <a:stretch>
            <a:fillRect/>
          </a:stretch>
        </p:blipFill>
        <p:spPr bwMode="auto">
          <a:xfrm>
            <a:off x="4567238" y="3225800"/>
            <a:ext cx="4091539" cy="3325813"/>
          </a:xfrm>
          <a:prstGeom prst="rect">
            <a:avLst/>
          </a:prstGeom>
          <a:solidFill>
            <a:schemeClr val="bg1"/>
          </a:solidFill>
          <a:ln w="9525">
            <a:noFill/>
            <a:miter lim="800000"/>
            <a:headEnd/>
            <a:tailEnd/>
          </a:ln>
        </p:spPr>
      </p:pic>
      <p:grpSp>
        <p:nvGrpSpPr>
          <p:cNvPr id="2" name="Group 30"/>
          <p:cNvGrpSpPr>
            <a:grpSpLocks/>
          </p:cNvGrpSpPr>
          <p:nvPr/>
        </p:nvGrpSpPr>
        <p:grpSpPr bwMode="auto">
          <a:xfrm>
            <a:off x="6718300" y="3387725"/>
            <a:ext cx="1385888" cy="2571750"/>
            <a:chOff x="4290" y="2428"/>
            <a:chExt cx="818" cy="1440"/>
          </a:xfrm>
        </p:grpSpPr>
        <p:sp>
          <p:nvSpPr>
            <p:cNvPr id="10251" name="Line 31"/>
            <p:cNvSpPr>
              <a:spLocks noChangeShapeType="1"/>
            </p:cNvSpPr>
            <p:nvPr/>
          </p:nvSpPr>
          <p:spPr bwMode="auto">
            <a:xfrm flipH="1">
              <a:off x="4684" y="2440"/>
              <a:ext cx="424" cy="0"/>
            </a:xfrm>
            <a:prstGeom prst="line">
              <a:avLst/>
            </a:prstGeom>
            <a:noFill/>
            <a:ln w="25400">
              <a:solidFill>
                <a:srgbClr val="FF0000"/>
              </a:solidFill>
              <a:prstDash val="dash"/>
              <a:round/>
              <a:headEnd/>
              <a:tailEnd/>
            </a:ln>
          </p:spPr>
          <p:txBody>
            <a:bodyPr/>
            <a:lstStyle/>
            <a:p>
              <a:endParaRPr lang="en-US"/>
            </a:p>
          </p:txBody>
        </p:sp>
        <p:sp>
          <p:nvSpPr>
            <p:cNvPr id="10252" name="Line 32"/>
            <p:cNvSpPr>
              <a:spLocks noChangeShapeType="1"/>
            </p:cNvSpPr>
            <p:nvPr/>
          </p:nvSpPr>
          <p:spPr bwMode="auto">
            <a:xfrm flipH="1">
              <a:off x="4324" y="3868"/>
              <a:ext cx="424" cy="0"/>
            </a:xfrm>
            <a:prstGeom prst="line">
              <a:avLst/>
            </a:prstGeom>
            <a:noFill/>
            <a:ln w="25400">
              <a:solidFill>
                <a:srgbClr val="FF0000"/>
              </a:solidFill>
              <a:prstDash val="dash"/>
              <a:round/>
              <a:headEnd/>
              <a:tailEnd/>
            </a:ln>
          </p:spPr>
          <p:txBody>
            <a:bodyPr/>
            <a:lstStyle/>
            <a:p>
              <a:endParaRPr lang="en-US"/>
            </a:p>
          </p:txBody>
        </p:sp>
        <p:sp>
          <p:nvSpPr>
            <p:cNvPr id="10253" name="Text Box 33"/>
            <p:cNvSpPr txBox="1">
              <a:spLocks noChangeArrowheads="1"/>
            </p:cNvSpPr>
            <p:nvPr/>
          </p:nvSpPr>
          <p:spPr bwMode="auto">
            <a:xfrm>
              <a:off x="4290" y="2428"/>
              <a:ext cx="765" cy="205"/>
            </a:xfrm>
            <a:prstGeom prst="rect">
              <a:avLst/>
            </a:prstGeom>
            <a:noFill/>
            <a:ln w="9525">
              <a:noFill/>
              <a:miter lim="800000"/>
              <a:headEnd/>
              <a:tailEnd/>
            </a:ln>
          </p:spPr>
          <p:txBody>
            <a:bodyPr wrap="none">
              <a:spAutoFit/>
            </a:bodyPr>
            <a:lstStyle/>
            <a:p>
              <a:pPr>
                <a:buFontTx/>
                <a:buNone/>
              </a:pPr>
              <a:r>
                <a:rPr lang="en-US">
                  <a:solidFill>
                    <a:srgbClr val="FF0000"/>
                  </a:solidFill>
                </a:rPr>
                <a:t>no diffusion</a:t>
              </a:r>
            </a:p>
          </p:txBody>
        </p:sp>
      </p:grpSp>
      <p:sp>
        <p:nvSpPr>
          <p:cNvPr id="10250" name="Text Box 42"/>
          <p:cNvSpPr txBox="1">
            <a:spLocks noChangeArrowheads="1"/>
          </p:cNvSpPr>
          <p:nvPr/>
        </p:nvSpPr>
        <p:spPr bwMode="auto">
          <a:xfrm>
            <a:off x="1362075" y="2801938"/>
            <a:ext cx="2608263" cy="304800"/>
          </a:xfrm>
          <a:prstGeom prst="rect">
            <a:avLst/>
          </a:prstGeom>
          <a:noFill/>
          <a:ln w="9525">
            <a:noFill/>
            <a:miter lim="800000"/>
            <a:headEnd/>
            <a:tailEnd/>
          </a:ln>
        </p:spPr>
        <p:txBody>
          <a:bodyPr wrap="none">
            <a:spAutoFit/>
          </a:bodyPr>
          <a:lstStyle/>
          <a:p>
            <a:pPr>
              <a:buFontTx/>
              <a:buNone/>
            </a:pPr>
            <a:r>
              <a:rPr lang="en-US" sz="1400"/>
              <a:t>Liu et al.PRC 76, 034603 </a:t>
            </a:r>
            <a:r>
              <a:rPr lang="en-US" sz="1400">
                <a:cs typeface="Times New Roman" pitchFamily="18" charset="0"/>
              </a:rPr>
              <a:t>(2007). </a:t>
            </a:r>
          </a:p>
        </p:txBody>
      </p:sp>
      <p:sp>
        <p:nvSpPr>
          <p:cNvPr id="14" name="TextBox 13"/>
          <p:cNvSpPr txBox="1"/>
          <p:nvPr/>
        </p:nvSpPr>
        <p:spPr>
          <a:xfrm rot="16200000">
            <a:off x="8373289" y="4389122"/>
            <a:ext cx="330540" cy="369332"/>
          </a:xfrm>
          <a:prstGeom prst="rect">
            <a:avLst/>
          </a:prstGeom>
          <a:solidFill>
            <a:schemeClr val="bg1"/>
          </a:solidFill>
        </p:spPr>
        <p:txBody>
          <a:bodyPr wrap="none" rtlCol="0">
            <a:spAutoFit/>
          </a:bodyPr>
          <a:lstStyle/>
          <a:p>
            <a:pPr>
              <a:buNone/>
            </a:pPr>
            <a:r>
              <a:rPr lang="en-US" dirty="0" smtClean="0">
                <a:sym typeface="Symbol"/>
              </a:rPr>
              <a:t></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2"/>
          <p:cNvSpPr>
            <a:spLocks noGrp="1" noChangeArrowheads="1"/>
          </p:cNvSpPr>
          <p:nvPr>
            <p:ph type="title"/>
          </p:nvPr>
        </p:nvSpPr>
        <p:spPr>
          <a:xfrm>
            <a:off x="550863" y="174625"/>
            <a:ext cx="7772400" cy="585788"/>
          </a:xfrm>
        </p:spPr>
        <p:txBody>
          <a:bodyPr/>
          <a:lstStyle/>
          <a:p>
            <a:pPr eaLnBrk="1" hangingPunct="1">
              <a:defRPr/>
            </a:pPr>
            <a:r>
              <a:rPr lang="en-US" smtClean="0"/>
              <a:t>Determining </a:t>
            </a:r>
            <a:r>
              <a:rPr lang="en-US" smtClean="0">
                <a:sym typeface="Symbol" pitchFamily="18" charset="2"/>
              </a:rPr>
              <a:t>R</a:t>
            </a:r>
            <a:r>
              <a:rPr lang="en-US" baseline="-25000" smtClean="0">
                <a:sym typeface="Symbol" pitchFamily="18" charset="2"/>
              </a:rPr>
              <a:t>i</a:t>
            </a:r>
            <a:r>
              <a:rPr lang="en-US" smtClean="0">
                <a:sym typeface="Symbol" pitchFamily="18" charset="2"/>
              </a:rPr>
              <a:t>()</a:t>
            </a:r>
            <a:endParaRPr lang="en-US" smtClean="0"/>
          </a:p>
        </p:txBody>
      </p:sp>
      <p:sp>
        <p:nvSpPr>
          <p:cNvPr id="568323" name="Rectangle 3"/>
          <p:cNvSpPr>
            <a:spLocks noGrp="1" noChangeArrowheads="1"/>
          </p:cNvSpPr>
          <p:nvPr>
            <p:ph type="body" sz="half" idx="1"/>
          </p:nvPr>
        </p:nvSpPr>
        <p:spPr>
          <a:xfrm>
            <a:off x="495300" y="2057400"/>
            <a:ext cx="3873500" cy="4178300"/>
          </a:xfrm>
        </p:spPr>
        <p:txBody>
          <a:bodyPr/>
          <a:lstStyle/>
          <a:p>
            <a:pPr eaLnBrk="1" hangingPunct="1">
              <a:lnSpc>
                <a:spcPct val="90000"/>
              </a:lnSpc>
              <a:defRPr/>
            </a:pPr>
            <a:endParaRPr lang="en-US" sz="1600" dirty="0" smtClean="0"/>
          </a:p>
          <a:p>
            <a:pPr eaLnBrk="1" hangingPunct="1">
              <a:lnSpc>
                <a:spcPct val="90000"/>
              </a:lnSpc>
              <a:defRPr/>
            </a:pPr>
            <a:endParaRPr lang="en-US" sz="1600" dirty="0" smtClean="0"/>
          </a:p>
          <a:p>
            <a:pPr eaLnBrk="1" hangingPunct="1">
              <a:lnSpc>
                <a:spcPct val="90000"/>
              </a:lnSpc>
              <a:defRPr/>
            </a:pPr>
            <a:endParaRPr lang="en-US" sz="1600" dirty="0" smtClean="0"/>
          </a:p>
          <a:p>
            <a:pPr eaLnBrk="1" hangingPunct="1">
              <a:lnSpc>
                <a:spcPct val="90000"/>
              </a:lnSpc>
              <a:defRPr/>
            </a:pPr>
            <a:endParaRPr lang="en-US" sz="1600" dirty="0" smtClean="0"/>
          </a:p>
          <a:p>
            <a:pPr eaLnBrk="1" hangingPunct="1">
              <a:lnSpc>
                <a:spcPct val="90000"/>
              </a:lnSpc>
              <a:defRPr/>
            </a:pPr>
            <a:r>
              <a:rPr lang="en-US" sz="2000" dirty="0" smtClean="0"/>
              <a:t>In statistical theory, certain observables depend linearly on </a:t>
            </a:r>
            <a:r>
              <a:rPr lang="en-US" sz="2000" dirty="0" smtClean="0">
                <a:sym typeface="Symbol" pitchFamily="18" charset="2"/>
              </a:rPr>
              <a:t>=(</a:t>
            </a:r>
            <a:r>
              <a:rPr lang="en-US" sz="2000" baseline="-25000" dirty="0" smtClean="0">
                <a:sym typeface="Symbol" pitchFamily="18" charset="2"/>
              </a:rPr>
              <a:t>n</a:t>
            </a:r>
            <a:r>
              <a:rPr lang="en-US" sz="2000" dirty="0" smtClean="0">
                <a:sym typeface="Symbol" pitchFamily="18" charset="2"/>
              </a:rPr>
              <a:t>-</a:t>
            </a:r>
            <a:r>
              <a:rPr lang="en-US" sz="2000" baseline="-25000" dirty="0" smtClean="0">
                <a:sym typeface="Symbol" pitchFamily="18" charset="2"/>
              </a:rPr>
              <a:t>p</a:t>
            </a:r>
            <a:r>
              <a:rPr lang="en-US" sz="2000" dirty="0" smtClean="0">
                <a:sym typeface="Symbol" pitchFamily="18" charset="2"/>
              </a:rPr>
              <a:t>)/</a:t>
            </a:r>
            <a:r>
              <a:rPr lang="en-US" sz="2000" dirty="0" smtClean="0"/>
              <a:t>: </a:t>
            </a:r>
          </a:p>
          <a:p>
            <a:pPr eaLnBrk="1" hangingPunct="1">
              <a:lnSpc>
                <a:spcPct val="90000"/>
              </a:lnSpc>
              <a:defRPr/>
            </a:pPr>
            <a:endParaRPr lang="en-US" sz="2000" dirty="0" smtClean="0"/>
          </a:p>
          <a:p>
            <a:pPr eaLnBrk="1" hangingPunct="1">
              <a:lnSpc>
                <a:spcPct val="90000"/>
              </a:lnSpc>
              <a:defRPr/>
            </a:pPr>
            <a:endParaRPr lang="en-US" sz="2000" dirty="0" smtClean="0"/>
          </a:p>
          <a:p>
            <a:pPr eaLnBrk="1" hangingPunct="1">
              <a:lnSpc>
                <a:spcPct val="90000"/>
              </a:lnSpc>
              <a:defRPr/>
            </a:pPr>
            <a:endParaRPr lang="en-US" sz="2000" dirty="0" smtClean="0"/>
          </a:p>
          <a:p>
            <a:pPr eaLnBrk="1" hangingPunct="1">
              <a:lnSpc>
                <a:spcPct val="90000"/>
              </a:lnSpc>
              <a:defRPr/>
            </a:pPr>
            <a:r>
              <a:rPr lang="en-US" sz="2000" dirty="0" smtClean="0"/>
              <a:t>Calculations confirm this</a:t>
            </a:r>
          </a:p>
          <a:p>
            <a:pPr eaLnBrk="1" hangingPunct="1">
              <a:lnSpc>
                <a:spcPct val="90000"/>
              </a:lnSpc>
              <a:defRPr/>
            </a:pPr>
            <a:r>
              <a:rPr lang="en-US" sz="2000" dirty="0" smtClean="0"/>
              <a:t>We have experimentally confirmed this</a:t>
            </a:r>
          </a:p>
        </p:txBody>
      </p:sp>
      <p:sp>
        <p:nvSpPr>
          <p:cNvPr id="568324" name="Rectangle 4"/>
          <p:cNvSpPr>
            <a:spLocks noGrp="1" noChangeArrowheads="1"/>
          </p:cNvSpPr>
          <p:nvPr>
            <p:ph type="body" sz="half" idx="2"/>
          </p:nvPr>
        </p:nvSpPr>
        <p:spPr>
          <a:xfrm>
            <a:off x="4813300" y="2082800"/>
            <a:ext cx="4057650" cy="4114800"/>
          </a:xfrm>
        </p:spPr>
        <p:txBody>
          <a:bodyPr/>
          <a:lstStyle/>
          <a:p>
            <a:pPr eaLnBrk="1" hangingPunct="1">
              <a:defRPr/>
            </a:pPr>
            <a:r>
              <a:rPr lang="en-US" sz="2000" smtClean="0"/>
              <a:t>Consider the ratio R</a:t>
            </a:r>
            <a:r>
              <a:rPr lang="en-US" sz="2000" baseline="-25000" smtClean="0"/>
              <a:t>i</a:t>
            </a:r>
            <a:r>
              <a:rPr lang="en-US" sz="2000" smtClean="0"/>
              <a:t>(X), where X = </a:t>
            </a:r>
            <a:r>
              <a:rPr lang="en-US" sz="2000" smtClean="0">
                <a:sym typeface="Symbol" pitchFamily="18" charset="2"/>
              </a:rPr>
              <a:t>, X</a:t>
            </a:r>
            <a:r>
              <a:rPr lang="en-US" sz="2000" baseline="-25000" smtClean="0">
                <a:sym typeface="Symbol" pitchFamily="18" charset="2"/>
              </a:rPr>
              <a:t>7</a:t>
            </a:r>
            <a:r>
              <a:rPr lang="en-US" sz="2000" smtClean="0">
                <a:sym typeface="Symbol" pitchFamily="18" charset="2"/>
              </a:rPr>
              <a:t> or some other observable:</a:t>
            </a:r>
            <a:endParaRPr lang="en-US" sz="2000" smtClean="0"/>
          </a:p>
          <a:p>
            <a:pPr eaLnBrk="1" hangingPunct="1">
              <a:defRPr/>
            </a:pPr>
            <a:endParaRPr lang="en-US" sz="2000" smtClean="0"/>
          </a:p>
          <a:p>
            <a:pPr eaLnBrk="1" hangingPunct="1">
              <a:defRPr/>
            </a:pPr>
            <a:endParaRPr lang="en-US" sz="2000" smtClean="0"/>
          </a:p>
          <a:p>
            <a:pPr eaLnBrk="1" hangingPunct="1">
              <a:defRPr/>
            </a:pPr>
            <a:endParaRPr lang="en-US" sz="2000" smtClean="0"/>
          </a:p>
          <a:p>
            <a:pPr eaLnBrk="1" hangingPunct="1">
              <a:defRPr/>
            </a:pPr>
            <a:r>
              <a:rPr lang="en-US" sz="2000" smtClean="0"/>
              <a:t>If X depends linearly on </a:t>
            </a:r>
            <a:r>
              <a:rPr lang="en-US" sz="2000" smtClean="0">
                <a:sym typeface="Symbol" pitchFamily="18" charset="2"/>
              </a:rPr>
              <a:t></a:t>
            </a:r>
            <a:r>
              <a:rPr lang="en-US" sz="2000" baseline="-25000" smtClean="0">
                <a:sym typeface="Symbol" pitchFamily="18" charset="2"/>
              </a:rPr>
              <a:t>2</a:t>
            </a:r>
            <a:r>
              <a:rPr lang="en-US" sz="2000" smtClean="0"/>
              <a:t>:</a:t>
            </a:r>
          </a:p>
          <a:p>
            <a:pPr eaLnBrk="1" hangingPunct="1">
              <a:defRPr/>
            </a:pPr>
            <a:endParaRPr lang="en-US" sz="2000" smtClean="0"/>
          </a:p>
          <a:p>
            <a:pPr eaLnBrk="1" hangingPunct="1">
              <a:defRPr/>
            </a:pPr>
            <a:r>
              <a:rPr lang="en-US" sz="2000" smtClean="0"/>
              <a:t>Then by direct substitution:</a:t>
            </a:r>
          </a:p>
          <a:p>
            <a:pPr eaLnBrk="1" hangingPunct="1">
              <a:defRPr/>
            </a:pPr>
            <a:endParaRPr lang="en-US" sz="2000" smtClean="0"/>
          </a:p>
          <a:p>
            <a:pPr eaLnBrk="1" hangingPunct="1">
              <a:defRPr/>
            </a:pPr>
            <a:endParaRPr lang="en-US" sz="2000" smtClean="0"/>
          </a:p>
          <a:p>
            <a:pPr eaLnBrk="1" hangingPunct="1">
              <a:buFontTx/>
              <a:buNone/>
              <a:defRPr/>
            </a:pPr>
            <a:endParaRPr lang="en-US" sz="2000" smtClean="0"/>
          </a:p>
          <a:p>
            <a:pPr eaLnBrk="1" hangingPunct="1">
              <a:defRPr/>
            </a:pPr>
            <a:endParaRPr lang="en-US" sz="2000" smtClean="0"/>
          </a:p>
        </p:txBody>
      </p:sp>
      <p:graphicFrame>
        <p:nvGraphicFramePr>
          <p:cNvPr id="11266" name="Object 1024"/>
          <p:cNvGraphicFramePr>
            <a:graphicFrameLocks noChangeAspect="1"/>
          </p:cNvGraphicFramePr>
          <p:nvPr/>
        </p:nvGraphicFramePr>
        <p:xfrm>
          <a:off x="4838700" y="2909888"/>
          <a:ext cx="3968750" cy="649287"/>
        </p:xfrm>
        <a:graphic>
          <a:graphicData uri="http://schemas.openxmlformats.org/presentationml/2006/ole">
            <mc:AlternateContent xmlns:mc="http://schemas.openxmlformats.org/markup-compatibility/2006">
              <mc:Choice xmlns:v="urn:schemas-microsoft-com:vml" Requires="v">
                <p:oleObj spid="_x0000_s714768" name="Equation" r:id="rId3" imgW="2628556" imgH="431570" progId="Equation.3">
                  <p:embed/>
                </p:oleObj>
              </mc:Choice>
              <mc:Fallback>
                <p:oleObj name="Equation" r:id="rId3" imgW="2628556" imgH="431570" progId="Equation.3">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8700" y="2909888"/>
                        <a:ext cx="3968750" cy="649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7" name="Object 1025"/>
          <p:cNvGraphicFramePr>
            <a:graphicFrameLocks noChangeAspect="1"/>
          </p:cNvGraphicFramePr>
          <p:nvPr/>
        </p:nvGraphicFramePr>
        <p:xfrm>
          <a:off x="5970588" y="4267200"/>
          <a:ext cx="1370012" cy="363538"/>
        </p:xfrm>
        <a:graphic>
          <a:graphicData uri="http://schemas.openxmlformats.org/presentationml/2006/ole">
            <mc:AlternateContent xmlns:mc="http://schemas.openxmlformats.org/markup-compatibility/2006">
              <mc:Choice xmlns:v="urn:schemas-microsoft-com:vml" Requires="v">
                <p:oleObj spid="_x0000_s714769" name="Equation" r:id="rId5" imgW="811943" imgH="215931" progId="Equation.3">
                  <p:embed/>
                </p:oleObj>
              </mc:Choice>
              <mc:Fallback>
                <p:oleObj name="Equation" r:id="rId5" imgW="811943" imgH="215931" progId="Equation.3">
                  <p:embed/>
                  <p:pic>
                    <p:nvPicPr>
                      <p:cNvPr id="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70588" y="4267200"/>
                        <a:ext cx="1370012" cy="363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8" name="Object 1026"/>
          <p:cNvGraphicFramePr>
            <a:graphicFrameLocks noChangeAspect="1"/>
          </p:cNvGraphicFramePr>
          <p:nvPr/>
        </p:nvGraphicFramePr>
        <p:xfrm>
          <a:off x="5753100" y="5054600"/>
          <a:ext cx="1625600" cy="368300"/>
        </p:xfrm>
        <a:graphic>
          <a:graphicData uri="http://schemas.openxmlformats.org/presentationml/2006/ole">
            <mc:AlternateContent xmlns:mc="http://schemas.openxmlformats.org/markup-compatibility/2006">
              <mc:Choice xmlns:v="urn:schemas-microsoft-com:vml" Requires="v">
                <p:oleObj spid="_x0000_s714770" name="Equation" r:id="rId7" imgW="951857" imgH="215931" progId="Equation.3">
                  <p:embed/>
                </p:oleObj>
              </mc:Choice>
              <mc:Fallback>
                <p:oleObj name="Equation" r:id="rId7" imgW="951857" imgH="215931" progId="Equation.3">
                  <p:embed/>
                  <p:pic>
                    <p:nvPicPr>
                      <p:cNvPr id="0"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53100" y="5054600"/>
                        <a:ext cx="1625600" cy="36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5" name="Rectangle 8"/>
          <p:cNvSpPr>
            <a:spLocks noChangeArrowheads="1"/>
          </p:cNvSpPr>
          <p:nvPr/>
        </p:nvSpPr>
        <p:spPr bwMode="auto">
          <a:xfrm>
            <a:off x="1833563" y="1071563"/>
            <a:ext cx="9144000" cy="0"/>
          </a:xfrm>
          <a:prstGeom prst="rect">
            <a:avLst/>
          </a:prstGeom>
          <a:noFill/>
          <a:ln w="9525">
            <a:noFill/>
            <a:miter lim="800000"/>
            <a:headEnd/>
            <a:tailEnd/>
          </a:ln>
        </p:spPr>
        <p:txBody>
          <a:bodyPr>
            <a:spAutoFit/>
          </a:bodyPr>
          <a:lstStyle/>
          <a:p>
            <a:endParaRPr lang="en-US"/>
          </a:p>
        </p:txBody>
      </p:sp>
      <p:graphicFrame>
        <p:nvGraphicFramePr>
          <p:cNvPr id="11269" name="Object 1027"/>
          <p:cNvGraphicFramePr>
            <a:graphicFrameLocks noChangeAspect="1"/>
          </p:cNvGraphicFramePr>
          <p:nvPr/>
        </p:nvGraphicFramePr>
        <p:xfrm>
          <a:off x="863600" y="2378075"/>
          <a:ext cx="2925763" cy="736600"/>
        </p:xfrm>
        <a:graphic>
          <a:graphicData uri="http://schemas.openxmlformats.org/presentationml/2006/ole">
            <mc:AlternateContent xmlns:mc="http://schemas.openxmlformats.org/markup-compatibility/2006">
              <mc:Choice xmlns:v="urn:schemas-microsoft-com:vml" Requires="v">
                <p:oleObj spid="_x0000_s714771" name="Equation" r:id="rId9" imgW="1714156" imgH="431570" progId="Equation.3">
                  <p:embed/>
                </p:oleObj>
              </mc:Choice>
              <mc:Fallback>
                <p:oleObj name="Equation" r:id="rId9" imgW="1714156" imgH="431570" progId="Equation.3">
                  <p:embed/>
                  <p:pic>
                    <p:nvPicPr>
                      <p:cNvPr id="0"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3600" y="2378075"/>
                        <a:ext cx="2925763" cy="736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70" name="Object 1028"/>
          <p:cNvGraphicFramePr>
            <a:graphicFrameLocks noChangeAspect="1"/>
          </p:cNvGraphicFramePr>
          <p:nvPr/>
        </p:nvGraphicFramePr>
        <p:xfrm>
          <a:off x="2159000" y="1054100"/>
          <a:ext cx="4232275" cy="731838"/>
        </p:xfrm>
        <a:graphic>
          <a:graphicData uri="http://schemas.openxmlformats.org/presentationml/2006/ole">
            <mc:AlternateContent xmlns:mc="http://schemas.openxmlformats.org/markup-compatibility/2006">
              <mc:Choice xmlns:v="urn:schemas-microsoft-com:vml" Requires="v">
                <p:oleObj spid="_x0000_s714772" name="Equation" r:id="rId11" imgW="2488557" imgH="431570" progId="Equation.3">
                  <p:embed/>
                </p:oleObj>
              </mc:Choice>
              <mc:Fallback>
                <p:oleObj name="Equation" r:id="rId11" imgW="2488557" imgH="431570" progId="Equation.3">
                  <p:embed/>
                  <p:pic>
                    <p:nvPicPr>
                      <p:cNvPr id="0"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59000" y="1054100"/>
                        <a:ext cx="4232275" cy="731838"/>
                      </a:xfrm>
                      <a:prstGeom prst="rect">
                        <a:avLst/>
                      </a:prstGeom>
                      <a:solidFill>
                        <a:schemeClr val="bg1"/>
                      </a:solidFill>
                      <a:ln w="9525">
                        <a:solidFill>
                          <a:schemeClr val="tx1"/>
                        </a:solidFill>
                        <a:miter lim="800000"/>
                        <a:headEnd/>
                        <a:tailEnd/>
                      </a:ln>
                      <a:effectLst>
                        <a:outerShdw blurRad="63500" dist="107763" dir="2700000" algn="ctr" rotWithShape="0">
                          <a:srgbClr val="000000">
                            <a:alpha val="74997"/>
                          </a:srgbClr>
                        </a:outerShdw>
                      </a:effectLst>
                    </p:spPr>
                  </p:pic>
                </p:oleObj>
              </mc:Fallback>
            </mc:AlternateContent>
          </a:graphicData>
        </a:graphic>
      </p:graphicFrame>
      <p:graphicFrame>
        <p:nvGraphicFramePr>
          <p:cNvPr id="11271" name="Object 1029"/>
          <p:cNvGraphicFramePr>
            <a:graphicFrameLocks noChangeAspect="1"/>
          </p:cNvGraphicFramePr>
          <p:nvPr/>
        </p:nvGraphicFramePr>
        <p:xfrm>
          <a:off x="866775" y="4057650"/>
          <a:ext cx="3319463" cy="1120775"/>
        </p:xfrm>
        <a:graphic>
          <a:graphicData uri="http://schemas.openxmlformats.org/presentationml/2006/ole">
            <mc:AlternateContent xmlns:mc="http://schemas.openxmlformats.org/markup-compatibility/2006">
              <mc:Choice xmlns:v="urn:schemas-microsoft-com:vml" Requires="v">
                <p:oleObj spid="_x0000_s714773" name="Equation" r:id="rId13" imgW="2209111" imgH="736370" progId="Equation.3">
                  <p:embed/>
                </p:oleObj>
              </mc:Choice>
              <mc:Fallback>
                <p:oleObj name="Equation" r:id="rId13" imgW="2209111" imgH="736370" progId="Equation.3">
                  <p:embed/>
                  <p:pic>
                    <p:nvPicPr>
                      <p:cNvPr id="0" name="Picture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66775" y="4057650"/>
                        <a:ext cx="3319463" cy="1120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6" name="AutoShape 13">
            <a:hlinkClick r:id="" action="ppaction://noaction" highlightClick="1"/>
          </p:cNvPr>
          <p:cNvSpPr>
            <a:spLocks noChangeArrowheads="1"/>
          </p:cNvSpPr>
          <p:nvPr/>
        </p:nvSpPr>
        <p:spPr bwMode="auto">
          <a:xfrm>
            <a:off x="3022600" y="5689600"/>
            <a:ext cx="711200" cy="419100"/>
          </a:xfrm>
          <a:prstGeom prst="actionButtonForwardNext">
            <a:avLst/>
          </a:prstGeom>
          <a:solidFill>
            <a:srgbClr val="FFFF99"/>
          </a:solidFill>
          <a:ln w="9525">
            <a:noFill/>
            <a:miter lim="800000"/>
            <a:headEnd/>
            <a:tailEnd/>
          </a:ln>
        </p:spPr>
        <p:txBody>
          <a:bodyPr wrap="none" anchor="ctr"/>
          <a:lstStyle/>
          <a:p>
            <a:endParaRPr lang="en-US"/>
          </a:p>
        </p:txBody>
      </p:sp>
      <p:sp>
        <p:nvSpPr>
          <p:cNvPr id="11277" name="AutoShape 14">
            <a:hlinkClick r:id="" action="ppaction://noaction" highlightClick="1"/>
          </p:cNvPr>
          <p:cNvSpPr>
            <a:spLocks noChangeArrowheads="1"/>
          </p:cNvSpPr>
          <p:nvPr/>
        </p:nvSpPr>
        <p:spPr bwMode="auto">
          <a:xfrm>
            <a:off x="7824788" y="4989513"/>
            <a:ext cx="711200" cy="419100"/>
          </a:xfrm>
          <a:prstGeom prst="actionButtonForwardNext">
            <a:avLst/>
          </a:prstGeom>
          <a:solidFill>
            <a:srgbClr val="FFFF99"/>
          </a:solidFill>
          <a:ln w="9525">
            <a:noFill/>
            <a:miter lim="800000"/>
            <a:headEnd/>
            <a:tailEnd/>
          </a:ln>
        </p:spPr>
        <p:txBody>
          <a:bodyPr wrap="none" anchor="ctr"/>
          <a:lstStyle/>
          <a:p>
            <a:endParaRPr lang="en-US"/>
          </a:p>
        </p:txBody>
      </p:sp>
      <p:sp>
        <p:nvSpPr>
          <p:cNvPr id="11278" name="AutoShape 15">
            <a:hlinkClick r:id="" action="ppaction://noaction" highlightClick="1"/>
          </p:cNvPr>
          <p:cNvSpPr>
            <a:spLocks noChangeArrowheads="1"/>
          </p:cNvSpPr>
          <p:nvPr/>
        </p:nvSpPr>
        <p:spPr bwMode="auto">
          <a:xfrm>
            <a:off x="3657600" y="4994275"/>
            <a:ext cx="547688" cy="387350"/>
          </a:xfrm>
          <a:prstGeom prst="actionButtonForwardNext">
            <a:avLst/>
          </a:prstGeom>
          <a:solidFill>
            <a:srgbClr val="FFFF99"/>
          </a:solidFill>
          <a:ln w="9525">
            <a:noFill/>
            <a:miter lim="800000"/>
            <a:headEnd/>
            <a:tailEnd/>
          </a:ln>
        </p:spPr>
        <p:txBody>
          <a:bodyPr wrap="none" anchor="ctr"/>
          <a:lstStyle/>
          <a:p>
            <a:endParaRPr lang="en-US"/>
          </a:p>
        </p:txBody>
      </p:sp>
      <p:grpSp>
        <p:nvGrpSpPr>
          <p:cNvPr id="17" name="Group 16"/>
          <p:cNvGrpSpPr/>
          <p:nvPr/>
        </p:nvGrpSpPr>
        <p:grpSpPr>
          <a:xfrm>
            <a:off x="3393440" y="2008654"/>
            <a:ext cx="4901474" cy="3305520"/>
            <a:chOff x="3393440" y="2008654"/>
            <a:chExt cx="4901474" cy="3305520"/>
          </a:xfrm>
        </p:grpSpPr>
        <p:sp>
          <p:nvSpPr>
            <p:cNvPr id="15" name="TextBox 14"/>
            <p:cNvSpPr txBox="1"/>
            <p:nvPr/>
          </p:nvSpPr>
          <p:spPr>
            <a:xfrm>
              <a:off x="4610911" y="2008654"/>
              <a:ext cx="3684003" cy="3305520"/>
            </a:xfrm>
            <a:prstGeom prst="rect">
              <a:avLst/>
            </a:prstGeom>
            <a:solidFill>
              <a:schemeClr val="accent1">
                <a:lumMod val="20000"/>
                <a:lumOff val="80000"/>
              </a:schemeClr>
            </a:solidFill>
            <a:effectLst>
              <a:innerShdw blurRad="63500" dist="50800" dir="2700000">
                <a:prstClr val="black">
                  <a:alpha val="50000"/>
                </a:prstClr>
              </a:innerShdw>
            </a:effectLst>
          </p:spPr>
          <p:txBody>
            <a:bodyPr wrap="square" rtlCol="0">
              <a:spAutoFit/>
            </a:bodyPr>
            <a:lstStyle/>
            <a:p>
              <a:r>
                <a:rPr lang="en-US" dirty="0" smtClean="0">
                  <a:solidFill>
                    <a:srgbClr val="990000"/>
                  </a:solidFill>
                </a:rPr>
                <a:t>In equilibrium statistical theory  </a:t>
              </a:r>
              <a:r>
                <a:rPr lang="en-US" dirty="0" smtClean="0">
                  <a:solidFill>
                    <a:srgbClr val="990000"/>
                  </a:solidFill>
                  <a:sym typeface="Symbol"/>
                </a:rPr>
                <a:t>=(</a:t>
              </a:r>
              <a:r>
                <a:rPr lang="en-US" baseline="-25000" dirty="0" smtClean="0">
                  <a:solidFill>
                    <a:srgbClr val="990000"/>
                  </a:solidFill>
                  <a:sym typeface="Symbol"/>
                </a:rPr>
                <a:t>n,2</a:t>
              </a:r>
              <a:r>
                <a:rPr lang="en-US" dirty="0" smtClean="0">
                  <a:solidFill>
                    <a:srgbClr val="990000"/>
                  </a:solidFill>
                  <a:sym typeface="Symbol"/>
                </a:rPr>
                <a:t>-</a:t>
              </a:r>
              <a:r>
                <a:rPr lang="en-US" baseline="-25000" dirty="0" smtClean="0">
                  <a:solidFill>
                    <a:srgbClr val="990000"/>
                  </a:solidFill>
                  <a:sym typeface="Symbol"/>
                </a:rPr>
                <a:t>n,2</a:t>
              </a:r>
              <a:r>
                <a:rPr lang="en-US" dirty="0" smtClean="0">
                  <a:solidFill>
                    <a:srgbClr val="990000"/>
                  </a:solidFill>
                  <a:sym typeface="Symbol"/>
                </a:rPr>
                <a:t>)/t</a:t>
              </a:r>
            </a:p>
            <a:p>
              <a:r>
                <a:rPr lang="en-US" dirty="0" smtClean="0">
                  <a:solidFill>
                    <a:srgbClr val="990000"/>
                  </a:solidFill>
                  <a:sym typeface="Symbol"/>
                </a:rPr>
                <a:t>These chemical potentials reflect the both the asymmetry and the symmetry energy in the system.</a:t>
              </a:r>
            </a:p>
            <a:p>
              <a:pPr lvl="1"/>
              <a:r>
                <a:rPr lang="en-US" dirty="0" smtClean="0">
                  <a:solidFill>
                    <a:srgbClr val="990000"/>
                  </a:solidFill>
                  <a:sym typeface="Symbol"/>
                </a:rPr>
                <a:t>This sensitivity has been explored by </a:t>
              </a:r>
              <a:r>
                <a:rPr lang="en-US" dirty="0" err="1" smtClean="0">
                  <a:solidFill>
                    <a:srgbClr val="990000"/>
                  </a:solidFill>
                  <a:sym typeface="Symbol"/>
                </a:rPr>
                <a:t>Yennello</a:t>
              </a:r>
              <a:r>
                <a:rPr lang="en-US" dirty="0" smtClean="0">
                  <a:solidFill>
                    <a:srgbClr val="990000"/>
                  </a:solidFill>
                  <a:sym typeface="Symbol"/>
                </a:rPr>
                <a:t> and collaborators to probe the symmetry energy.</a:t>
              </a:r>
            </a:p>
            <a:p>
              <a:pPr lvl="1"/>
              <a:r>
                <a:rPr lang="en-US" dirty="0" smtClean="0">
                  <a:solidFill>
                    <a:srgbClr val="990000"/>
                  </a:solidFill>
                  <a:sym typeface="Symbol"/>
                </a:rPr>
                <a:t>It has little or no impact on isospin diffusion, however. </a:t>
              </a:r>
              <a:endParaRPr lang="en-US" dirty="0" smtClean="0">
                <a:solidFill>
                  <a:srgbClr val="990000"/>
                </a:solidFill>
              </a:endParaRPr>
            </a:p>
          </p:txBody>
        </p:sp>
        <p:sp>
          <p:nvSpPr>
            <p:cNvPr id="16" name="Left Arrow 15"/>
            <p:cNvSpPr/>
            <p:nvPr/>
          </p:nvSpPr>
          <p:spPr bwMode="auto">
            <a:xfrm rot="920292">
              <a:off x="3393440" y="2905760"/>
              <a:ext cx="1239520" cy="345440"/>
            </a:xfrm>
            <a:prstGeom prst="lef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1800" b="0" i="0" u="none" strike="noStrike" cap="none" normalizeH="0" baseline="0" smtClean="0">
                <a:ln>
                  <a:noFill/>
                </a:ln>
                <a:solidFill>
                  <a:schemeClr val="tx1"/>
                </a:solidFill>
                <a:effectLst/>
                <a:latin typeface="Times New Roman" pitchFamily="18" charset="0"/>
              </a:endParaRP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500"/>
                                        <p:tgtEl>
                                          <p:spTgt spid="17"/>
                                        </p:tgtEl>
                                        <p:attrNameLst>
                                          <p:attrName>ppt_x</p:attrName>
                                        </p:attrNameLst>
                                      </p:cBhvr>
                                      <p:tavLst>
                                        <p:tav tm="0">
                                          <p:val>
                                            <p:strVal val="ppt_x"/>
                                          </p:val>
                                        </p:tav>
                                        <p:tav tm="100000">
                                          <p:val>
                                            <p:strVal val="ppt_x"/>
                                          </p:val>
                                        </p:tav>
                                      </p:tavLst>
                                    </p:anim>
                                    <p:anim calcmode="lin" valueType="num">
                                      <p:cBhvr additive="base">
                                        <p:cTn id="12" dur="500"/>
                                        <p:tgtEl>
                                          <p:spTgt spid="17"/>
                                        </p:tgtEl>
                                        <p:attrNameLst>
                                          <p:attrName>ppt_y</p:attrName>
                                        </p:attrNameLst>
                                      </p:cBhvr>
                                      <p:tavLst>
                                        <p:tav tm="0">
                                          <p:val>
                                            <p:strVal val="ppt_y"/>
                                          </p:val>
                                        </p:tav>
                                        <p:tav tm="100000">
                                          <p:val>
                                            <p:strVal val="1+ppt_h/2"/>
                                          </p:val>
                                        </p:tav>
                                      </p:tavLst>
                                    </p:anim>
                                    <p:set>
                                      <p:cBhvr>
                                        <p:cTn id="13"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Rectangle 1026"/>
          <p:cNvSpPr>
            <a:spLocks noGrp="1" noChangeArrowheads="1"/>
          </p:cNvSpPr>
          <p:nvPr>
            <p:ph type="title"/>
          </p:nvPr>
        </p:nvSpPr>
        <p:spPr>
          <a:xfrm>
            <a:off x="666750" y="276225"/>
            <a:ext cx="7772400" cy="585788"/>
          </a:xfrm>
        </p:spPr>
        <p:txBody>
          <a:bodyPr/>
          <a:lstStyle/>
          <a:p>
            <a:pPr eaLnBrk="1" hangingPunct="1">
              <a:defRPr/>
            </a:pPr>
            <a:r>
              <a:rPr lang="en-US" smtClean="0"/>
              <a:t>Probing the asymmetry of the Spectators</a:t>
            </a:r>
          </a:p>
        </p:txBody>
      </p:sp>
      <p:sp>
        <p:nvSpPr>
          <p:cNvPr id="570371" name="Rectangle 1027"/>
          <p:cNvSpPr>
            <a:spLocks noGrp="1" noChangeArrowheads="1"/>
          </p:cNvSpPr>
          <p:nvPr>
            <p:ph type="body" sz="half" idx="1"/>
          </p:nvPr>
        </p:nvSpPr>
        <p:spPr>
          <a:xfrm>
            <a:off x="482600" y="1257300"/>
            <a:ext cx="3810000" cy="1473200"/>
          </a:xfrm>
        </p:spPr>
        <p:txBody>
          <a:bodyPr/>
          <a:lstStyle/>
          <a:p>
            <a:pPr eaLnBrk="1" hangingPunct="1">
              <a:lnSpc>
                <a:spcPct val="90000"/>
              </a:lnSpc>
              <a:defRPr/>
            </a:pPr>
            <a:r>
              <a:rPr lang="en-US" sz="2000" smtClean="0"/>
              <a:t>The main effect of changing the asymmetry of the projectile spectator remnant is to shift the isotopic distributions of the products of its decay</a:t>
            </a:r>
          </a:p>
        </p:txBody>
      </p:sp>
      <p:sp>
        <p:nvSpPr>
          <p:cNvPr id="570372" name="Rectangle 1028"/>
          <p:cNvSpPr>
            <a:spLocks noGrp="1" noChangeArrowheads="1"/>
          </p:cNvSpPr>
          <p:nvPr>
            <p:ph type="body" sz="half" idx="2"/>
          </p:nvPr>
        </p:nvSpPr>
        <p:spPr>
          <a:xfrm>
            <a:off x="4648200" y="1193800"/>
            <a:ext cx="4152900" cy="1574800"/>
          </a:xfrm>
        </p:spPr>
        <p:txBody>
          <a:bodyPr/>
          <a:lstStyle/>
          <a:p>
            <a:pPr eaLnBrk="1" hangingPunct="1">
              <a:defRPr/>
            </a:pPr>
            <a:r>
              <a:rPr lang="en-US" sz="2000" smtClean="0"/>
              <a:t>This can be described by the isoscaling parameters </a:t>
            </a:r>
            <a:r>
              <a:rPr lang="en-US" sz="2000" smtClean="0">
                <a:sym typeface="Symbol" pitchFamily="18" charset="2"/>
              </a:rPr>
              <a:t> and </a:t>
            </a:r>
            <a:r>
              <a:rPr lang="en-US" sz="1600" smtClean="0"/>
              <a:t>:</a:t>
            </a:r>
          </a:p>
          <a:p>
            <a:pPr eaLnBrk="1" hangingPunct="1">
              <a:defRPr/>
            </a:pPr>
            <a:endParaRPr lang="en-US" sz="1600" smtClean="0"/>
          </a:p>
        </p:txBody>
      </p:sp>
      <p:graphicFrame>
        <p:nvGraphicFramePr>
          <p:cNvPr id="12290" name="Object 2048"/>
          <p:cNvGraphicFramePr>
            <a:graphicFrameLocks noChangeAspect="1"/>
          </p:cNvGraphicFramePr>
          <p:nvPr/>
        </p:nvGraphicFramePr>
        <p:xfrm>
          <a:off x="5227638" y="1941513"/>
          <a:ext cx="2925762" cy="736600"/>
        </p:xfrm>
        <a:graphic>
          <a:graphicData uri="http://schemas.openxmlformats.org/presentationml/2006/ole">
            <mc:AlternateContent xmlns:mc="http://schemas.openxmlformats.org/markup-compatibility/2006">
              <mc:Choice xmlns:v="urn:schemas-microsoft-com:vml" Requires="v">
                <p:oleObj spid="_x0000_s715782" name="Equation" r:id="rId3" imgW="1714156" imgH="431570" progId="Equation.3">
                  <p:embed/>
                </p:oleObj>
              </mc:Choice>
              <mc:Fallback>
                <p:oleObj name="Equation" r:id="rId3" imgW="1714156" imgH="43157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7638" y="1941513"/>
                        <a:ext cx="2925762" cy="736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2294" name="Picture 1030" descr="SN_ISODIS_peri"/>
          <p:cNvPicPr>
            <a:picLocks noChangeAspect="1" noChangeArrowheads="1"/>
          </p:cNvPicPr>
          <p:nvPr/>
        </p:nvPicPr>
        <p:blipFill>
          <a:blip r:embed="rId5"/>
          <a:srcRect/>
          <a:stretch>
            <a:fillRect/>
          </a:stretch>
        </p:blipFill>
        <p:spPr bwMode="auto">
          <a:xfrm>
            <a:off x="228600" y="3052763"/>
            <a:ext cx="4133850" cy="3559175"/>
          </a:xfrm>
          <a:prstGeom prst="rect">
            <a:avLst/>
          </a:prstGeom>
          <a:noFill/>
          <a:ln w="9525">
            <a:noFill/>
            <a:miter lim="800000"/>
            <a:headEnd/>
            <a:tailEnd/>
          </a:ln>
        </p:spPr>
      </p:pic>
      <p:sp>
        <p:nvSpPr>
          <p:cNvPr id="12295" name="Text Box 1033"/>
          <p:cNvSpPr txBox="1">
            <a:spLocks noChangeArrowheads="1"/>
          </p:cNvSpPr>
          <p:nvPr/>
        </p:nvSpPr>
        <p:spPr bwMode="auto">
          <a:xfrm>
            <a:off x="5084763" y="3013075"/>
            <a:ext cx="3000375" cy="284163"/>
          </a:xfrm>
          <a:prstGeom prst="rect">
            <a:avLst/>
          </a:prstGeom>
          <a:noFill/>
          <a:ln w="9525">
            <a:noFill/>
            <a:miter lim="800000"/>
            <a:headEnd/>
            <a:tailEnd/>
          </a:ln>
        </p:spPr>
        <p:txBody>
          <a:bodyPr>
            <a:spAutoFit/>
          </a:bodyPr>
          <a:lstStyle/>
          <a:p>
            <a:pPr>
              <a:lnSpc>
                <a:spcPct val="90000"/>
              </a:lnSpc>
              <a:spcBef>
                <a:spcPct val="0"/>
              </a:spcBef>
              <a:buFontTx/>
              <a:buNone/>
            </a:pPr>
            <a:r>
              <a:rPr lang="en-US" sz="1400"/>
              <a:t>Tsang et. al.,PRL 92, 062701 (2004</a:t>
            </a:r>
            <a:r>
              <a:rPr lang="en-US" sz="1400">
                <a:latin typeface="Helvetica" pitchFamily="34" charset="0"/>
              </a:rPr>
              <a:t>)</a:t>
            </a:r>
            <a:endParaRPr lang="en-US"/>
          </a:p>
        </p:txBody>
      </p:sp>
      <p:pic>
        <p:nvPicPr>
          <p:cNvPr id="12296" name="Picture 1034" descr="fig1"/>
          <p:cNvPicPr>
            <a:picLocks noChangeAspect="1" noChangeArrowheads="1"/>
          </p:cNvPicPr>
          <p:nvPr/>
        </p:nvPicPr>
        <p:blipFill>
          <a:blip r:embed="rId6"/>
          <a:srcRect/>
          <a:stretch>
            <a:fillRect/>
          </a:stretch>
        </p:blipFill>
        <p:spPr bwMode="auto">
          <a:xfrm>
            <a:off x="4567238" y="3225800"/>
            <a:ext cx="4024312" cy="3325813"/>
          </a:xfrm>
          <a:prstGeom prst="rect">
            <a:avLst/>
          </a:prstGeom>
          <a:noFill/>
          <a:ln w="9525">
            <a:noFill/>
            <a:miter lim="800000"/>
            <a:headEnd/>
            <a:tailEnd/>
          </a:ln>
        </p:spPr>
      </p:pic>
      <p:grpSp>
        <p:nvGrpSpPr>
          <p:cNvPr id="2" name="Group 1039"/>
          <p:cNvGrpSpPr>
            <a:grpSpLocks/>
          </p:cNvGrpSpPr>
          <p:nvPr/>
        </p:nvGrpSpPr>
        <p:grpSpPr bwMode="auto">
          <a:xfrm>
            <a:off x="8143875" y="3081338"/>
            <a:ext cx="968375" cy="3113087"/>
            <a:chOff x="5144" y="2256"/>
            <a:chExt cx="571" cy="1744"/>
          </a:xfrm>
        </p:grpSpPr>
        <p:sp>
          <p:nvSpPr>
            <p:cNvPr id="12299" name="Rectangle 1040"/>
            <p:cNvSpPr>
              <a:spLocks noChangeArrowheads="1"/>
            </p:cNvSpPr>
            <p:nvPr/>
          </p:nvSpPr>
          <p:spPr bwMode="auto">
            <a:xfrm>
              <a:off x="5168" y="2344"/>
              <a:ext cx="488" cy="1656"/>
            </a:xfrm>
            <a:prstGeom prst="rect">
              <a:avLst/>
            </a:prstGeom>
            <a:solidFill>
              <a:schemeClr val="bg1"/>
            </a:solidFill>
            <a:ln w="9525">
              <a:noFill/>
              <a:miter lim="800000"/>
              <a:headEnd/>
              <a:tailEnd/>
            </a:ln>
          </p:spPr>
          <p:txBody>
            <a:bodyPr wrap="none" anchor="ctr"/>
            <a:lstStyle/>
            <a:p>
              <a:endParaRPr lang="en-US"/>
            </a:p>
          </p:txBody>
        </p:sp>
        <p:sp>
          <p:nvSpPr>
            <p:cNvPr id="12300" name="Text Box 1041"/>
            <p:cNvSpPr txBox="1">
              <a:spLocks noChangeArrowheads="1"/>
            </p:cNvSpPr>
            <p:nvPr/>
          </p:nvSpPr>
          <p:spPr bwMode="auto">
            <a:xfrm>
              <a:off x="5158" y="2256"/>
              <a:ext cx="277" cy="206"/>
            </a:xfrm>
            <a:prstGeom prst="rect">
              <a:avLst/>
            </a:prstGeom>
            <a:noFill/>
            <a:ln w="9525">
              <a:noFill/>
              <a:miter lim="800000"/>
              <a:headEnd/>
              <a:tailEnd/>
            </a:ln>
          </p:spPr>
          <p:txBody>
            <a:bodyPr wrap="none">
              <a:spAutoFit/>
            </a:bodyPr>
            <a:lstStyle/>
            <a:p>
              <a:pPr marL="457200" indent="-457200">
                <a:buFontTx/>
                <a:buNone/>
              </a:pPr>
              <a:r>
                <a:rPr lang="en-US"/>
                <a:t>1.0</a:t>
              </a:r>
            </a:p>
          </p:txBody>
        </p:sp>
        <p:sp>
          <p:nvSpPr>
            <p:cNvPr id="12301" name="Text Box 1042"/>
            <p:cNvSpPr txBox="1">
              <a:spLocks noChangeArrowheads="1"/>
            </p:cNvSpPr>
            <p:nvPr/>
          </p:nvSpPr>
          <p:spPr bwMode="auto">
            <a:xfrm>
              <a:off x="5158" y="2736"/>
              <a:ext cx="345" cy="206"/>
            </a:xfrm>
            <a:prstGeom prst="rect">
              <a:avLst/>
            </a:prstGeom>
            <a:noFill/>
            <a:ln w="9525">
              <a:noFill/>
              <a:miter lim="800000"/>
              <a:headEnd/>
              <a:tailEnd/>
            </a:ln>
          </p:spPr>
          <p:txBody>
            <a:bodyPr wrap="none">
              <a:spAutoFit/>
            </a:bodyPr>
            <a:lstStyle/>
            <a:p>
              <a:pPr marL="457200" indent="-457200">
                <a:buFontTx/>
                <a:buNone/>
              </a:pPr>
              <a:r>
                <a:rPr lang="en-US"/>
                <a:t>0.33</a:t>
              </a:r>
            </a:p>
          </p:txBody>
        </p:sp>
        <p:sp>
          <p:nvSpPr>
            <p:cNvPr id="12302" name="Text Box 1043"/>
            <p:cNvSpPr txBox="1">
              <a:spLocks noChangeArrowheads="1"/>
            </p:cNvSpPr>
            <p:nvPr/>
          </p:nvSpPr>
          <p:spPr bwMode="auto">
            <a:xfrm>
              <a:off x="5144" y="3248"/>
              <a:ext cx="389" cy="205"/>
            </a:xfrm>
            <a:prstGeom prst="rect">
              <a:avLst/>
            </a:prstGeom>
            <a:noFill/>
            <a:ln w="9525">
              <a:noFill/>
              <a:miter lim="800000"/>
              <a:headEnd/>
              <a:tailEnd/>
            </a:ln>
          </p:spPr>
          <p:txBody>
            <a:bodyPr wrap="none">
              <a:spAutoFit/>
            </a:bodyPr>
            <a:lstStyle/>
            <a:p>
              <a:pPr marL="457200" indent="-457200">
                <a:buFontTx/>
                <a:buNone/>
              </a:pPr>
              <a:r>
                <a:rPr lang="en-US"/>
                <a:t>-0.33</a:t>
              </a:r>
            </a:p>
          </p:txBody>
        </p:sp>
        <p:sp>
          <p:nvSpPr>
            <p:cNvPr id="12303" name="Text Box 1044"/>
            <p:cNvSpPr txBox="1">
              <a:spLocks noChangeArrowheads="1"/>
            </p:cNvSpPr>
            <p:nvPr/>
          </p:nvSpPr>
          <p:spPr bwMode="auto">
            <a:xfrm>
              <a:off x="5172" y="3744"/>
              <a:ext cx="322" cy="205"/>
            </a:xfrm>
            <a:prstGeom prst="rect">
              <a:avLst/>
            </a:prstGeom>
            <a:noFill/>
            <a:ln w="9525">
              <a:noFill/>
              <a:miter lim="800000"/>
              <a:headEnd/>
              <a:tailEnd/>
            </a:ln>
          </p:spPr>
          <p:txBody>
            <a:bodyPr wrap="none">
              <a:spAutoFit/>
            </a:bodyPr>
            <a:lstStyle/>
            <a:p>
              <a:pPr marL="457200" indent="-457200">
                <a:buFontTx/>
                <a:buNone/>
              </a:pPr>
              <a:r>
                <a:rPr lang="en-US"/>
                <a:t>-1.0</a:t>
              </a:r>
            </a:p>
          </p:txBody>
        </p:sp>
        <p:sp>
          <p:nvSpPr>
            <p:cNvPr id="12304" name="Text Box 1045"/>
            <p:cNvSpPr txBox="1">
              <a:spLocks noChangeArrowheads="1"/>
            </p:cNvSpPr>
            <p:nvPr/>
          </p:nvSpPr>
          <p:spPr bwMode="auto">
            <a:xfrm>
              <a:off x="5335" y="2973"/>
              <a:ext cx="380" cy="205"/>
            </a:xfrm>
            <a:prstGeom prst="rect">
              <a:avLst/>
            </a:prstGeom>
            <a:noFill/>
            <a:ln w="9525">
              <a:noFill/>
              <a:miter lim="800000"/>
              <a:headEnd/>
              <a:tailEnd/>
            </a:ln>
          </p:spPr>
          <p:txBody>
            <a:bodyPr wrap="none">
              <a:spAutoFit/>
            </a:bodyPr>
            <a:lstStyle/>
            <a:p>
              <a:pPr>
                <a:buFontTx/>
                <a:buNone/>
              </a:pPr>
              <a:r>
                <a:rPr lang="en-US"/>
                <a:t>R</a:t>
              </a:r>
              <a:r>
                <a:rPr lang="en-US" baseline="-25000"/>
                <a:t>i</a:t>
              </a:r>
              <a:r>
                <a:rPr lang="en-US"/>
                <a:t>(</a:t>
              </a:r>
              <a:r>
                <a:rPr lang="en-US">
                  <a:sym typeface="Symbol" pitchFamily="18" charset="2"/>
                </a:rPr>
                <a:t>)</a:t>
              </a:r>
              <a:endParaRPr lang="en-US"/>
            </a:p>
          </p:txBody>
        </p:sp>
      </p:grpSp>
      <p:sp>
        <p:nvSpPr>
          <p:cNvPr id="12298" name="Text Box 1046"/>
          <p:cNvSpPr txBox="1">
            <a:spLocks noChangeArrowheads="1"/>
          </p:cNvSpPr>
          <p:nvPr/>
        </p:nvSpPr>
        <p:spPr bwMode="auto">
          <a:xfrm>
            <a:off x="1362075" y="2801938"/>
            <a:ext cx="2608263" cy="304800"/>
          </a:xfrm>
          <a:prstGeom prst="rect">
            <a:avLst/>
          </a:prstGeom>
          <a:noFill/>
          <a:ln w="9525">
            <a:noFill/>
            <a:miter lim="800000"/>
            <a:headEnd/>
            <a:tailEnd/>
          </a:ln>
        </p:spPr>
        <p:txBody>
          <a:bodyPr wrap="none">
            <a:spAutoFit/>
          </a:bodyPr>
          <a:lstStyle/>
          <a:p>
            <a:pPr>
              <a:buFontTx/>
              <a:buNone/>
            </a:pPr>
            <a:r>
              <a:rPr lang="en-US" sz="1400"/>
              <a:t>Liu et al.PRC 76, 034603 </a:t>
            </a:r>
            <a:r>
              <a:rPr lang="en-US" sz="1400">
                <a:cs typeface="Times New Roman" pitchFamily="18" charset="0"/>
              </a:rPr>
              <a:t>(2007).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Rectangle 2"/>
          <p:cNvSpPr>
            <a:spLocks noGrp="1" noChangeArrowheads="1"/>
          </p:cNvSpPr>
          <p:nvPr>
            <p:ph type="title"/>
          </p:nvPr>
        </p:nvSpPr>
        <p:spPr>
          <a:xfrm>
            <a:off x="609600" y="176213"/>
            <a:ext cx="7772400" cy="865187"/>
          </a:xfrm>
        </p:spPr>
        <p:txBody>
          <a:bodyPr/>
          <a:lstStyle/>
          <a:p>
            <a:pPr eaLnBrk="1" hangingPunct="1">
              <a:defRPr/>
            </a:pPr>
            <a:r>
              <a:rPr lang="en-US" smtClean="0"/>
              <a:t>Quantitative values</a:t>
            </a:r>
          </a:p>
        </p:txBody>
      </p:sp>
      <p:sp>
        <p:nvSpPr>
          <p:cNvPr id="571395" name="Rectangle 3"/>
          <p:cNvSpPr>
            <a:spLocks noGrp="1" noChangeArrowheads="1"/>
          </p:cNvSpPr>
          <p:nvPr>
            <p:ph type="body" sz="half" idx="1"/>
          </p:nvPr>
        </p:nvSpPr>
        <p:spPr>
          <a:xfrm>
            <a:off x="215900" y="1358900"/>
            <a:ext cx="4318000" cy="5232400"/>
          </a:xfrm>
        </p:spPr>
        <p:txBody>
          <a:bodyPr/>
          <a:lstStyle/>
          <a:p>
            <a:pPr eaLnBrk="1" hangingPunct="1">
              <a:defRPr/>
            </a:pPr>
            <a:r>
              <a:rPr lang="en-US" sz="1800" dirty="0" smtClean="0"/>
              <a:t>Reactions:</a:t>
            </a:r>
          </a:p>
          <a:p>
            <a:pPr lvl="1" eaLnBrk="1" hangingPunct="1">
              <a:defRPr/>
            </a:pPr>
            <a:r>
              <a:rPr lang="en-US" sz="1800" baseline="30000" dirty="0" smtClean="0"/>
              <a:t>124</a:t>
            </a:r>
            <a:r>
              <a:rPr lang="en-US" sz="1800" dirty="0" smtClean="0"/>
              <a:t>Sn+</a:t>
            </a:r>
            <a:r>
              <a:rPr lang="en-US" sz="1800" baseline="30000" dirty="0" smtClean="0"/>
              <a:t>112</a:t>
            </a:r>
            <a:r>
              <a:rPr lang="en-US" sz="1800" dirty="0" smtClean="0"/>
              <a:t>Sn: diffusion</a:t>
            </a:r>
          </a:p>
          <a:p>
            <a:pPr lvl="1" eaLnBrk="1" hangingPunct="1">
              <a:defRPr/>
            </a:pPr>
            <a:r>
              <a:rPr lang="en-US" sz="1800" baseline="30000" dirty="0" smtClean="0"/>
              <a:t>124</a:t>
            </a:r>
            <a:r>
              <a:rPr lang="en-US" sz="1800" dirty="0" smtClean="0"/>
              <a:t>Sn+</a:t>
            </a:r>
            <a:r>
              <a:rPr lang="en-US" sz="1800" baseline="30000" dirty="0" smtClean="0"/>
              <a:t>124</a:t>
            </a:r>
            <a:r>
              <a:rPr lang="en-US" sz="1800" dirty="0" smtClean="0"/>
              <a:t>Sn: neutron-rich limit</a:t>
            </a:r>
          </a:p>
          <a:p>
            <a:pPr lvl="1" eaLnBrk="1" hangingPunct="1">
              <a:defRPr/>
            </a:pPr>
            <a:r>
              <a:rPr lang="en-US" sz="1800" baseline="30000" dirty="0" smtClean="0"/>
              <a:t>112</a:t>
            </a:r>
            <a:r>
              <a:rPr lang="en-US" sz="1800" dirty="0" smtClean="0"/>
              <a:t>Sn+</a:t>
            </a:r>
            <a:r>
              <a:rPr lang="en-US" sz="1800" baseline="30000" dirty="0" smtClean="0"/>
              <a:t>112</a:t>
            </a:r>
            <a:r>
              <a:rPr lang="en-US" sz="1800" dirty="0" smtClean="0"/>
              <a:t>Sn: proton-rich limit</a:t>
            </a:r>
            <a:endParaRPr lang="en-US" sz="1800" baseline="30000" dirty="0" smtClean="0"/>
          </a:p>
          <a:p>
            <a:pPr eaLnBrk="1" hangingPunct="1">
              <a:defRPr/>
            </a:pPr>
            <a:r>
              <a:rPr lang="en-US" sz="1800" dirty="0" smtClean="0"/>
              <a:t>Exchanging the target and projectile allowed the full rapidity dependence to be measured.</a:t>
            </a:r>
          </a:p>
          <a:p>
            <a:pPr eaLnBrk="1" hangingPunct="1">
              <a:defRPr/>
            </a:pPr>
            <a:r>
              <a:rPr lang="en-US" sz="1800" dirty="0" smtClean="0"/>
              <a:t>Gates were set on the values for </a:t>
            </a:r>
            <a:r>
              <a:rPr lang="en-US" sz="1800" dirty="0" err="1" smtClean="0"/>
              <a:t>R</a:t>
            </a:r>
            <a:r>
              <a:rPr lang="en-US" sz="1800" baseline="-25000" dirty="0" err="1" smtClean="0"/>
              <a:t>i</a:t>
            </a:r>
            <a:r>
              <a:rPr lang="en-US" sz="1800" dirty="0" smtClean="0"/>
              <a:t>(</a:t>
            </a:r>
            <a:r>
              <a:rPr lang="en-US" sz="1800" dirty="0" smtClean="0">
                <a:sym typeface="Symbol" pitchFamily="18" charset="2"/>
              </a:rPr>
              <a:t>) near beam rapidity. </a:t>
            </a:r>
          </a:p>
          <a:p>
            <a:pPr lvl="1" eaLnBrk="1" hangingPunct="1">
              <a:defRPr/>
            </a:pPr>
            <a:r>
              <a:rPr lang="en-US" sz="1800" dirty="0" err="1" smtClean="0"/>
              <a:t>R</a:t>
            </a:r>
            <a:r>
              <a:rPr lang="en-US" sz="1800" baseline="-25000" dirty="0" err="1" smtClean="0"/>
              <a:t>i</a:t>
            </a:r>
            <a:r>
              <a:rPr lang="en-US" sz="1800" dirty="0" smtClean="0"/>
              <a:t>(</a:t>
            </a:r>
            <a:r>
              <a:rPr lang="en-US" sz="1800" dirty="0" smtClean="0">
                <a:sym typeface="Symbol" pitchFamily="18" charset="2"/>
              </a:rPr>
              <a:t>)  0.470.05 for </a:t>
            </a:r>
            <a:r>
              <a:rPr lang="en-US" sz="1800" baseline="30000" dirty="0" smtClean="0">
                <a:sym typeface="Symbol" pitchFamily="18" charset="2"/>
              </a:rPr>
              <a:t>124</a:t>
            </a:r>
            <a:r>
              <a:rPr lang="en-US" sz="1800" dirty="0" smtClean="0">
                <a:sym typeface="Symbol" pitchFamily="18" charset="2"/>
              </a:rPr>
              <a:t>Sn+</a:t>
            </a:r>
            <a:r>
              <a:rPr lang="en-US" sz="1800" baseline="30000" dirty="0" smtClean="0">
                <a:sym typeface="Symbol" pitchFamily="18" charset="2"/>
              </a:rPr>
              <a:t>112</a:t>
            </a:r>
            <a:r>
              <a:rPr lang="en-US" sz="1800" dirty="0" smtClean="0">
                <a:sym typeface="Symbol" pitchFamily="18" charset="2"/>
              </a:rPr>
              <a:t>Sn</a:t>
            </a:r>
          </a:p>
          <a:p>
            <a:pPr lvl="1" eaLnBrk="1" hangingPunct="1">
              <a:defRPr/>
            </a:pPr>
            <a:r>
              <a:rPr lang="en-US" sz="1800" dirty="0" err="1" smtClean="0"/>
              <a:t>R</a:t>
            </a:r>
            <a:r>
              <a:rPr lang="en-US" sz="1800" baseline="-25000" dirty="0" err="1" smtClean="0"/>
              <a:t>i</a:t>
            </a:r>
            <a:r>
              <a:rPr lang="en-US" sz="1800" dirty="0" smtClean="0"/>
              <a:t>(</a:t>
            </a:r>
            <a:r>
              <a:rPr lang="en-US" sz="1800" dirty="0" smtClean="0">
                <a:sym typeface="Symbol" pitchFamily="18" charset="2"/>
              </a:rPr>
              <a:t>)  -0.44 0.05 for </a:t>
            </a:r>
            <a:r>
              <a:rPr lang="en-US" sz="1800" baseline="30000" dirty="0" smtClean="0">
                <a:sym typeface="Symbol" pitchFamily="18" charset="2"/>
              </a:rPr>
              <a:t>112</a:t>
            </a:r>
            <a:r>
              <a:rPr lang="en-US" sz="1800" dirty="0" smtClean="0">
                <a:sym typeface="Symbol" pitchFamily="18" charset="2"/>
              </a:rPr>
              <a:t>Sn+</a:t>
            </a:r>
            <a:r>
              <a:rPr lang="en-US" sz="1800" baseline="30000" dirty="0" smtClean="0">
                <a:sym typeface="Symbol" pitchFamily="18" charset="2"/>
              </a:rPr>
              <a:t>124</a:t>
            </a:r>
            <a:r>
              <a:rPr lang="en-US" sz="1800" dirty="0" smtClean="0">
                <a:sym typeface="Symbol" pitchFamily="18" charset="2"/>
              </a:rPr>
              <a:t>Sn</a:t>
            </a:r>
          </a:p>
          <a:p>
            <a:pPr eaLnBrk="1" hangingPunct="1">
              <a:defRPr/>
            </a:pPr>
            <a:r>
              <a:rPr lang="en-US" sz="1800" dirty="0" smtClean="0">
                <a:sym typeface="Symbol" pitchFamily="18" charset="2"/>
              </a:rPr>
              <a:t>Obtained similar values for  </a:t>
            </a:r>
            <a:r>
              <a:rPr lang="en-US" sz="1800" dirty="0" err="1" smtClean="0">
                <a:sym typeface="Symbol" pitchFamily="18" charset="2"/>
              </a:rPr>
              <a:t>R</a:t>
            </a:r>
            <a:r>
              <a:rPr lang="en-US" sz="1800" baseline="-25000" dirty="0" err="1" smtClean="0">
                <a:sym typeface="Symbol" pitchFamily="18" charset="2"/>
              </a:rPr>
              <a:t>i</a:t>
            </a:r>
            <a:r>
              <a:rPr lang="en-US" sz="1800" dirty="0" smtClean="0">
                <a:sym typeface="Symbol" pitchFamily="18" charset="2"/>
              </a:rPr>
              <a:t>(</a:t>
            </a:r>
            <a:r>
              <a:rPr lang="en-US" sz="1800" dirty="0" err="1" smtClean="0">
                <a:sym typeface="Symbol" pitchFamily="18" charset="2"/>
              </a:rPr>
              <a:t>ln</a:t>
            </a:r>
            <a:r>
              <a:rPr lang="en-US" sz="1800" dirty="0" smtClean="0">
                <a:sym typeface="Symbol" pitchFamily="18" charset="2"/>
              </a:rPr>
              <a:t>(Y(</a:t>
            </a:r>
            <a:r>
              <a:rPr lang="en-US" sz="1800" baseline="30000" dirty="0" smtClean="0">
                <a:sym typeface="Symbol" pitchFamily="18" charset="2"/>
              </a:rPr>
              <a:t>7</a:t>
            </a:r>
            <a:r>
              <a:rPr lang="en-US" sz="1800" dirty="0" smtClean="0">
                <a:sym typeface="Symbol" pitchFamily="18" charset="2"/>
              </a:rPr>
              <a:t>Li)/ Y(</a:t>
            </a:r>
            <a:r>
              <a:rPr lang="en-US" sz="1800" baseline="30000" dirty="0" smtClean="0">
                <a:sym typeface="Symbol" pitchFamily="18" charset="2"/>
              </a:rPr>
              <a:t>7</a:t>
            </a:r>
            <a:r>
              <a:rPr lang="en-US" sz="1800" dirty="0" smtClean="0">
                <a:sym typeface="Symbol" pitchFamily="18" charset="2"/>
              </a:rPr>
              <a:t>Be))</a:t>
            </a:r>
          </a:p>
          <a:p>
            <a:pPr lvl="1" eaLnBrk="1" hangingPunct="1">
              <a:defRPr/>
            </a:pPr>
            <a:r>
              <a:rPr lang="en-US" sz="1800" dirty="0" smtClean="0">
                <a:sym typeface="Symbol" pitchFamily="18" charset="2"/>
              </a:rPr>
              <a:t>Allows exploration of dependence on rapidity and transverse momentum.</a:t>
            </a:r>
          </a:p>
          <a:p>
            <a:pPr lvl="1" eaLnBrk="1" hangingPunct="1">
              <a:defRPr/>
            </a:pPr>
            <a:endParaRPr lang="en-US" sz="1800" dirty="0" smtClean="0">
              <a:sym typeface="Symbol" pitchFamily="18" charset="2"/>
            </a:endParaRPr>
          </a:p>
          <a:p>
            <a:pPr lvl="1" eaLnBrk="1" hangingPunct="1">
              <a:defRPr/>
            </a:pPr>
            <a:endParaRPr lang="en-US" dirty="0" smtClean="0">
              <a:sym typeface="Symbol" pitchFamily="18" charset="2"/>
            </a:endParaRPr>
          </a:p>
          <a:p>
            <a:pPr lvl="1" eaLnBrk="1" hangingPunct="1">
              <a:defRPr/>
            </a:pPr>
            <a:endParaRPr lang="en-US" dirty="0" smtClean="0"/>
          </a:p>
        </p:txBody>
      </p:sp>
      <p:pic>
        <p:nvPicPr>
          <p:cNvPr id="13318" name="Picture 4" descr="diff_rapidity"/>
          <p:cNvPicPr>
            <a:picLocks noChangeAspect="1" noChangeArrowheads="1"/>
          </p:cNvPicPr>
          <p:nvPr/>
        </p:nvPicPr>
        <p:blipFill>
          <a:blip r:embed="rId3"/>
          <a:srcRect/>
          <a:stretch>
            <a:fillRect/>
          </a:stretch>
        </p:blipFill>
        <p:spPr bwMode="auto">
          <a:xfrm>
            <a:off x="4960938" y="2360613"/>
            <a:ext cx="3644900" cy="4021137"/>
          </a:xfrm>
          <a:prstGeom prst="rect">
            <a:avLst/>
          </a:prstGeom>
          <a:noFill/>
          <a:ln w="9525">
            <a:noFill/>
            <a:miter lim="800000"/>
            <a:headEnd/>
            <a:tailEnd/>
          </a:ln>
        </p:spPr>
      </p:pic>
      <p:sp>
        <p:nvSpPr>
          <p:cNvPr id="13319" name="Text Box 5"/>
          <p:cNvSpPr txBox="1">
            <a:spLocks noChangeArrowheads="1"/>
          </p:cNvSpPr>
          <p:nvPr/>
        </p:nvSpPr>
        <p:spPr bwMode="auto">
          <a:xfrm>
            <a:off x="7210425" y="2157413"/>
            <a:ext cx="1382713" cy="304800"/>
          </a:xfrm>
          <a:prstGeom prst="rect">
            <a:avLst/>
          </a:prstGeom>
          <a:noFill/>
          <a:ln w="9525">
            <a:noFill/>
            <a:miter lim="800000"/>
            <a:headEnd/>
            <a:tailEnd/>
          </a:ln>
        </p:spPr>
        <p:txBody>
          <a:bodyPr wrap="none">
            <a:spAutoFit/>
          </a:bodyPr>
          <a:lstStyle/>
          <a:p>
            <a:pPr>
              <a:buFontTx/>
              <a:buNone/>
            </a:pPr>
            <a:r>
              <a:rPr lang="en-US" sz="1400"/>
              <a:t>Liu et al., (2006)</a:t>
            </a:r>
          </a:p>
        </p:txBody>
      </p:sp>
      <p:sp>
        <p:nvSpPr>
          <p:cNvPr id="13321" name="Text Box 7"/>
          <p:cNvSpPr txBox="1">
            <a:spLocks noChangeArrowheads="1"/>
          </p:cNvSpPr>
          <p:nvPr/>
        </p:nvSpPr>
        <p:spPr bwMode="auto">
          <a:xfrm>
            <a:off x="7556500" y="5969000"/>
            <a:ext cx="1244600" cy="366713"/>
          </a:xfrm>
          <a:prstGeom prst="rect">
            <a:avLst/>
          </a:prstGeom>
          <a:noFill/>
          <a:ln w="9525">
            <a:noFill/>
            <a:miter lim="800000"/>
            <a:headEnd/>
            <a:tailEnd/>
          </a:ln>
        </p:spPr>
        <p:txBody>
          <a:bodyPr>
            <a:spAutoFit/>
          </a:bodyPr>
          <a:lstStyle/>
          <a:p>
            <a:pPr>
              <a:spcBef>
                <a:spcPct val="50000"/>
              </a:spcBef>
              <a:buFontTx/>
              <a:buNone/>
            </a:pPr>
            <a:r>
              <a:rPr lang="en-US">
                <a:sym typeface="Symbol" pitchFamily="18" charset="2"/>
              </a:rPr>
              <a:t> v</a:t>
            </a:r>
            <a:r>
              <a:rPr lang="en-US" baseline="-25000">
                <a:sym typeface="Symbol" pitchFamily="18" charset="2"/>
              </a:rPr>
              <a:t></a:t>
            </a:r>
            <a:r>
              <a:rPr lang="en-US">
                <a:sym typeface="Symbol" pitchFamily="18" charset="2"/>
              </a:rPr>
              <a:t>/v</a:t>
            </a:r>
            <a:r>
              <a:rPr lang="en-US" baseline="-25000">
                <a:sym typeface="Symbol" pitchFamily="18" charset="2"/>
              </a:rPr>
              <a:t>beam</a:t>
            </a:r>
            <a:endParaRPr lang="en-US"/>
          </a:p>
        </p:txBody>
      </p:sp>
      <p:sp>
        <p:nvSpPr>
          <p:cNvPr id="13322" name="Text Box 8"/>
          <p:cNvSpPr txBox="1">
            <a:spLocks noChangeArrowheads="1"/>
          </p:cNvSpPr>
          <p:nvPr/>
        </p:nvSpPr>
        <p:spPr bwMode="auto">
          <a:xfrm rot="5400000">
            <a:off x="7433469" y="3728244"/>
            <a:ext cx="2608262" cy="304800"/>
          </a:xfrm>
          <a:prstGeom prst="rect">
            <a:avLst/>
          </a:prstGeom>
          <a:noFill/>
          <a:ln w="9525">
            <a:noFill/>
            <a:miter lim="800000"/>
            <a:headEnd/>
            <a:tailEnd/>
          </a:ln>
        </p:spPr>
        <p:txBody>
          <a:bodyPr wrap="none">
            <a:spAutoFit/>
          </a:bodyPr>
          <a:lstStyle/>
          <a:p>
            <a:pPr>
              <a:buFontTx/>
              <a:buNone/>
            </a:pPr>
            <a:r>
              <a:rPr lang="en-US" sz="1400"/>
              <a:t>Liu et al.PRC 76, 034603 </a:t>
            </a:r>
            <a:r>
              <a:rPr lang="en-US" sz="1400">
                <a:cs typeface="Times New Roman" pitchFamily="18" charset="0"/>
              </a:rPr>
              <a:t>(2007). </a:t>
            </a:r>
          </a:p>
        </p:txBody>
      </p:sp>
      <p:graphicFrame>
        <p:nvGraphicFramePr>
          <p:cNvPr id="13314" name="Object 13"/>
          <p:cNvGraphicFramePr>
            <a:graphicFrameLocks noChangeAspect="1"/>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716808" name="Equation" r:id="rId4" imgW="113956" imgH="215801" progId="Equation.3">
                  <p:embed/>
                </p:oleObj>
              </mc:Choice>
              <mc:Fallback>
                <p:oleObj name="Equation" r:id="rId4" imgW="113956" imgH="215801" progId="Equation.3">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15" name="Object 15"/>
          <p:cNvGraphicFramePr>
            <a:graphicFrameLocks noGrp="1" noChangeAspect="1"/>
          </p:cNvGraphicFramePr>
          <p:nvPr>
            <p:ph sz="half" idx="2"/>
          </p:nvPr>
        </p:nvGraphicFramePr>
        <p:xfrm>
          <a:off x="4970463" y="1371600"/>
          <a:ext cx="3881437" cy="673100"/>
        </p:xfrm>
        <a:graphic>
          <a:graphicData uri="http://schemas.openxmlformats.org/presentationml/2006/ole">
            <mc:AlternateContent xmlns:mc="http://schemas.openxmlformats.org/markup-compatibility/2006">
              <mc:Choice xmlns:v="urn:schemas-microsoft-com:vml" Requires="v">
                <p:oleObj spid="_x0000_s716809" name="Equation" r:id="rId6" imgW="2488557" imgH="431570" progId="Equation.3">
                  <p:embed/>
                </p:oleObj>
              </mc:Choice>
              <mc:Fallback>
                <p:oleObj name="Equation" r:id="rId6" imgW="2488557" imgH="431570" progId="Equation.3">
                  <p:embed/>
                  <p:pic>
                    <p:nvPicPr>
                      <p:cNvPr id="0" name="Picture 6"/>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70463" y="1371600"/>
                        <a:ext cx="3881437" cy="673100"/>
                      </a:xfrm>
                      <a:prstGeom prst="rect">
                        <a:avLst/>
                      </a:prstGeom>
                      <a:solidFill>
                        <a:schemeClr val="bg1"/>
                      </a:solidFill>
                      <a:ln w="9525">
                        <a:solidFill>
                          <a:schemeClr val="tx1"/>
                        </a:solidFill>
                        <a:miter lim="800000"/>
                        <a:headEnd/>
                        <a:tailEnd/>
                      </a:ln>
                      <a:effectLst>
                        <a:outerShdw blurRad="63500" dist="107763" dir="2700000" algn="ctr" rotWithShape="0">
                          <a:srgbClr val="000000">
                            <a:alpha val="74997"/>
                          </a:srgbClr>
                        </a:outerShdw>
                      </a:effectLst>
                    </p:spPr>
                  </p:pic>
                </p:oleObj>
              </mc:Fallback>
            </mc:AlternateContent>
          </a:graphicData>
        </a:graphic>
      </p:graphicFrame>
      <p:grpSp>
        <p:nvGrpSpPr>
          <p:cNvPr id="2" name="Group 21"/>
          <p:cNvGrpSpPr>
            <a:grpSpLocks/>
          </p:cNvGrpSpPr>
          <p:nvPr/>
        </p:nvGrpSpPr>
        <p:grpSpPr bwMode="auto">
          <a:xfrm>
            <a:off x="3225800" y="1524000"/>
            <a:ext cx="4356100" cy="965200"/>
            <a:chOff x="2032" y="960"/>
            <a:chExt cx="2744" cy="608"/>
          </a:xfrm>
        </p:grpSpPr>
        <p:sp>
          <p:nvSpPr>
            <p:cNvPr id="13324" name="Line 17"/>
            <p:cNvSpPr>
              <a:spLocks noChangeShapeType="1"/>
            </p:cNvSpPr>
            <p:nvPr/>
          </p:nvSpPr>
          <p:spPr bwMode="auto">
            <a:xfrm flipV="1">
              <a:off x="2032" y="960"/>
              <a:ext cx="1720" cy="224"/>
            </a:xfrm>
            <a:prstGeom prst="line">
              <a:avLst/>
            </a:prstGeom>
            <a:noFill/>
            <a:ln w="25400">
              <a:solidFill>
                <a:srgbClr val="FF0000"/>
              </a:solidFill>
              <a:round/>
              <a:headEnd type="triangle" w="med" len="med"/>
              <a:tailEnd type="triangle" w="med" len="med"/>
            </a:ln>
          </p:spPr>
          <p:txBody>
            <a:bodyPr/>
            <a:lstStyle/>
            <a:p>
              <a:endParaRPr lang="en-US"/>
            </a:p>
          </p:txBody>
        </p:sp>
        <p:sp>
          <p:nvSpPr>
            <p:cNvPr id="13325" name="Line 18"/>
            <p:cNvSpPr>
              <a:spLocks noChangeShapeType="1"/>
            </p:cNvSpPr>
            <p:nvPr/>
          </p:nvSpPr>
          <p:spPr bwMode="auto">
            <a:xfrm flipV="1">
              <a:off x="2336" y="1144"/>
              <a:ext cx="1720" cy="224"/>
            </a:xfrm>
            <a:prstGeom prst="line">
              <a:avLst/>
            </a:prstGeom>
            <a:noFill/>
            <a:ln w="25400">
              <a:solidFill>
                <a:srgbClr val="3366FF"/>
              </a:solidFill>
              <a:round/>
              <a:headEnd type="triangle" w="med" len="med"/>
              <a:tailEnd type="triangle" w="med" len="med"/>
            </a:ln>
          </p:spPr>
          <p:txBody>
            <a:bodyPr/>
            <a:lstStyle/>
            <a:p>
              <a:endParaRPr lang="en-US"/>
            </a:p>
          </p:txBody>
        </p:sp>
        <p:sp>
          <p:nvSpPr>
            <p:cNvPr id="13326" name="Line 20"/>
            <p:cNvSpPr>
              <a:spLocks noChangeShapeType="1"/>
            </p:cNvSpPr>
            <p:nvPr/>
          </p:nvSpPr>
          <p:spPr bwMode="auto">
            <a:xfrm flipV="1">
              <a:off x="2320" y="1224"/>
              <a:ext cx="2456" cy="344"/>
            </a:xfrm>
            <a:prstGeom prst="line">
              <a:avLst/>
            </a:prstGeom>
            <a:noFill/>
            <a:ln w="25400">
              <a:solidFill>
                <a:srgbClr val="3366FF"/>
              </a:solidFill>
              <a:round/>
              <a:headEnd type="triangle" w="med" len="med"/>
              <a:tailEnd type="triangle" w="med" len="med"/>
            </a:ln>
          </p:spPr>
          <p:txBody>
            <a:bodyPr/>
            <a:lstStyle/>
            <a:p>
              <a:endParaRPr lang="en-US"/>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Object 18"/>
          <p:cNvGraphicFramePr>
            <a:graphicFrameLocks noChangeAspect="1"/>
          </p:cNvGraphicFramePr>
          <p:nvPr/>
        </p:nvGraphicFramePr>
        <p:xfrm>
          <a:off x="4229100" y="3898900"/>
          <a:ext cx="812800" cy="541338"/>
        </p:xfrm>
        <a:graphic>
          <a:graphicData uri="http://schemas.openxmlformats.org/presentationml/2006/ole">
            <mc:AlternateContent xmlns:mc="http://schemas.openxmlformats.org/markup-compatibility/2006">
              <mc:Choice xmlns:v="urn:schemas-microsoft-com:vml" Requires="v">
                <p:oleObj spid="_x0000_s717830" name="Equation" r:id="rId3" imgW="393302" imgH="215931" progId="Equation.3">
                  <p:embed/>
                </p:oleObj>
              </mc:Choice>
              <mc:Fallback>
                <p:oleObj name="Equation" r:id="rId3" imgW="393302" imgH="215931"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9100" y="3898900"/>
                        <a:ext cx="812800" cy="541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4339" name="Picture 7" descr="ri_delta_chisqr"/>
          <p:cNvPicPr>
            <a:picLocks noChangeAspect="1" noChangeArrowheads="1"/>
          </p:cNvPicPr>
          <p:nvPr/>
        </p:nvPicPr>
        <p:blipFill>
          <a:blip r:embed="rId5"/>
          <a:srcRect/>
          <a:stretch>
            <a:fillRect/>
          </a:stretch>
        </p:blipFill>
        <p:spPr bwMode="auto">
          <a:xfrm>
            <a:off x="2973388" y="1784350"/>
            <a:ext cx="5995987" cy="5772150"/>
          </a:xfrm>
          <a:prstGeom prst="rect">
            <a:avLst/>
          </a:prstGeom>
          <a:noFill/>
          <a:ln w="9525">
            <a:noFill/>
            <a:miter lim="800000"/>
            <a:headEnd/>
            <a:tailEnd/>
          </a:ln>
        </p:spPr>
      </p:pic>
      <p:pic>
        <p:nvPicPr>
          <p:cNvPr id="652296" name="Picture 8" descr="ri_rap_chisqr"/>
          <p:cNvPicPr>
            <a:picLocks noChangeAspect="1" noChangeArrowheads="1"/>
          </p:cNvPicPr>
          <p:nvPr/>
        </p:nvPicPr>
        <p:blipFill>
          <a:blip r:embed="rId6"/>
          <a:srcRect l="7922" t="6790" b="19240"/>
          <a:stretch>
            <a:fillRect/>
          </a:stretch>
        </p:blipFill>
        <p:spPr bwMode="auto">
          <a:xfrm>
            <a:off x="3394075" y="2428875"/>
            <a:ext cx="5513388" cy="4429125"/>
          </a:xfrm>
          <a:prstGeom prst="rect">
            <a:avLst/>
          </a:prstGeom>
          <a:solidFill>
            <a:schemeClr val="bg1"/>
          </a:solidFill>
          <a:ln w="9525">
            <a:noFill/>
            <a:miter lim="800000"/>
            <a:headEnd/>
            <a:tailEnd/>
          </a:ln>
        </p:spPr>
      </p:pic>
      <p:sp>
        <p:nvSpPr>
          <p:cNvPr id="652290" name="Rectangle 2"/>
          <p:cNvSpPr>
            <a:spLocks noGrp="1" noChangeArrowheads="1"/>
          </p:cNvSpPr>
          <p:nvPr>
            <p:ph type="title"/>
          </p:nvPr>
        </p:nvSpPr>
        <p:spPr>
          <a:xfrm>
            <a:off x="723900" y="165100"/>
            <a:ext cx="7772400" cy="865188"/>
          </a:xfrm>
        </p:spPr>
        <p:txBody>
          <a:bodyPr/>
          <a:lstStyle/>
          <a:p>
            <a:pPr eaLnBrk="1" hangingPunct="1">
              <a:defRPr/>
            </a:pPr>
            <a:r>
              <a:rPr lang="en-US" smtClean="0"/>
              <a:t>Comparison to QMD calculations</a:t>
            </a:r>
          </a:p>
        </p:txBody>
      </p:sp>
      <p:sp>
        <p:nvSpPr>
          <p:cNvPr id="652291" name="Rectangle 3"/>
          <p:cNvSpPr>
            <a:spLocks noGrp="1" noChangeArrowheads="1"/>
          </p:cNvSpPr>
          <p:nvPr>
            <p:ph type="body" idx="1"/>
          </p:nvPr>
        </p:nvSpPr>
        <p:spPr>
          <a:xfrm>
            <a:off x="711200" y="1206500"/>
            <a:ext cx="7772400" cy="1092200"/>
          </a:xfrm>
        </p:spPr>
        <p:txBody>
          <a:bodyPr/>
          <a:lstStyle/>
          <a:p>
            <a:pPr eaLnBrk="1" hangingPunct="1">
              <a:defRPr/>
            </a:pPr>
            <a:r>
              <a:rPr lang="en-US" smtClean="0"/>
              <a:t>IQMD calculations were performed for </a:t>
            </a:r>
            <a:r>
              <a:rPr lang="en-US" smtClean="0">
                <a:sym typeface="Symbol" pitchFamily="18" charset="2"/>
              </a:rPr>
              <a:t></a:t>
            </a:r>
            <a:r>
              <a:rPr lang="en-US" baseline="-25000" smtClean="0">
                <a:sym typeface="Symbol" pitchFamily="18" charset="2"/>
              </a:rPr>
              <a:t>i</a:t>
            </a:r>
            <a:r>
              <a:rPr lang="en-US" smtClean="0">
                <a:sym typeface="Symbol" pitchFamily="18" charset="2"/>
              </a:rPr>
              <a:t>=0.35-2.0, S</a:t>
            </a:r>
            <a:r>
              <a:rPr lang="en-US" baseline="-25000" smtClean="0">
                <a:sym typeface="Symbol" pitchFamily="18" charset="2"/>
              </a:rPr>
              <a:t>int</a:t>
            </a:r>
            <a:r>
              <a:rPr lang="en-US" smtClean="0">
                <a:sym typeface="Symbol" pitchFamily="18" charset="2"/>
              </a:rPr>
              <a:t>=17.6 MeV.</a:t>
            </a:r>
          </a:p>
          <a:p>
            <a:pPr eaLnBrk="1" hangingPunct="1">
              <a:defRPr/>
            </a:pPr>
            <a:r>
              <a:rPr lang="en-US" smtClean="0">
                <a:sym typeface="Symbol" pitchFamily="18" charset="2"/>
              </a:rPr>
              <a:t>Momentum dependent mean fields with m</a:t>
            </a:r>
            <a:r>
              <a:rPr lang="en-US" baseline="-25000" smtClean="0">
                <a:sym typeface="Symbol" pitchFamily="18" charset="2"/>
              </a:rPr>
              <a:t>n</a:t>
            </a:r>
            <a:r>
              <a:rPr lang="en-US" smtClean="0">
                <a:sym typeface="Symbol" pitchFamily="18" charset="2"/>
              </a:rPr>
              <a:t>*/m</a:t>
            </a:r>
            <a:r>
              <a:rPr lang="en-US" baseline="-25000" smtClean="0">
                <a:sym typeface="Symbol" pitchFamily="18" charset="2"/>
              </a:rPr>
              <a:t>n</a:t>
            </a:r>
            <a:r>
              <a:rPr lang="en-US" smtClean="0">
                <a:sym typeface="Symbol" pitchFamily="18" charset="2"/>
              </a:rPr>
              <a:t> =m</a:t>
            </a:r>
            <a:r>
              <a:rPr lang="en-US" baseline="-25000" smtClean="0">
                <a:sym typeface="Symbol" pitchFamily="18" charset="2"/>
              </a:rPr>
              <a:t>p</a:t>
            </a:r>
            <a:r>
              <a:rPr lang="en-US" smtClean="0">
                <a:sym typeface="Symbol" pitchFamily="18" charset="2"/>
              </a:rPr>
              <a:t>*/m</a:t>
            </a:r>
            <a:r>
              <a:rPr lang="en-US" baseline="-25000" smtClean="0">
                <a:sym typeface="Symbol" pitchFamily="18" charset="2"/>
              </a:rPr>
              <a:t>p</a:t>
            </a:r>
            <a:r>
              <a:rPr lang="en-US" smtClean="0">
                <a:sym typeface="Symbol" pitchFamily="18" charset="2"/>
              </a:rPr>
              <a:t> =0.7 were used. </a:t>
            </a:r>
            <a:r>
              <a:rPr lang="en-US" smtClean="0">
                <a:solidFill>
                  <a:schemeClr val="tx1"/>
                </a:solidFill>
                <a:sym typeface="Symbol" pitchFamily="18" charset="2"/>
              </a:rPr>
              <a:t>Symmetry energies: S()</a:t>
            </a:r>
            <a:r>
              <a:rPr lang="en-US" i="1" smtClean="0">
                <a:solidFill>
                  <a:schemeClr val="tx1"/>
                </a:solidFill>
              </a:rPr>
              <a:t> </a:t>
            </a:r>
            <a:r>
              <a:rPr lang="en-US" smtClean="0">
                <a:solidFill>
                  <a:schemeClr val="tx1"/>
                </a:solidFill>
                <a:sym typeface="Symbol" pitchFamily="18" charset="2"/>
              </a:rPr>
              <a:t></a:t>
            </a:r>
            <a:r>
              <a:rPr lang="en-US" smtClean="0">
                <a:solidFill>
                  <a:schemeClr val="tx1"/>
                </a:solidFill>
              </a:rPr>
              <a:t> 12.3</a:t>
            </a:r>
            <a:r>
              <a:rPr lang="en-US" smtClean="0">
                <a:solidFill>
                  <a:schemeClr val="tx1"/>
                </a:solidFill>
                <a:cs typeface="Times New Roman" pitchFamily="18" charset="0"/>
              </a:rPr>
              <a:t>·(ρ/ρ</a:t>
            </a:r>
            <a:r>
              <a:rPr lang="en-US" baseline="-25000" smtClean="0">
                <a:solidFill>
                  <a:schemeClr val="tx1"/>
                </a:solidFill>
                <a:cs typeface="Times New Roman" pitchFamily="18" charset="0"/>
              </a:rPr>
              <a:t>0</a:t>
            </a:r>
            <a:r>
              <a:rPr lang="en-US" smtClean="0">
                <a:solidFill>
                  <a:schemeClr val="tx1"/>
                </a:solidFill>
                <a:cs typeface="Times New Roman" pitchFamily="18" charset="0"/>
              </a:rPr>
              <a:t>)</a:t>
            </a:r>
            <a:r>
              <a:rPr lang="en-US" baseline="30000" smtClean="0">
                <a:solidFill>
                  <a:schemeClr val="tx1"/>
                </a:solidFill>
                <a:cs typeface="Times New Roman" pitchFamily="18" charset="0"/>
              </a:rPr>
              <a:t>2/3</a:t>
            </a:r>
            <a:r>
              <a:rPr lang="en-US" smtClean="0">
                <a:solidFill>
                  <a:schemeClr val="tx1"/>
                </a:solidFill>
                <a:cs typeface="Times New Roman" pitchFamily="18" charset="0"/>
              </a:rPr>
              <a:t> + 17.6·</a:t>
            </a:r>
            <a:r>
              <a:rPr lang="en-US" baseline="-25000" smtClean="0">
                <a:solidFill>
                  <a:schemeClr val="tx1"/>
                </a:solidFill>
                <a:cs typeface="Times New Roman" pitchFamily="18" charset="0"/>
              </a:rPr>
              <a:t> </a:t>
            </a:r>
            <a:r>
              <a:rPr lang="en-US" smtClean="0">
                <a:solidFill>
                  <a:schemeClr val="tx1"/>
                </a:solidFill>
                <a:cs typeface="Times New Roman" pitchFamily="18" charset="0"/>
              </a:rPr>
              <a:t>(ρ/ρ</a:t>
            </a:r>
            <a:r>
              <a:rPr lang="en-US" baseline="-25000" smtClean="0">
                <a:solidFill>
                  <a:schemeClr val="tx1"/>
                </a:solidFill>
                <a:cs typeface="Times New Roman" pitchFamily="18" charset="0"/>
              </a:rPr>
              <a:t>0</a:t>
            </a:r>
            <a:r>
              <a:rPr lang="en-US" smtClean="0">
                <a:solidFill>
                  <a:schemeClr val="tx1"/>
                </a:solidFill>
                <a:cs typeface="Times New Roman" pitchFamily="18" charset="0"/>
              </a:rPr>
              <a:t>) </a:t>
            </a:r>
            <a:r>
              <a:rPr lang="en-US" baseline="30000" smtClean="0">
                <a:solidFill>
                  <a:schemeClr val="tx1"/>
                </a:solidFill>
                <a:cs typeface="Times New Roman" pitchFamily="18" charset="0"/>
              </a:rPr>
              <a:t>γ</a:t>
            </a:r>
            <a:r>
              <a:rPr lang="en-US" baseline="14000" smtClean="0">
                <a:solidFill>
                  <a:schemeClr val="tx1"/>
                </a:solidFill>
                <a:cs typeface="Times New Roman" pitchFamily="18" charset="0"/>
              </a:rPr>
              <a:t>i</a:t>
            </a:r>
          </a:p>
          <a:p>
            <a:pPr eaLnBrk="1" hangingPunct="1">
              <a:defRPr/>
            </a:pPr>
            <a:endParaRPr lang="en-US" smtClean="0">
              <a:solidFill>
                <a:schemeClr val="tx1"/>
              </a:solidFill>
              <a:sym typeface="Symbol" pitchFamily="18" charset="2"/>
            </a:endParaRPr>
          </a:p>
        </p:txBody>
      </p:sp>
      <p:sp>
        <p:nvSpPr>
          <p:cNvPr id="652297" name="Rectangle 9"/>
          <p:cNvSpPr>
            <a:spLocks noChangeArrowheads="1"/>
          </p:cNvSpPr>
          <p:nvPr/>
        </p:nvSpPr>
        <p:spPr bwMode="auto">
          <a:xfrm>
            <a:off x="254000" y="2921000"/>
            <a:ext cx="3098800" cy="2603500"/>
          </a:xfrm>
          <a:prstGeom prst="rect">
            <a:avLst/>
          </a:prstGeom>
          <a:solidFill>
            <a:srgbClr val="FFFF99"/>
          </a:solidFill>
          <a:ln w="9525">
            <a:noFill/>
            <a:miter lim="800000"/>
            <a:headEnd/>
            <a:tailEnd/>
          </a:ln>
          <a:effectLst>
            <a:outerShdw dist="107763" dir="2700000" algn="ctr" rotWithShape="0">
              <a:schemeClr val="bg2"/>
            </a:outerShdw>
          </a:effectLst>
        </p:spPr>
        <p:txBody>
          <a:bodyPr/>
          <a:lstStyle/>
          <a:p>
            <a:pPr marL="342900" indent="-342900">
              <a:defRPr/>
            </a:pPr>
            <a:r>
              <a:rPr lang="en-US" sz="2000" dirty="0">
                <a:solidFill>
                  <a:schemeClr val="accent2"/>
                </a:solidFill>
              </a:rPr>
              <a:t>Experiment samples a range of impact parameters </a:t>
            </a:r>
          </a:p>
          <a:p>
            <a:pPr marL="742950" lvl="1" indent="-285750">
              <a:buFontTx/>
              <a:buChar char="–"/>
              <a:defRPr/>
            </a:pPr>
            <a:r>
              <a:rPr lang="en-US" sz="2000" dirty="0"/>
              <a:t>b</a:t>
            </a:r>
            <a:r>
              <a:rPr lang="en-US" sz="2000" dirty="0">
                <a:sym typeface="Symbol" pitchFamily="18" charset="2"/>
              </a:rPr>
              <a:t>5.8-7.2 fm.</a:t>
            </a:r>
          </a:p>
          <a:p>
            <a:pPr marL="742950" lvl="1" indent="-285750">
              <a:buFontTx/>
              <a:buChar char="–"/>
              <a:defRPr/>
            </a:pPr>
            <a:r>
              <a:rPr lang="en-US" sz="2000" dirty="0">
                <a:sym typeface="Symbol" pitchFamily="18" charset="2"/>
              </a:rPr>
              <a:t>larger b, smaller </a:t>
            </a:r>
            <a:r>
              <a:rPr lang="en-US" sz="2000" baseline="-25000" dirty="0" err="1">
                <a:sym typeface="Symbol" pitchFamily="18" charset="2"/>
              </a:rPr>
              <a:t>i</a:t>
            </a:r>
            <a:endParaRPr lang="en-US" sz="2000" baseline="-25000" dirty="0">
              <a:sym typeface="Symbol" pitchFamily="18" charset="2"/>
            </a:endParaRPr>
          </a:p>
          <a:p>
            <a:pPr marL="742950" lvl="1" indent="-285750">
              <a:buFontTx/>
              <a:buChar char="–"/>
              <a:defRPr/>
            </a:pPr>
            <a:r>
              <a:rPr lang="en-US" sz="2000" dirty="0">
                <a:sym typeface="Symbol" pitchFamily="18" charset="2"/>
              </a:rPr>
              <a:t>smaller b, larger </a:t>
            </a:r>
            <a:r>
              <a:rPr lang="en-US" sz="2000" baseline="-25000" dirty="0" err="1">
                <a:sym typeface="Symbol" pitchFamily="18" charset="2"/>
              </a:rPr>
              <a:t>i</a:t>
            </a:r>
            <a:endParaRPr lang="en-US" sz="2000" dirty="0">
              <a:sym typeface="Symbol" pitchFamily="18" charset="2"/>
            </a:endParaRPr>
          </a:p>
          <a:p>
            <a:pPr marL="342900" indent="-342900">
              <a:defRPr/>
            </a:pPr>
            <a:endParaRPr lang="en-US" sz="2000" dirty="0">
              <a:solidFill>
                <a:schemeClr val="accent2"/>
              </a:solidFill>
              <a:sym typeface="Symbol" pitchFamily="18" charset="2"/>
            </a:endParaRPr>
          </a:p>
          <a:p>
            <a:pPr marL="342900" indent="-342900">
              <a:defRPr/>
            </a:pPr>
            <a:endParaRPr lang="en-US" sz="2000" dirty="0">
              <a:solidFill>
                <a:schemeClr val="accent2"/>
              </a:solidFill>
              <a:sym typeface="Symbol" pitchFamily="18" charset="2"/>
            </a:endParaRPr>
          </a:p>
          <a:p>
            <a:pPr marL="742950" lvl="1" indent="-285750">
              <a:buFontTx/>
              <a:buChar char="–"/>
              <a:defRPr/>
            </a:pPr>
            <a:endParaRPr lang="en-US" sz="2000" dirty="0">
              <a:sym typeface="Symbol" pitchFamily="18" charset="2"/>
            </a:endParaRPr>
          </a:p>
        </p:txBody>
      </p:sp>
      <p:sp>
        <p:nvSpPr>
          <p:cNvPr id="14344" name="Text Box 22"/>
          <p:cNvSpPr txBox="1">
            <a:spLocks noChangeArrowheads="1"/>
          </p:cNvSpPr>
          <p:nvPr/>
        </p:nvSpPr>
        <p:spPr bwMode="auto">
          <a:xfrm>
            <a:off x="4416425" y="3937000"/>
            <a:ext cx="527050" cy="366713"/>
          </a:xfrm>
          <a:prstGeom prst="rect">
            <a:avLst/>
          </a:prstGeom>
          <a:noFill/>
          <a:ln w="9525">
            <a:noFill/>
            <a:miter lim="800000"/>
            <a:headEnd/>
            <a:tailEnd/>
          </a:ln>
        </p:spPr>
        <p:txBody>
          <a:bodyPr wrap="none">
            <a:spAutoFit/>
          </a:bodyPr>
          <a:lstStyle/>
          <a:p>
            <a:pPr marL="342900" indent="-342900"/>
            <a:endParaRPr lang="en-US"/>
          </a:p>
        </p:txBody>
      </p:sp>
      <p:sp>
        <p:nvSpPr>
          <p:cNvPr id="652312" name="Text Box 24"/>
          <p:cNvSpPr txBox="1">
            <a:spLocks noChangeArrowheads="1"/>
          </p:cNvSpPr>
          <p:nvPr/>
        </p:nvSpPr>
        <p:spPr bwMode="auto">
          <a:xfrm>
            <a:off x="4632325" y="5461000"/>
            <a:ext cx="1384300" cy="366713"/>
          </a:xfrm>
          <a:prstGeom prst="rect">
            <a:avLst/>
          </a:prstGeom>
          <a:noFill/>
          <a:ln w="9525">
            <a:noFill/>
            <a:miter lim="800000"/>
            <a:headEnd/>
            <a:tailEnd/>
          </a:ln>
        </p:spPr>
        <p:txBody>
          <a:bodyPr wrap="none">
            <a:spAutoFit/>
          </a:bodyPr>
          <a:lstStyle/>
          <a:p>
            <a:pPr marL="342900" indent="-342900">
              <a:buFontTx/>
              <a:buNone/>
            </a:pPr>
            <a:r>
              <a:rPr lang="en-US"/>
              <a:t>mirror nuclei</a:t>
            </a:r>
          </a:p>
        </p:txBody>
      </p:sp>
      <p:sp>
        <p:nvSpPr>
          <p:cNvPr id="10" name="TextBox 9"/>
          <p:cNvSpPr txBox="1"/>
          <p:nvPr/>
        </p:nvSpPr>
        <p:spPr>
          <a:xfrm>
            <a:off x="5417127" y="2369127"/>
            <a:ext cx="2889189" cy="307777"/>
          </a:xfrm>
          <a:prstGeom prst="rect">
            <a:avLst/>
          </a:prstGeom>
          <a:noFill/>
        </p:spPr>
        <p:txBody>
          <a:bodyPr wrap="none" rtlCol="0">
            <a:spAutoFit/>
          </a:bodyPr>
          <a:lstStyle/>
          <a:p>
            <a:pPr>
              <a:buNone/>
            </a:pPr>
            <a:r>
              <a:rPr lang="en-US" sz="1400" dirty="0" smtClean="0"/>
              <a:t>Tsang et al, PRL. </a:t>
            </a:r>
            <a:r>
              <a:rPr lang="en-US" sz="1400" b="1" dirty="0" smtClean="0"/>
              <a:t>102</a:t>
            </a:r>
            <a:r>
              <a:rPr lang="en-US" sz="1400" dirty="0" smtClean="0"/>
              <a:t>, 122701 (2009)</a:t>
            </a:r>
            <a:endParaRPr lang="en-US" sz="1400" dirty="0"/>
          </a:p>
        </p:txBody>
      </p:sp>
      <p:sp>
        <p:nvSpPr>
          <p:cNvPr id="11" name="TextBox 10">
            <a:hlinkClick r:id="rId7" action="ppaction://hlinksldjump"/>
          </p:cNvPr>
          <p:cNvSpPr txBox="1"/>
          <p:nvPr/>
        </p:nvSpPr>
        <p:spPr>
          <a:xfrm>
            <a:off x="666206" y="6204857"/>
            <a:ext cx="1762021" cy="369332"/>
          </a:xfrm>
          <a:prstGeom prst="rect">
            <a:avLst/>
          </a:prstGeom>
          <a:solidFill>
            <a:schemeClr val="accent1">
              <a:lumMod val="40000"/>
              <a:lumOff val="60000"/>
            </a:schemeClr>
          </a:solidFill>
        </p:spPr>
        <p:txBody>
          <a:bodyPr wrap="none" rtlCol="0">
            <a:spAutoFit/>
          </a:bodyPr>
          <a:lstStyle/>
          <a:p>
            <a:pPr>
              <a:buNone/>
            </a:pPr>
            <a:r>
              <a:rPr lang="en-US" dirty="0" smtClean="0"/>
              <a:t>Go to constraints</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52296"/>
                                        </p:tgtEl>
                                        <p:attrNameLst>
                                          <p:attrName>style.visibility</p:attrName>
                                        </p:attrNameLst>
                                      </p:cBhvr>
                                      <p:to>
                                        <p:strVal val="visible"/>
                                      </p:to>
                                    </p:set>
                                    <p:animEffect transition="in" filter="dissolve">
                                      <p:cBhvr>
                                        <p:cTn id="7" dur="500"/>
                                        <p:tgtEl>
                                          <p:spTgt spid="65229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523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23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lustered1.jpg"/>
          <p:cNvPicPr>
            <a:picLocks noChangeAspect="1"/>
          </p:cNvPicPr>
          <p:nvPr/>
        </p:nvPicPr>
        <p:blipFill>
          <a:blip r:embed="rId4"/>
          <a:stretch>
            <a:fillRect/>
          </a:stretch>
        </p:blipFill>
        <p:spPr>
          <a:xfrm>
            <a:off x="5408022" y="668551"/>
            <a:ext cx="3026798" cy="2538962"/>
          </a:xfrm>
          <a:prstGeom prst="rect">
            <a:avLst/>
          </a:prstGeom>
        </p:spPr>
      </p:pic>
      <p:sp>
        <p:nvSpPr>
          <p:cNvPr id="648194" name="Rectangle 1026"/>
          <p:cNvSpPr>
            <a:spLocks noGrp="1" noChangeArrowheads="1"/>
          </p:cNvSpPr>
          <p:nvPr>
            <p:ph type="title"/>
          </p:nvPr>
        </p:nvSpPr>
        <p:spPr>
          <a:xfrm>
            <a:off x="714375" y="106498"/>
            <a:ext cx="7772400" cy="560388"/>
          </a:xfrm>
          <a:ln/>
        </p:spPr>
        <p:txBody>
          <a:bodyPr/>
          <a:lstStyle/>
          <a:p>
            <a:r>
              <a:rPr lang="en-US" dirty="0" smtClean="0"/>
              <a:t>More about the EoS</a:t>
            </a:r>
            <a:endParaRPr lang="en-US" dirty="0"/>
          </a:p>
        </p:txBody>
      </p:sp>
      <p:sp>
        <p:nvSpPr>
          <p:cNvPr id="648195" name="Rectangle 1027"/>
          <p:cNvSpPr>
            <a:spLocks noGrp="1" noChangeArrowheads="1"/>
          </p:cNvSpPr>
          <p:nvPr>
            <p:ph type="body" sz="half" idx="1"/>
          </p:nvPr>
        </p:nvSpPr>
        <p:spPr>
          <a:xfrm>
            <a:off x="195263" y="3252652"/>
            <a:ext cx="4557712" cy="3448594"/>
          </a:xfrm>
        </p:spPr>
        <p:txBody>
          <a:bodyPr/>
          <a:lstStyle/>
          <a:p>
            <a:pPr>
              <a:lnSpc>
                <a:spcPct val="90000"/>
              </a:lnSpc>
            </a:pPr>
            <a:r>
              <a:rPr lang="en-US" sz="1800" dirty="0" smtClean="0"/>
              <a:t>Some </a:t>
            </a:r>
            <a:r>
              <a:rPr lang="en-US" sz="1800" dirty="0"/>
              <a:t>facts </a:t>
            </a:r>
            <a:r>
              <a:rPr lang="en-US" sz="1800" dirty="0" smtClean="0"/>
              <a:t>about the EoS may </a:t>
            </a:r>
            <a:r>
              <a:rPr lang="en-US" sz="1800" dirty="0"/>
              <a:t>be useful:</a:t>
            </a:r>
          </a:p>
          <a:p>
            <a:pPr>
              <a:lnSpc>
                <a:spcPct val="90000"/>
              </a:lnSpc>
            </a:pPr>
            <a:endParaRPr lang="en-US" sz="1800" dirty="0" smtClean="0"/>
          </a:p>
          <a:p>
            <a:pPr>
              <a:lnSpc>
                <a:spcPct val="90000"/>
              </a:lnSpc>
            </a:pPr>
            <a:endParaRPr lang="en-US" sz="1800" dirty="0"/>
          </a:p>
          <a:p>
            <a:pPr>
              <a:lnSpc>
                <a:spcPct val="90000"/>
              </a:lnSpc>
            </a:pPr>
            <a:endParaRPr lang="en-US" sz="1800" dirty="0"/>
          </a:p>
          <a:p>
            <a:pPr>
              <a:lnSpc>
                <a:spcPct val="90000"/>
              </a:lnSpc>
            </a:pPr>
            <a:endParaRPr lang="en-US" sz="1800" dirty="0"/>
          </a:p>
          <a:p>
            <a:pPr>
              <a:lnSpc>
                <a:spcPct val="90000"/>
              </a:lnSpc>
            </a:pPr>
            <a:endParaRPr lang="en-US" sz="1800" dirty="0"/>
          </a:p>
          <a:p>
            <a:pPr>
              <a:lnSpc>
                <a:spcPct val="90000"/>
              </a:lnSpc>
            </a:pPr>
            <a:endParaRPr lang="en-US" sz="1800" dirty="0"/>
          </a:p>
          <a:p>
            <a:pPr>
              <a:lnSpc>
                <a:spcPct val="90000"/>
              </a:lnSpc>
            </a:pPr>
            <a:endParaRPr lang="en-US" sz="1800" dirty="0"/>
          </a:p>
          <a:p>
            <a:pPr>
              <a:lnSpc>
                <a:spcPct val="90000"/>
              </a:lnSpc>
            </a:pPr>
            <a:endParaRPr lang="en-US" sz="1800" dirty="0" smtClean="0"/>
          </a:p>
          <a:p>
            <a:pPr>
              <a:lnSpc>
                <a:spcPct val="90000"/>
              </a:lnSpc>
            </a:pPr>
            <a:r>
              <a:rPr lang="en-US" sz="1800" dirty="0" smtClean="0"/>
              <a:t>At </a:t>
            </a:r>
            <a:r>
              <a:rPr lang="en-US" sz="1800" dirty="0"/>
              <a:t>saturation density, </a:t>
            </a:r>
            <a:r>
              <a:rPr lang="en-US" sz="1800" dirty="0" err="1"/>
              <a:t>S</a:t>
            </a:r>
            <a:r>
              <a:rPr lang="en-US" sz="1800" baseline="-25000" dirty="0" err="1"/>
              <a:t>int</a:t>
            </a:r>
            <a:r>
              <a:rPr lang="en-US" sz="1800" dirty="0"/>
              <a:t>(</a:t>
            </a:r>
            <a:r>
              <a:rPr lang="en-US" sz="1800" dirty="0">
                <a:sym typeface="Symbol" pitchFamily="18" charset="2"/>
              </a:rPr>
              <a:t>)0.6</a:t>
            </a:r>
            <a:r>
              <a:rPr lang="en-US" sz="1800" dirty="0"/>
              <a:t>S(</a:t>
            </a:r>
            <a:r>
              <a:rPr lang="en-US" sz="1800" dirty="0">
                <a:sym typeface="Symbol" pitchFamily="18" charset="2"/>
              </a:rPr>
              <a:t></a:t>
            </a:r>
            <a:r>
              <a:rPr lang="en-US" sz="1800" dirty="0" smtClean="0">
                <a:sym typeface="Symbol" pitchFamily="18" charset="2"/>
              </a:rPr>
              <a:t>). </a:t>
            </a:r>
          </a:p>
          <a:p>
            <a:pPr>
              <a:lnSpc>
                <a:spcPct val="90000"/>
              </a:lnSpc>
            </a:pPr>
            <a:r>
              <a:rPr lang="en-US" sz="1800" dirty="0" err="1" smtClean="0"/>
              <a:t>S</a:t>
            </a:r>
            <a:r>
              <a:rPr lang="en-US" sz="1800" baseline="-25000" dirty="0" err="1" smtClean="0"/>
              <a:t>int</a:t>
            </a:r>
            <a:r>
              <a:rPr lang="en-US" sz="1800" dirty="0"/>
              <a:t>(</a:t>
            </a:r>
            <a:r>
              <a:rPr lang="en-US" sz="1800" dirty="0">
                <a:sym typeface="Symbol" pitchFamily="18" charset="2"/>
              </a:rPr>
              <a:t>) is the uncertain contribution to </a:t>
            </a:r>
            <a:r>
              <a:rPr lang="en-US" sz="1800" dirty="0"/>
              <a:t>S(</a:t>
            </a:r>
            <a:r>
              <a:rPr lang="en-US" sz="1800" dirty="0">
                <a:sym typeface="Symbol" pitchFamily="18" charset="2"/>
              </a:rPr>
              <a:t></a:t>
            </a:r>
            <a:r>
              <a:rPr lang="en-US" sz="1800" dirty="0" smtClean="0">
                <a:sym typeface="Symbol" pitchFamily="18" charset="2"/>
              </a:rPr>
              <a:t>).</a:t>
            </a:r>
            <a:endParaRPr lang="en-US" sz="1800" dirty="0">
              <a:sym typeface="Symbol" pitchFamily="18" charset="2"/>
            </a:endParaRPr>
          </a:p>
        </p:txBody>
      </p:sp>
      <p:sp>
        <p:nvSpPr>
          <p:cNvPr id="648196" name="Rectangle 1028"/>
          <p:cNvSpPr>
            <a:spLocks noGrp="1" noChangeArrowheads="1"/>
          </p:cNvSpPr>
          <p:nvPr>
            <p:ph type="body" sz="half" idx="2"/>
          </p:nvPr>
        </p:nvSpPr>
        <p:spPr>
          <a:xfrm>
            <a:off x="4932363" y="3304903"/>
            <a:ext cx="3937000" cy="3365772"/>
          </a:xfrm>
        </p:spPr>
        <p:txBody>
          <a:bodyPr/>
          <a:lstStyle/>
          <a:p>
            <a:pPr>
              <a:lnSpc>
                <a:spcPct val="90000"/>
              </a:lnSpc>
            </a:pPr>
            <a:endParaRPr lang="en-US" sz="1800" dirty="0" smtClean="0">
              <a:ea typeface="Arial Unicode MS" pitchFamily="34" charset="-128"/>
              <a:cs typeface="Arial Unicode MS" pitchFamily="34" charset="-128"/>
            </a:endParaRPr>
          </a:p>
          <a:p>
            <a:pPr>
              <a:lnSpc>
                <a:spcPct val="90000"/>
              </a:lnSpc>
            </a:pPr>
            <a:r>
              <a:rPr lang="en-US" sz="1800" dirty="0" smtClean="0">
                <a:ea typeface="Arial Unicode MS" pitchFamily="34" charset="-128"/>
                <a:cs typeface="Arial Unicode MS" pitchFamily="34" charset="-128"/>
              </a:rPr>
              <a:t>A homogenous EoS is approximate in the vicinity of phase transition.</a:t>
            </a:r>
          </a:p>
          <a:p>
            <a:pPr>
              <a:lnSpc>
                <a:spcPct val="90000"/>
              </a:lnSpc>
            </a:pPr>
            <a:r>
              <a:rPr lang="en-US" sz="1800" dirty="0" smtClean="0">
                <a:ea typeface="Arial Unicode MS" pitchFamily="34" charset="-128"/>
                <a:cs typeface="Arial Unicode MS" pitchFamily="34" charset="-128"/>
              </a:rPr>
              <a:t>Matter </a:t>
            </a:r>
            <a:r>
              <a:rPr lang="en-US" sz="1800" dirty="0">
                <a:ea typeface="Arial Unicode MS" pitchFamily="34" charset="-128"/>
                <a:cs typeface="Arial Unicode MS" pitchFamily="34" charset="-128"/>
              </a:rPr>
              <a:t>outside the shock wave in type II supernovae and to the inner crust of a neutron </a:t>
            </a:r>
            <a:r>
              <a:rPr lang="en-US" sz="1800" dirty="0" smtClean="0">
                <a:ea typeface="Arial Unicode MS" pitchFamily="34" charset="-128"/>
                <a:cs typeface="Arial Unicode MS" pitchFamily="34" charset="-128"/>
              </a:rPr>
              <a:t>star,  is a mixed phase of  nuclei in a more dilute gas.</a:t>
            </a:r>
          </a:p>
          <a:p>
            <a:pPr>
              <a:lnSpc>
                <a:spcPct val="90000"/>
              </a:lnSpc>
            </a:pPr>
            <a:r>
              <a:rPr lang="en-US" sz="1800" dirty="0" smtClean="0">
                <a:ea typeface="Arial Unicode MS" pitchFamily="34" charset="-128"/>
                <a:cs typeface="Arial Unicode MS" pitchFamily="34" charset="-128"/>
              </a:rPr>
              <a:t>There, Coulomb forces introduce long range order (solid phase).</a:t>
            </a:r>
          </a:p>
          <a:p>
            <a:pPr>
              <a:lnSpc>
                <a:spcPct val="90000"/>
              </a:lnSpc>
            </a:pPr>
            <a:r>
              <a:rPr lang="en-US" sz="1800" dirty="0" smtClean="0">
                <a:solidFill>
                  <a:srgbClr val="008000"/>
                </a:solidFill>
                <a:ea typeface="Arial Unicode MS" pitchFamily="34" charset="-128"/>
                <a:cs typeface="Arial Unicode MS" pitchFamily="34" charset="-128"/>
              </a:rPr>
              <a:t>The EoS for homogeneous matter can be in a input to the  properties of such systems, not the entire story. </a:t>
            </a:r>
            <a:endParaRPr lang="en-US" sz="1800" dirty="0">
              <a:solidFill>
                <a:srgbClr val="008000"/>
              </a:solidFill>
              <a:ea typeface="Arial Unicode MS" pitchFamily="34" charset="-128"/>
              <a:cs typeface="Arial Unicode MS" pitchFamily="34" charset="-128"/>
            </a:endParaRPr>
          </a:p>
        </p:txBody>
      </p:sp>
      <p:graphicFrame>
        <p:nvGraphicFramePr>
          <p:cNvPr id="673792" name="Object 2048"/>
          <p:cNvGraphicFramePr>
            <a:graphicFrameLocks noChangeAspect="1"/>
          </p:cNvGraphicFramePr>
          <p:nvPr/>
        </p:nvGraphicFramePr>
        <p:xfrm>
          <a:off x="346075" y="3606800"/>
          <a:ext cx="4427538" cy="2273300"/>
        </p:xfrm>
        <a:graphic>
          <a:graphicData uri="http://schemas.openxmlformats.org/presentationml/2006/ole">
            <mc:AlternateContent xmlns:mc="http://schemas.openxmlformats.org/markup-compatibility/2006">
              <mc:Choice xmlns:v="urn:schemas-microsoft-com:vml" Requires="v">
                <p:oleObj spid="_x0000_s832518" name="Equation" r:id="rId5" imgW="2997000" imgH="1562040" progId="Equation.DSMT4">
                  <p:embed/>
                </p:oleObj>
              </mc:Choice>
              <mc:Fallback>
                <p:oleObj name="Equation" r:id="rId5" imgW="2997000" imgH="156204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6075" y="3606800"/>
                        <a:ext cx="4427538" cy="2273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48200" name="Picture 1032" descr="C:\MyDoc2\scratch\workshop\sym.WMF"/>
          <p:cNvPicPr>
            <a:picLocks noChangeAspect="1" noChangeArrowheads="1"/>
          </p:cNvPicPr>
          <p:nvPr/>
        </p:nvPicPr>
        <p:blipFill>
          <a:blip r:embed="rId7"/>
          <a:srcRect/>
          <a:stretch>
            <a:fillRect/>
          </a:stretch>
        </p:blipFill>
        <p:spPr bwMode="auto">
          <a:xfrm>
            <a:off x="600891" y="229724"/>
            <a:ext cx="3685359" cy="3022928"/>
          </a:xfrm>
          <a:prstGeom prst="rect">
            <a:avLst/>
          </a:prstGeom>
          <a:noFill/>
        </p:spPr>
      </p:pic>
      <p:sp>
        <p:nvSpPr>
          <p:cNvPr id="648201" name="Text Box 1033">
            <a:hlinkClick r:id="" action="ppaction://hlinkshowjump?jump=firstslide"/>
          </p:cNvPr>
          <p:cNvSpPr txBox="1">
            <a:spLocks noChangeArrowheads="1"/>
          </p:cNvSpPr>
          <p:nvPr/>
        </p:nvSpPr>
        <p:spPr bwMode="auto">
          <a:xfrm>
            <a:off x="8797925" y="5822950"/>
            <a:ext cx="692150" cy="457200"/>
          </a:xfrm>
          <a:prstGeom prst="rect">
            <a:avLst/>
          </a:prstGeom>
          <a:noFill/>
          <a:ln w="9525">
            <a:noFill/>
            <a:miter lim="800000"/>
            <a:headEnd/>
            <a:tailEnd/>
          </a:ln>
          <a:effectLst/>
        </p:spPr>
        <p:txBody>
          <a:bodyPr>
            <a:spAutoFit/>
          </a:bodyPr>
          <a:lstStyle/>
          <a:p>
            <a:pPr>
              <a:spcBef>
                <a:spcPct val="50000"/>
              </a:spcBef>
              <a:buFontTx/>
              <a:buNone/>
            </a:pPr>
            <a:r>
              <a:rPr lang="en-US" sz="2400" dirty="0">
                <a:solidFill>
                  <a:srgbClr val="FF0000"/>
                </a:solidFill>
              </a:rPr>
              <a:t>O</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SvsP_Stone_nobox.eps"/>
          <p:cNvPicPr>
            <a:picLocks noChangeAspect="1"/>
          </p:cNvPicPr>
          <p:nvPr/>
        </p:nvPicPr>
        <p:blipFill>
          <a:blip r:embed="rId4"/>
          <a:stretch>
            <a:fillRect/>
          </a:stretch>
        </p:blipFill>
        <p:spPr>
          <a:xfrm>
            <a:off x="1832206" y="1099884"/>
            <a:ext cx="6026080" cy="4741361"/>
          </a:xfrm>
          <a:prstGeom prst="rect">
            <a:avLst/>
          </a:prstGeom>
        </p:spPr>
      </p:pic>
      <p:sp>
        <p:nvSpPr>
          <p:cNvPr id="7173" name="Text Box 7"/>
          <p:cNvSpPr txBox="1">
            <a:spLocks noChangeArrowheads="1"/>
          </p:cNvSpPr>
          <p:nvPr/>
        </p:nvSpPr>
        <p:spPr bwMode="auto">
          <a:xfrm>
            <a:off x="106363" y="5330825"/>
            <a:ext cx="4267200" cy="701675"/>
          </a:xfrm>
          <a:prstGeom prst="rect">
            <a:avLst/>
          </a:prstGeom>
          <a:noFill/>
          <a:ln w="12700" cap="sq">
            <a:noFill/>
            <a:miter lim="800000"/>
            <a:headEnd type="none" w="sm" len="sm"/>
            <a:tailEnd type="none" w="sm" len="sm"/>
          </a:ln>
        </p:spPr>
        <p:txBody>
          <a:bodyPr>
            <a:spAutoFit/>
          </a:bodyPr>
          <a:lstStyle/>
          <a:p>
            <a:pPr>
              <a:spcBef>
                <a:spcPct val="0"/>
              </a:spcBef>
              <a:buFontTx/>
              <a:buNone/>
            </a:pPr>
            <a:r>
              <a:rPr lang="it-IT" altLang="zh-CN" sz="2000" dirty="0">
                <a:solidFill>
                  <a:srgbClr val="FF00FF"/>
                </a:solidFill>
                <a:ea typeface="SimSun" pitchFamily="2" charset="-122"/>
              </a:rPr>
              <a:t>Expansion around </a:t>
            </a:r>
            <a:r>
              <a:rPr lang="it-IT" altLang="zh-CN" sz="2000" dirty="0">
                <a:solidFill>
                  <a:srgbClr val="FF00FF"/>
                </a:solidFill>
                <a:latin typeface="Symbol" pitchFamily="18" charset="2"/>
                <a:ea typeface="SimSun" pitchFamily="2" charset="-122"/>
              </a:rPr>
              <a:t>r</a:t>
            </a:r>
            <a:r>
              <a:rPr lang="it-IT" altLang="zh-CN" sz="2000" baseline="-25000" dirty="0">
                <a:solidFill>
                  <a:srgbClr val="FF00FF"/>
                </a:solidFill>
                <a:ea typeface="SimSun" pitchFamily="2" charset="-122"/>
              </a:rPr>
              <a:t>0</a:t>
            </a:r>
            <a:r>
              <a:rPr lang="it-IT" altLang="zh-CN" sz="2000" dirty="0">
                <a:solidFill>
                  <a:srgbClr val="FF00FF"/>
                </a:solidFill>
                <a:ea typeface="SimSun" pitchFamily="2" charset="-122"/>
              </a:rPr>
              <a:t>:                                                          </a:t>
            </a:r>
          </a:p>
          <a:p>
            <a:pPr>
              <a:spcBef>
                <a:spcPct val="0"/>
              </a:spcBef>
              <a:buFont typeface="Wingdings" pitchFamily="2" charset="2"/>
              <a:buChar char="à"/>
            </a:pPr>
            <a:r>
              <a:rPr lang="it-IT" altLang="zh-CN" sz="2000" dirty="0">
                <a:solidFill>
                  <a:srgbClr val="FF00FF"/>
                </a:solidFill>
                <a:ea typeface="SimSun" pitchFamily="2" charset="-122"/>
                <a:sym typeface="Wingdings" pitchFamily="2" charset="2"/>
              </a:rPr>
              <a:t>Symmetry slope L &amp; curvature K</a:t>
            </a:r>
            <a:r>
              <a:rPr lang="it-IT" altLang="zh-CN" sz="2000" baseline="-25000" dirty="0">
                <a:solidFill>
                  <a:srgbClr val="FF00FF"/>
                </a:solidFill>
                <a:ea typeface="SimSun" pitchFamily="2" charset="-122"/>
                <a:sym typeface="Wingdings" pitchFamily="2" charset="2"/>
              </a:rPr>
              <a:t>sym</a:t>
            </a:r>
            <a:endParaRPr lang="it-IT" altLang="zh-CN" sz="2000" dirty="0">
              <a:solidFill>
                <a:srgbClr val="FF00FF"/>
              </a:solidFill>
              <a:ea typeface="SimSun" pitchFamily="2" charset="-122"/>
              <a:sym typeface="Wingdings" pitchFamily="2" charset="2"/>
            </a:endParaRPr>
          </a:p>
        </p:txBody>
      </p:sp>
      <p:sp>
        <p:nvSpPr>
          <p:cNvPr id="7174" name="Rectangle 8"/>
          <p:cNvSpPr>
            <a:spLocks noChangeArrowheads="1"/>
          </p:cNvSpPr>
          <p:nvPr/>
        </p:nvSpPr>
        <p:spPr bwMode="auto">
          <a:xfrm>
            <a:off x="5773738" y="5638800"/>
            <a:ext cx="2876550" cy="396875"/>
          </a:xfrm>
          <a:prstGeom prst="rect">
            <a:avLst/>
          </a:prstGeom>
          <a:noFill/>
          <a:ln w="9525">
            <a:noFill/>
            <a:miter lim="800000"/>
            <a:headEnd/>
            <a:tailEnd/>
          </a:ln>
        </p:spPr>
        <p:txBody>
          <a:bodyPr wrap="none">
            <a:spAutoFit/>
          </a:bodyPr>
          <a:lstStyle/>
          <a:p>
            <a:pPr>
              <a:spcBef>
                <a:spcPct val="0"/>
              </a:spcBef>
              <a:buFont typeface="Wingdings" pitchFamily="2" charset="2"/>
              <a:buChar char="à"/>
            </a:pPr>
            <a:r>
              <a:rPr lang="it-IT" altLang="zh-CN" sz="2000">
                <a:solidFill>
                  <a:srgbClr val="FF00FF"/>
                </a:solidFill>
                <a:ea typeface="SimSun" pitchFamily="2" charset="-122"/>
              </a:rPr>
              <a:t>Symmetry pressure P</a:t>
            </a:r>
            <a:r>
              <a:rPr lang="it-IT" altLang="zh-CN" sz="2000" baseline="-25000">
                <a:solidFill>
                  <a:srgbClr val="FF00FF"/>
                </a:solidFill>
                <a:ea typeface="SimSun" pitchFamily="2" charset="-122"/>
              </a:rPr>
              <a:t>sym</a:t>
            </a:r>
          </a:p>
        </p:txBody>
      </p:sp>
      <p:graphicFrame>
        <p:nvGraphicFramePr>
          <p:cNvPr id="7170" name="Object 2"/>
          <p:cNvGraphicFramePr>
            <a:graphicFrameLocks noChangeAspect="1"/>
          </p:cNvGraphicFramePr>
          <p:nvPr/>
        </p:nvGraphicFramePr>
        <p:xfrm>
          <a:off x="168275" y="6092825"/>
          <a:ext cx="4270375" cy="688975"/>
        </p:xfrm>
        <a:graphic>
          <a:graphicData uri="http://schemas.openxmlformats.org/presentationml/2006/ole">
            <mc:AlternateContent xmlns:mc="http://schemas.openxmlformats.org/markup-compatibility/2006">
              <mc:Choice xmlns:v="urn:schemas-microsoft-com:vml" Requires="v">
                <p:oleObj spid="_x0000_s874501" name="Equation" r:id="rId5" imgW="3022560" imgH="507960" progId="Equation.3">
                  <p:embed/>
                </p:oleObj>
              </mc:Choice>
              <mc:Fallback>
                <p:oleObj name="Equation" r:id="rId5" imgW="3022560" imgH="50796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8275" y="6092825"/>
                        <a:ext cx="4270375" cy="688975"/>
                      </a:xfrm>
                      <a:prstGeom prst="rect">
                        <a:avLst/>
                      </a:prstGeom>
                      <a:solidFill>
                        <a:srgbClr val="FFFF99"/>
                      </a:solidFill>
                      <a:ln w="9525">
                        <a:solidFill>
                          <a:srgbClr val="FFFFCC"/>
                        </a:solidFill>
                        <a:miter lim="800000"/>
                        <a:headEnd/>
                        <a:tailEnd/>
                      </a:ln>
                    </p:spPr>
                  </p:pic>
                </p:oleObj>
              </mc:Fallback>
            </mc:AlternateContent>
          </a:graphicData>
        </a:graphic>
      </p:graphicFrame>
      <p:graphicFrame>
        <p:nvGraphicFramePr>
          <p:cNvPr id="7171" name="Object 3"/>
          <p:cNvGraphicFramePr>
            <a:graphicFrameLocks noChangeAspect="1"/>
          </p:cNvGraphicFramePr>
          <p:nvPr/>
        </p:nvGraphicFramePr>
        <p:xfrm>
          <a:off x="6121400" y="6132513"/>
          <a:ext cx="2209800" cy="646112"/>
        </p:xfrm>
        <a:graphic>
          <a:graphicData uri="http://schemas.openxmlformats.org/presentationml/2006/ole">
            <mc:AlternateContent xmlns:mc="http://schemas.openxmlformats.org/markup-compatibility/2006">
              <mc:Choice xmlns:v="urn:schemas-microsoft-com:vml" Requires="v">
                <p:oleObj spid="_x0000_s874502" name="Formel" r:id="rId7" imgW="1739880" imgH="507960" progId="Equation.3">
                  <p:embed/>
                </p:oleObj>
              </mc:Choice>
              <mc:Fallback>
                <p:oleObj name="Formel" r:id="rId7" imgW="1739880" imgH="507960"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21400" y="6132513"/>
                        <a:ext cx="2209800" cy="646112"/>
                      </a:xfrm>
                      <a:prstGeom prst="rect">
                        <a:avLst/>
                      </a:prstGeom>
                      <a:solidFill>
                        <a:srgbClr val="FFFF99"/>
                      </a:solidFill>
                    </p:spPr>
                  </p:pic>
                </p:oleObj>
              </mc:Fallback>
            </mc:AlternateContent>
          </a:graphicData>
        </a:graphic>
      </p:graphicFrame>
      <p:sp>
        <p:nvSpPr>
          <p:cNvPr id="735244" name="Rectangle 12"/>
          <p:cNvSpPr>
            <a:spLocks noChangeArrowheads="1"/>
          </p:cNvSpPr>
          <p:nvPr/>
        </p:nvSpPr>
        <p:spPr bwMode="auto">
          <a:xfrm>
            <a:off x="609600" y="96838"/>
            <a:ext cx="7721600" cy="754061"/>
          </a:xfrm>
          <a:prstGeom prst="rect">
            <a:avLst/>
          </a:prstGeom>
          <a:gradFill rotWithShape="0">
            <a:gsLst>
              <a:gs pos="0">
                <a:schemeClr val="bg1"/>
              </a:gs>
              <a:gs pos="100000">
                <a:schemeClr val="hlink"/>
              </a:gs>
            </a:gsLst>
            <a:path path="shape">
              <a:fillToRect l="50000" t="50000" r="50000" b="50000"/>
            </a:path>
          </a:gradFill>
          <a:ln w="15875">
            <a:solidFill>
              <a:schemeClr val="folHlink"/>
            </a:solidFill>
            <a:miter lim="800000"/>
            <a:headEnd/>
            <a:tailEnd/>
          </a:ln>
          <a:effectLst>
            <a:outerShdw dist="107763" dir="2700000" algn="ctr" rotWithShape="0">
              <a:schemeClr val="bg2"/>
            </a:outerShdw>
          </a:effectLst>
        </p:spPr>
        <p:txBody>
          <a:bodyPr anchor="ctr"/>
          <a:lstStyle/>
          <a:p>
            <a:pPr algn="ctr">
              <a:spcBef>
                <a:spcPct val="0"/>
              </a:spcBef>
              <a:buFontTx/>
              <a:buNone/>
              <a:defRPr/>
            </a:pPr>
            <a:r>
              <a:rPr lang="en-US" sz="2400" dirty="0" smtClean="0">
                <a:solidFill>
                  <a:srgbClr val="9900FF"/>
                </a:solidFill>
              </a:rPr>
              <a:t>Diffusion is sensitive to S(0.4</a:t>
            </a:r>
            <a:r>
              <a:rPr lang="en-US" sz="2400" dirty="0" smtClean="0">
                <a:solidFill>
                  <a:srgbClr val="9900FF"/>
                </a:solidFill>
                <a:sym typeface="Symbol"/>
              </a:rPr>
              <a:t>), which corresponds to a contour in the (S</a:t>
            </a:r>
            <a:r>
              <a:rPr lang="en-US" sz="2400" baseline="-25000" dirty="0" smtClean="0">
                <a:solidFill>
                  <a:srgbClr val="9900FF"/>
                </a:solidFill>
                <a:sym typeface="Symbol"/>
              </a:rPr>
              <a:t>0</a:t>
            </a:r>
            <a:r>
              <a:rPr lang="en-US" sz="2400" dirty="0" smtClean="0">
                <a:solidFill>
                  <a:srgbClr val="9900FF"/>
                </a:solidFill>
                <a:sym typeface="Symbol"/>
              </a:rPr>
              <a:t>, L) plane. </a:t>
            </a:r>
            <a:endParaRPr lang="en-US" sz="2400" dirty="0">
              <a:solidFill>
                <a:srgbClr val="9900FF"/>
              </a:solidFill>
              <a:sym typeface="Symbol" pitchFamily="18" charset="2"/>
            </a:endParaRPr>
          </a:p>
        </p:txBody>
      </p:sp>
      <p:sp>
        <p:nvSpPr>
          <p:cNvPr id="7177" name="Text Box 19"/>
          <p:cNvSpPr txBox="1">
            <a:spLocks noChangeArrowheads="1"/>
          </p:cNvSpPr>
          <p:nvPr/>
        </p:nvSpPr>
        <p:spPr bwMode="auto">
          <a:xfrm>
            <a:off x="4754563" y="2632075"/>
            <a:ext cx="1162050" cy="696913"/>
          </a:xfrm>
          <a:prstGeom prst="rect">
            <a:avLst/>
          </a:prstGeom>
          <a:noFill/>
          <a:ln w="9525">
            <a:noFill/>
            <a:miter lim="800000"/>
            <a:headEnd/>
            <a:tailEnd/>
          </a:ln>
        </p:spPr>
        <p:txBody>
          <a:bodyPr wrap="none">
            <a:spAutoFit/>
          </a:bodyPr>
          <a:lstStyle/>
          <a:p>
            <a:pPr marL="342900" indent="-342900">
              <a:buFontTx/>
              <a:buNone/>
            </a:pPr>
            <a:r>
              <a:rPr lang="en-US">
                <a:solidFill>
                  <a:srgbClr val="FF00FF"/>
                </a:solidFill>
                <a:latin typeface="Arial Unicode MS" pitchFamily="34" charset="-128"/>
              </a:rPr>
              <a:t>fits to IAS</a:t>
            </a:r>
          </a:p>
          <a:p>
            <a:pPr marL="342900" indent="-342900">
              <a:buFontTx/>
              <a:buNone/>
            </a:pPr>
            <a:r>
              <a:rPr lang="en-US">
                <a:solidFill>
                  <a:srgbClr val="FF00FF"/>
                </a:solidFill>
                <a:latin typeface="Arial Unicode MS" pitchFamily="34" charset="-128"/>
              </a:rPr>
              <a:t>masses</a:t>
            </a:r>
          </a:p>
        </p:txBody>
      </p:sp>
      <p:sp>
        <p:nvSpPr>
          <p:cNvPr id="7178" name="Text Box 20"/>
          <p:cNvSpPr txBox="1">
            <a:spLocks noChangeArrowheads="1"/>
          </p:cNvSpPr>
          <p:nvPr/>
        </p:nvSpPr>
        <p:spPr bwMode="auto">
          <a:xfrm>
            <a:off x="4415099" y="4515750"/>
            <a:ext cx="793750" cy="696913"/>
          </a:xfrm>
          <a:prstGeom prst="rect">
            <a:avLst/>
          </a:prstGeom>
          <a:noFill/>
          <a:ln w="9525">
            <a:noFill/>
            <a:miter lim="800000"/>
            <a:headEnd/>
            <a:tailEnd/>
          </a:ln>
        </p:spPr>
        <p:txBody>
          <a:bodyPr wrap="none">
            <a:spAutoFit/>
          </a:bodyPr>
          <a:lstStyle/>
          <a:p>
            <a:pPr marL="342900" indent="-342900">
              <a:buFontTx/>
              <a:buNone/>
            </a:pPr>
            <a:r>
              <a:rPr lang="en-US" dirty="0">
                <a:solidFill>
                  <a:srgbClr val="FF00FF"/>
                </a:solidFill>
                <a:latin typeface="Arial Unicode MS" pitchFamily="34" charset="-128"/>
              </a:rPr>
              <a:t>fits to </a:t>
            </a:r>
          </a:p>
          <a:p>
            <a:pPr marL="342900" indent="-342900">
              <a:buFontTx/>
              <a:buNone/>
            </a:pPr>
            <a:endParaRPr lang="en-US" dirty="0">
              <a:solidFill>
                <a:srgbClr val="FF00FF"/>
              </a:solidFill>
              <a:latin typeface="Arial Unicode MS" pitchFamily="34" charset="-128"/>
            </a:endParaRPr>
          </a:p>
        </p:txBody>
      </p:sp>
      <p:sp>
        <p:nvSpPr>
          <p:cNvPr id="7179" name="Text Box 31"/>
          <p:cNvSpPr txBox="1">
            <a:spLocks noChangeArrowheads="1"/>
          </p:cNvSpPr>
          <p:nvPr/>
        </p:nvSpPr>
        <p:spPr bwMode="auto">
          <a:xfrm>
            <a:off x="3740150" y="3362325"/>
            <a:ext cx="1758950" cy="696913"/>
          </a:xfrm>
          <a:prstGeom prst="rect">
            <a:avLst/>
          </a:prstGeom>
          <a:noFill/>
          <a:ln w="9525">
            <a:noFill/>
            <a:miter lim="800000"/>
            <a:headEnd/>
            <a:tailEnd/>
          </a:ln>
        </p:spPr>
        <p:txBody>
          <a:bodyPr wrap="none">
            <a:spAutoFit/>
          </a:bodyPr>
          <a:lstStyle/>
          <a:p>
            <a:pPr marL="342900" indent="-342900">
              <a:buFontTx/>
              <a:buNone/>
            </a:pPr>
            <a:r>
              <a:rPr lang="en-US"/>
              <a:t>ImQMD</a:t>
            </a:r>
          </a:p>
          <a:p>
            <a:pPr marL="342900" indent="-342900">
              <a:buFontTx/>
              <a:buNone/>
            </a:pPr>
            <a:r>
              <a:rPr lang="en-US"/>
              <a:t>CONSTRAINTS</a:t>
            </a:r>
          </a:p>
        </p:txBody>
      </p:sp>
      <p:sp>
        <p:nvSpPr>
          <p:cNvPr id="7184" name="Text Box 37"/>
          <p:cNvSpPr txBox="1">
            <a:spLocks noChangeArrowheads="1"/>
          </p:cNvSpPr>
          <p:nvPr/>
        </p:nvSpPr>
        <p:spPr bwMode="auto">
          <a:xfrm>
            <a:off x="3834765" y="849630"/>
            <a:ext cx="2919413" cy="304800"/>
          </a:xfrm>
          <a:prstGeom prst="rect">
            <a:avLst/>
          </a:prstGeom>
          <a:noFill/>
          <a:ln w="9525" algn="ctr">
            <a:noFill/>
            <a:miter lim="800000"/>
            <a:headEnd/>
            <a:tailEnd/>
          </a:ln>
        </p:spPr>
        <p:txBody>
          <a:bodyPr wrap="none">
            <a:spAutoFit/>
          </a:bodyPr>
          <a:lstStyle/>
          <a:p>
            <a:pPr marL="457200" indent="-457200">
              <a:buFontTx/>
              <a:buNone/>
            </a:pPr>
            <a:r>
              <a:rPr lang="en-US" sz="1400" dirty="0"/>
              <a:t>Tsang et al., PRL 102, 122701 (2009).</a:t>
            </a:r>
          </a:p>
        </p:txBody>
      </p:sp>
      <p:grpSp>
        <p:nvGrpSpPr>
          <p:cNvPr id="2" name="Group 29"/>
          <p:cNvGrpSpPr/>
          <p:nvPr/>
        </p:nvGrpSpPr>
        <p:grpSpPr>
          <a:xfrm>
            <a:off x="191068" y="1055688"/>
            <a:ext cx="8952932" cy="4155229"/>
            <a:chOff x="191068" y="1055688"/>
            <a:chExt cx="8952932" cy="4155229"/>
          </a:xfrm>
        </p:grpSpPr>
        <p:sp>
          <p:nvSpPr>
            <p:cNvPr id="7181" name="Line 17"/>
            <p:cNvSpPr>
              <a:spLocks noChangeShapeType="1"/>
            </p:cNvSpPr>
            <p:nvPr/>
          </p:nvSpPr>
          <p:spPr bwMode="auto">
            <a:xfrm flipV="1">
              <a:off x="2699012" y="4328213"/>
              <a:ext cx="804862" cy="349250"/>
            </a:xfrm>
            <a:prstGeom prst="line">
              <a:avLst/>
            </a:prstGeom>
            <a:noFill/>
            <a:ln w="25400">
              <a:solidFill>
                <a:srgbClr val="0000FF"/>
              </a:solidFill>
              <a:round/>
              <a:headEnd/>
              <a:tailEnd type="triangle" w="med" len="med"/>
            </a:ln>
          </p:spPr>
          <p:txBody>
            <a:bodyPr/>
            <a:lstStyle/>
            <a:p>
              <a:endParaRPr lang="en-US"/>
            </a:p>
          </p:txBody>
        </p:sp>
        <p:sp>
          <p:nvSpPr>
            <p:cNvPr id="735253" name="Text Box 21"/>
            <p:cNvSpPr txBox="1">
              <a:spLocks noChangeArrowheads="1"/>
            </p:cNvSpPr>
            <p:nvPr/>
          </p:nvSpPr>
          <p:spPr bwMode="auto">
            <a:xfrm>
              <a:off x="7077076" y="1133476"/>
              <a:ext cx="1808163" cy="635000"/>
            </a:xfrm>
            <a:prstGeom prst="rect">
              <a:avLst/>
            </a:prstGeom>
            <a:solidFill>
              <a:srgbClr val="FFFF99"/>
            </a:solidFill>
            <a:ln w="9525">
              <a:noFill/>
              <a:miter lim="800000"/>
              <a:headEnd/>
              <a:tailEnd/>
            </a:ln>
            <a:effectLst>
              <a:outerShdw dist="107763" dir="2700000" algn="ctr" rotWithShape="0">
                <a:schemeClr val="bg2">
                  <a:alpha val="50000"/>
                </a:schemeClr>
              </a:outerShdw>
            </a:effectLst>
          </p:spPr>
          <p:txBody>
            <a:bodyPr>
              <a:spAutoFit/>
            </a:bodyPr>
            <a:lstStyle/>
            <a:p>
              <a:pPr marL="342900" indent="-342900">
                <a:buFontTx/>
                <a:buNone/>
                <a:defRPr/>
              </a:pPr>
              <a:r>
                <a:rPr lang="en-US" sz="1400" dirty="0"/>
                <a:t>Danielewicz, Lee,</a:t>
              </a:r>
            </a:p>
            <a:p>
              <a:pPr marL="342900" indent="-342900">
                <a:buFontTx/>
                <a:buNone/>
                <a:defRPr/>
              </a:pPr>
              <a:r>
                <a:rPr lang="en-US" dirty="0"/>
                <a:t> </a:t>
              </a:r>
              <a:r>
                <a:rPr lang="en-US" sz="1400" dirty="0"/>
                <a:t>NPA 818, 36 (2009)</a:t>
              </a:r>
            </a:p>
          </p:txBody>
        </p:sp>
        <p:sp>
          <p:nvSpPr>
            <p:cNvPr id="7190" name="Line 24"/>
            <p:cNvSpPr>
              <a:spLocks noChangeShapeType="1"/>
            </p:cNvSpPr>
            <p:nvPr/>
          </p:nvSpPr>
          <p:spPr bwMode="auto">
            <a:xfrm flipH="1">
              <a:off x="5888038" y="1735138"/>
              <a:ext cx="1333500" cy="1174750"/>
            </a:xfrm>
            <a:prstGeom prst="line">
              <a:avLst/>
            </a:prstGeom>
            <a:noFill/>
            <a:ln w="25400">
              <a:solidFill>
                <a:srgbClr val="FF00FF"/>
              </a:solidFill>
              <a:round/>
              <a:headEnd/>
              <a:tailEnd type="triangle" w="med" len="med"/>
            </a:ln>
          </p:spPr>
          <p:txBody>
            <a:bodyPr/>
            <a:lstStyle/>
            <a:p>
              <a:endParaRPr lang="en-US"/>
            </a:p>
          </p:txBody>
        </p:sp>
        <p:sp>
          <p:nvSpPr>
            <p:cNvPr id="7192" name="Line 32"/>
            <p:cNvSpPr>
              <a:spLocks noChangeShapeType="1"/>
            </p:cNvSpPr>
            <p:nvPr/>
          </p:nvSpPr>
          <p:spPr bwMode="auto">
            <a:xfrm>
              <a:off x="1509713" y="1306512"/>
              <a:ext cx="1915875" cy="522287"/>
            </a:xfrm>
            <a:prstGeom prst="line">
              <a:avLst/>
            </a:prstGeom>
            <a:noFill/>
            <a:ln w="9525">
              <a:solidFill>
                <a:schemeClr val="tx1"/>
              </a:solidFill>
              <a:round/>
              <a:headEnd/>
              <a:tailEnd type="triangle" w="med" len="med"/>
            </a:ln>
          </p:spPr>
          <p:txBody>
            <a:bodyPr/>
            <a:lstStyle/>
            <a:p>
              <a:endParaRPr lang="en-US"/>
            </a:p>
          </p:txBody>
        </p:sp>
        <p:sp>
          <p:nvSpPr>
            <p:cNvPr id="735265" name="Text Box 33"/>
            <p:cNvSpPr txBox="1">
              <a:spLocks noChangeArrowheads="1"/>
            </p:cNvSpPr>
            <p:nvPr/>
          </p:nvSpPr>
          <p:spPr bwMode="auto">
            <a:xfrm>
              <a:off x="449263" y="1055688"/>
              <a:ext cx="1355725" cy="560388"/>
            </a:xfrm>
            <a:prstGeom prst="rect">
              <a:avLst/>
            </a:prstGeom>
            <a:solidFill>
              <a:srgbClr val="FFFF99"/>
            </a:solidFill>
            <a:ln w="9525">
              <a:noFill/>
              <a:miter lim="800000"/>
              <a:headEnd/>
              <a:tailEnd/>
            </a:ln>
            <a:effectLst>
              <a:outerShdw dist="107763" dir="2700000" algn="ctr" rotWithShape="0">
                <a:schemeClr val="bg2">
                  <a:alpha val="50000"/>
                </a:schemeClr>
              </a:outerShdw>
            </a:effectLst>
          </p:spPr>
          <p:txBody>
            <a:bodyPr>
              <a:spAutoFit/>
            </a:bodyPr>
            <a:lstStyle/>
            <a:p>
              <a:pPr marL="342900" indent="-342900">
                <a:buFontTx/>
                <a:buNone/>
                <a:defRPr/>
              </a:pPr>
              <a:r>
                <a:rPr lang="en-US" sz="1400" dirty="0"/>
                <a:t>GDR: </a:t>
              </a:r>
              <a:r>
                <a:rPr lang="en-US" sz="1400" dirty="0" err="1"/>
                <a:t>Trippa</a:t>
              </a:r>
              <a:r>
                <a:rPr lang="en-US" sz="1400" dirty="0"/>
                <a:t>,  </a:t>
              </a:r>
            </a:p>
            <a:p>
              <a:pPr marL="342900" indent="-342900">
                <a:buFontTx/>
                <a:buNone/>
                <a:defRPr/>
              </a:pPr>
              <a:r>
                <a:rPr lang="en-US" sz="1400" dirty="0"/>
                <a:t>PRC77, 061304</a:t>
              </a:r>
            </a:p>
          </p:txBody>
        </p:sp>
        <p:sp>
          <p:nvSpPr>
            <p:cNvPr id="7188" name="Line 23"/>
            <p:cNvSpPr>
              <a:spLocks noChangeShapeType="1"/>
            </p:cNvSpPr>
            <p:nvPr/>
          </p:nvSpPr>
          <p:spPr bwMode="auto">
            <a:xfrm flipH="1" flipV="1">
              <a:off x="6015038" y="4096525"/>
              <a:ext cx="1041400" cy="228600"/>
            </a:xfrm>
            <a:prstGeom prst="line">
              <a:avLst/>
            </a:prstGeom>
            <a:noFill/>
            <a:ln w="25400">
              <a:solidFill>
                <a:srgbClr val="FF00FF"/>
              </a:solidFill>
              <a:round/>
              <a:headEnd/>
              <a:tailEnd type="triangle" w="med" len="med"/>
            </a:ln>
          </p:spPr>
          <p:txBody>
            <a:bodyPr/>
            <a:lstStyle/>
            <a:p>
              <a:endParaRPr lang="en-US"/>
            </a:p>
          </p:txBody>
        </p:sp>
        <p:sp>
          <p:nvSpPr>
            <p:cNvPr id="27" name="Text Box 22"/>
            <p:cNvSpPr txBox="1">
              <a:spLocks noChangeArrowheads="1"/>
            </p:cNvSpPr>
            <p:nvPr/>
          </p:nvSpPr>
          <p:spPr bwMode="auto">
            <a:xfrm>
              <a:off x="6788866" y="4080682"/>
              <a:ext cx="2355134" cy="1105467"/>
            </a:xfrm>
            <a:prstGeom prst="rect">
              <a:avLst/>
            </a:prstGeom>
            <a:solidFill>
              <a:srgbClr val="FFFF99"/>
            </a:solidFill>
            <a:ln w="9525">
              <a:noFill/>
              <a:miter lim="800000"/>
              <a:headEnd/>
              <a:tailEnd/>
            </a:ln>
            <a:effectLst>
              <a:outerShdw dist="107763" dir="2700000" algn="ctr" rotWithShape="0">
                <a:schemeClr val="bg2">
                  <a:alpha val="50000"/>
                </a:schemeClr>
              </a:outerShdw>
            </a:effectLst>
          </p:spPr>
          <p:txBody>
            <a:bodyPr/>
            <a:lstStyle/>
            <a:p>
              <a:pPr marL="362480" indent="-362480">
                <a:buNone/>
                <a:defRPr/>
              </a:pPr>
              <a:r>
                <a:rPr lang="de-DE" sz="1400" dirty="0" smtClean="0"/>
                <a:t>PDR: </a:t>
              </a:r>
              <a:r>
                <a:rPr lang="en-US" sz="1400" dirty="0" smtClean="0"/>
                <a:t>Carbone et al, PRC </a:t>
              </a:r>
              <a:r>
                <a:rPr lang="en-US" sz="1400" b="1" dirty="0" smtClean="0"/>
                <a:t>81</a:t>
              </a:r>
              <a:r>
                <a:rPr lang="en-US" sz="1400" dirty="0" smtClean="0"/>
                <a:t>,</a:t>
              </a:r>
            </a:p>
            <a:p>
              <a:pPr marL="362480" indent="-362480">
                <a:buNone/>
                <a:defRPr/>
              </a:pPr>
              <a:r>
                <a:rPr lang="en-US" sz="1400" dirty="0" smtClean="0"/>
                <a:t> 041301 (2010) ; </a:t>
              </a:r>
            </a:p>
            <a:p>
              <a:pPr marL="362480" indent="-362480">
                <a:buNone/>
                <a:defRPr/>
              </a:pPr>
              <a:r>
                <a:rPr lang="de-DE" sz="1400" dirty="0" smtClean="0"/>
                <a:t>A. Klimkiewicz, </a:t>
              </a:r>
            </a:p>
            <a:p>
              <a:pPr marL="362480" indent="-362480">
                <a:buNone/>
                <a:defRPr/>
              </a:pPr>
              <a:r>
                <a:rPr lang="de-DE" sz="1400" dirty="0" smtClean="0"/>
                <a:t>PRC </a:t>
              </a:r>
              <a:r>
                <a:rPr lang="en-US" sz="1400" dirty="0" smtClean="0"/>
                <a:t>76, 051603 (2007).</a:t>
              </a:r>
              <a:endParaRPr lang="en-US" sz="1400" dirty="0"/>
            </a:p>
          </p:txBody>
        </p:sp>
        <p:sp>
          <p:nvSpPr>
            <p:cNvPr id="29" name="Text Box 21"/>
            <p:cNvSpPr txBox="1">
              <a:spLocks noChangeArrowheads="1"/>
            </p:cNvSpPr>
            <p:nvPr/>
          </p:nvSpPr>
          <p:spPr bwMode="auto">
            <a:xfrm>
              <a:off x="191068" y="4429165"/>
              <a:ext cx="2438402" cy="781752"/>
            </a:xfrm>
            <a:prstGeom prst="rect">
              <a:avLst/>
            </a:prstGeom>
            <a:solidFill>
              <a:srgbClr val="FFFF99"/>
            </a:solidFill>
            <a:ln w="9525">
              <a:noFill/>
              <a:miter lim="800000"/>
              <a:headEnd/>
              <a:tailEnd/>
            </a:ln>
            <a:effectLst>
              <a:outerShdw dist="107763" dir="2700000" algn="ctr" rotWithShape="0">
                <a:schemeClr val="bg2">
                  <a:alpha val="50000"/>
                </a:schemeClr>
              </a:outerShdw>
            </a:effectLst>
          </p:spPr>
          <p:txBody>
            <a:bodyPr wrap="square">
              <a:spAutoFit/>
            </a:bodyPr>
            <a:lstStyle/>
            <a:p>
              <a:pPr marL="362480" indent="-362480">
                <a:buNone/>
                <a:defRPr/>
              </a:pPr>
              <a:r>
                <a:rPr lang="en-US" sz="1400" dirty="0" err="1" smtClean="0"/>
                <a:t>Sn</a:t>
              </a:r>
              <a:r>
                <a:rPr lang="en-US" sz="1400" dirty="0" smtClean="0"/>
                <a:t> neutron skin thickness:</a:t>
              </a:r>
            </a:p>
            <a:p>
              <a:pPr marL="362480" indent="-362480">
                <a:buNone/>
                <a:defRPr/>
              </a:pPr>
              <a:r>
                <a:rPr lang="en-US" sz="1400" dirty="0" smtClean="0"/>
                <a:t>Chen et al., PRC C 82, 024321 (2010)</a:t>
              </a:r>
              <a:endParaRPr lang="en-US" sz="1400" dirty="0"/>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738" name="Rectangle 2"/>
          <p:cNvSpPr>
            <a:spLocks noChangeArrowheads="1"/>
          </p:cNvSpPr>
          <p:nvPr/>
        </p:nvSpPr>
        <p:spPr bwMode="auto">
          <a:xfrm>
            <a:off x="723900" y="1289050"/>
            <a:ext cx="7772400" cy="1752600"/>
          </a:xfrm>
          <a:prstGeom prst="rect">
            <a:avLst/>
          </a:prstGeom>
          <a:solidFill>
            <a:srgbClr val="FFFF99"/>
          </a:solidFill>
          <a:ln w="9525">
            <a:noFill/>
            <a:miter lim="800000"/>
            <a:headEnd/>
            <a:tailEnd/>
          </a:ln>
          <a:effectLst>
            <a:outerShdw dist="107763" dir="2700000" algn="ctr" rotWithShape="0">
              <a:schemeClr val="bg2"/>
            </a:outerShdw>
          </a:effectLst>
        </p:spPr>
        <p:txBody>
          <a:bodyPr/>
          <a:lstStyle/>
          <a:p>
            <a:pPr marL="342900" indent="-342900">
              <a:defRPr/>
            </a:pPr>
            <a:r>
              <a:rPr lang="en-US">
                <a:solidFill>
                  <a:schemeClr val="accent2"/>
                </a:solidFill>
              </a:rPr>
              <a:t>Densities of </a:t>
            </a:r>
            <a:r>
              <a:rPr lang="en-US">
                <a:solidFill>
                  <a:schemeClr val="accent2"/>
                </a:solidFill>
                <a:sym typeface="Symbol" pitchFamily="18" charset="2"/>
              </a:rPr>
              <a:t>2</a:t>
            </a:r>
            <a:r>
              <a:rPr lang="en-US" baseline="-25000">
                <a:solidFill>
                  <a:schemeClr val="accent2"/>
                </a:solidFill>
                <a:sym typeface="Symbol" pitchFamily="18" charset="2"/>
              </a:rPr>
              <a:t>0 </a:t>
            </a:r>
            <a:r>
              <a:rPr lang="en-US">
                <a:solidFill>
                  <a:schemeClr val="accent2"/>
                </a:solidFill>
                <a:sym typeface="Symbol" pitchFamily="18" charset="2"/>
              </a:rPr>
              <a:t>can be achieved at E/A400 MeV.</a:t>
            </a:r>
          </a:p>
          <a:p>
            <a:pPr marL="742950" lvl="1" indent="-285750">
              <a:buFontTx/>
              <a:buChar char="–"/>
              <a:defRPr/>
            </a:pPr>
            <a:r>
              <a:rPr lang="en-US">
                <a:sym typeface="Symbol" pitchFamily="18" charset="2"/>
              </a:rPr>
              <a:t>Provides information about direct URCA cooling in proto-neutron stars, stability and phase transitions of dense neutron star interior.</a:t>
            </a:r>
          </a:p>
          <a:p>
            <a:pPr marL="742950" lvl="1" indent="-285750">
              <a:buFontTx/>
              <a:buChar char="–"/>
              <a:defRPr/>
            </a:pPr>
            <a:endParaRPr lang="en-US">
              <a:sym typeface="Symbol" pitchFamily="18" charset="2"/>
            </a:endParaRPr>
          </a:p>
          <a:p>
            <a:pPr marL="342900" indent="-342900">
              <a:defRPr/>
            </a:pPr>
            <a:endParaRPr lang="en-US">
              <a:solidFill>
                <a:schemeClr val="accent2"/>
              </a:solidFill>
              <a:sym typeface="Symbol" pitchFamily="18" charset="2"/>
            </a:endParaRPr>
          </a:p>
        </p:txBody>
      </p:sp>
      <p:sp>
        <p:nvSpPr>
          <p:cNvPr id="756739" name="Rectangle 3"/>
          <p:cNvSpPr>
            <a:spLocks noChangeArrowheads="1"/>
          </p:cNvSpPr>
          <p:nvPr/>
        </p:nvSpPr>
        <p:spPr bwMode="auto">
          <a:xfrm>
            <a:off x="711200" y="1314449"/>
            <a:ext cx="7772400" cy="1933576"/>
          </a:xfrm>
          <a:prstGeom prst="rect">
            <a:avLst/>
          </a:prstGeom>
          <a:solidFill>
            <a:srgbClr val="FFFF99"/>
          </a:solidFill>
          <a:ln w="9525">
            <a:noFill/>
            <a:miter lim="800000"/>
            <a:headEnd/>
            <a:tailEnd/>
          </a:ln>
          <a:effectLst>
            <a:outerShdw dist="107763" dir="2700000" algn="ctr" rotWithShape="0">
              <a:schemeClr val="bg2"/>
            </a:outerShdw>
          </a:effectLst>
        </p:spPr>
        <p:txBody>
          <a:bodyPr/>
          <a:lstStyle/>
          <a:p>
            <a:pPr marL="342900" indent="-342900">
              <a:defRPr/>
            </a:pPr>
            <a:r>
              <a:rPr lang="en-US" dirty="0">
                <a:solidFill>
                  <a:schemeClr val="accent2"/>
                </a:solidFill>
              </a:rPr>
              <a:t>Densities of </a:t>
            </a:r>
            <a:r>
              <a:rPr lang="en-US" dirty="0">
                <a:solidFill>
                  <a:schemeClr val="accent2"/>
                </a:solidFill>
                <a:sym typeface="Symbol" pitchFamily="18" charset="2"/>
              </a:rPr>
              <a:t>2</a:t>
            </a:r>
            <a:r>
              <a:rPr lang="en-US" baseline="-25000" dirty="0">
                <a:solidFill>
                  <a:schemeClr val="accent2"/>
                </a:solidFill>
                <a:sym typeface="Symbol" pitchFamily="18" charset="2"/>
              </a:rPr>
              <a:t>0 </a:t>
            </a:r>
            <a:r>
              <a:rPr lang="en-US" dirty="0">
                <a:solidFill>
                  <a:schemeClr val="accent2"/>
                </a:solidFill>
                <a:sym typeface="Symbol" pitchFamily="18" charset="2"/>
              </a:rPr>
              <a:t>can be achieved at E/A400 MeV.</a:t>
            </a:r>
          </a:p>
          <a:p>
            <a:pPr marL="742950" lvl="1" indent="-285750">
              <a:buFontTx/>
              <a:buChar char="–"/>
              <a:defRPr/>
            </a:pPr>
            <a:r>
              <a:rPr lang="en-US" dirty="0">
                <a:sym typeface="Symbol" pitchFamily="18" charset="2"/>
              </a:rPr>
              <a:t>Provides information about </a:t>
            </a:r>
            <a:r>
              <a:rPr lang="en-US" dirty="0" smtClean="0">
                <a:sym typeface="Symbol" pitchFamily="18" charset="2"/>
              </a:rPr>
              <a:t>neutron star radii, direct </a:t>
            </a:r>
            <a:r>
              <a:rPr lang="en-US" dirty="0" err="1">
                <a:sym typeface="Symbol" pitchFamily="18" charset="2"/>
              </a:rPr>
              <a:t>Urca</a:t>
            </a:r>
            <a:r>
              <a:rPr lang="en-US" dirty="0">
                <a:sym typeface="Symbol" pitchFamily="18" charset="2"/>
              </a:rPr>
              <a:t> cooling in proto-neutron stars, stability and phase transitions of dense neutron star interior.</a:t>
            </a:r>
          </a:p>
          <a:p>
            <a:pPr marL="342900" indent="-342900">
              <a:defRPr/>
            </a:pPr>
            <a:r>
              <a:rPr lang="en-US" dirty="0">
                <a:solidFill>
                  <a:schemeClr val="accent2"/>
                </a:solidFill>
                <a:sym typeface="Symbol" pitchFamily="18" charset="2"/>
              </a:rPr>
              <a:t>S() influences diffusion of neutrons from dense overlap region at b=0. </a:t>
            </a:r>
          </a:p>
          <a:p>
            <a:pPr marL="742950" lvl="1" indent="-285750">
              <a:buFontTx/>
              <a:buChar char="–"/>
              <a:defRPr/>
            </a:pPr>
            <a:r>
              <a:rPr lang="en-US" dirty="0">
                <a:sym typeface="Symbol" pitchFamily="18" charset="2"/>
              </a:rPr>
              <a:t>Diffusion is </a:t>
            </a:r>
            <a:r>
              <a:rPr lang="en-US" dirty="0" smtClean="0">
                <a:sym typeface="Symbol" pitchFamily="18" charset="2"/>
              </a:rPr>
              <a:t>greater in </a:t>
            </a:r>
            <a:r>
              <a:rPr lang="en-US" dirty="0">
                <a:sym typeface="Symbol" pitchFamily="18" charset="2"/>
              </a:rPr>
              <a:t>neutron-rich dense region is formed for </a:t>
            </a:r>
            <a:r>
              <a:rPr lang="en-US" dirty="0" smtClean="0">
                <a:sym typeface="Symbol" pitchFamily="18" charset="2"/>
              </a:rPr>
              <a:t>stiffer S</a:t>
            </a:r>
            <a:r>
              <a:rPr lang="en-US" dirty="0">
                <a:sym typeface="Symbol" pitchFamily="18" charset="2"/>
              </a:rPr>
              <a:t>(). </a:t>
            </a:r>
          </a:p>
        </p:txBody>
      </p:sp>
      <p:sp>
        <p:nvSpPr>
          <p:cNvPr id="756740" name="Rectangle 4"/>
          <p:cNvSpPr>
            <a:spLocks noGrp="1" noChangeArrowheads="1"/>
          </p:cNvSpPr>
          <p:nvPr>
            <p:ph type="title"/>
          </p:nvPr>
        </p:nvSpPr>
        <p:spPr>
          <a:xfrm>
            <a:off x="622300" y="266700"/>
            <a:ext cx="7772400" cy="825500"/>
          </a:xfrm>
        </p:spPr>
        <p:txBody>
          <a:bodyPr/>
          <a:lstStyle/>
          <a:p>
            <a:pPr eaLnBrk="1" hangingPunct="1">
              <a:defRPr/>
            </a:pPr>
            <a:r>
              <a:rPr lang="en-US" smtClean="0"/>
              <a:t>Asymmetry term studies at </a:t>
            </a:r>
            <a:r>
              <a:rPr lang="en-US" smtClean="0">
                <a:sym typeface="Symbol" pitchFamily="18" charset="2"/>
              </a:rPr>
              <a:t>2</a:t>
            </a:r>
            <a:r>
              <a:rPr lang="en-US" baseline="-25000" smtClean="0">
                <a:sym typeface="Symbol" pitchFamily="18" charset="2"/>
              </a:rPr>
              <a:t>0</a:t>
            </a:r>
            <a:br>
              <a:rPr lang="en-US" baseline="-25000" smtClean="0">
                <a:sym typeface="Symbol" pitchFamily="18" charset="2"/>
              </a:rPr>
            </a:br>
            <a:r>
              <a:rPr lang="en-US" smtClean="0">
                <a:sym typeface="Symbol" pitchFamily="18" charset="2"/>
              </a:rPr>
              <a:t>(Unique contribution from collisions investigations)</a:t>
            </a:r>
            <a:endParaRPr lang="en-US" smtClean="0"/>
          </a:p>
        </p:txBody>
      </p:sp>
      <p:pic>
        <p:nvPicPr>
          <p:cNvPr id="51205" name="Picture 5"/>
          <p:cNvPicPr>
            <a:picLocks noChangeAspect="1" noChangeArrowheads="1"/>
          </p:cNvPicPr>
          <p:nvPr/>
        </p:nvPicPr>
        <p:blipFill>
          <a:blip r:embed="rId2"/>
          <a:srcRect/>
          <a:stretch>
            <a:fillRect/>
          </a:stretch>
        </p:blipFill>
        <p:spPr bwMode="auto">
          <a:xfrm>
            <a:off x="4903788" y="3429000"/>
            <a:ext cx="3894137" cy="3429000"/>
          </a:xfrm>
          <a:prstGeom prst="rect">
            <a:avLst/>
          </a:prstGeom>
          <a:noFill/>
          <a:ln w="9525">
            <a:noFill/>
            <a:miter lim="800000"/>
            <a:headEnd/>
            <a:tailEnd/>
          </a:ln>
        </p:spPr>
      </p:pic>
      <p:pic>
        <p:nvPicPr>
          <p:cNvPr id="51206" name="Picture 6"/>
          <p:cNvPicPr preferRelativeResize="0">
            <a:picLocks noChangeAspect="1" noChangeArrowheads="1"/>
          </p:cNvPicPr>
          <p:nvPr/>
        </p:nvPicPr>
        <p:blipFill>
          <a:blip r:embed="rId3"/>
          <a:srcRect/>
          <a:stretch>
            <a:fillRect/>
          </a:stretch>
        </p:blipFill>
        <p:spPr bwMode="auto">
          <a:xfrm>
            <a:off x="350838" y="3411538"/>
            <a:ext cx="4222750" cy="3268662"/>
          </a:xfrm>
          <a:prstGeom prst="rect">
            <a:avLst/>
          </a:prstGeom>
          <a:noFill/>
          <a:ln w="9525">
            <a:noFill/>
            <a:miter lim="800000"/>
            <a:headEnd/>
            <a:tailEnd/>
          </a:ln>
        </p:spPr>
      </p:pic>
      <p:sp>
        <p:nvSpPr>
          <p:cNvPr id="51207" name="Text Box 7"/>
          <p:cNvSpPr txBox="1">
            <a:spLocks noChangeArrowheads="1"/>
          </p:cNvSpPr>
          <p:nvPr/>
        </p:nvSpPr>
        <p:spPr bwMode="auto">
          <a:xfrm>
            <a:off x="1063625" y="3287713"/>
            <a:ext cx="3351213" cy="304800"/>
          </a:xfrm>
          <a:prstGeom prst="rect">
            <a:avLst/>
          </a:prstGeom>
          <a:noFill/>
          <a:ln w="9525">
            <a:noFill/>
            <a:miter lim="800000"/>
            <a:headEnd/>
            <a:tailEnd/>
          </a:ln>
        </p:spPr>
        <p:txBody>
          <a:bodyPr wrap="none">
            <a:spAutoFit/>
          </a:bodyPr>
          <a:lstStyle/>
          <a:p>
            <a:pPr>
              <a:buFontTx/>
              <a:buNone/>
            </a:pPr>
            <a:r>
              <a:rPr lang="en-US" sz="1400"/>
              <a:t>Yong et al., Phys. Rev. C </a:t>
            </a:r>
            <a:r>
              <a:rPr lang="en-US" sz="1400" b="1"/>
              <a:t>73</a:t>
            </a:r>
            <a:r>
              <a:rPr lang="en-US" sz="1400"/>
              <a:t>, 034603 (2006)</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567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6739" grpId="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3878" name="Rectangle 6"/>
          <p:cNvSpPr>
            <a:spLocks noGrp="1" noChangeArrowheads="1"/>
          </p:cNvSpPr>
          <p:nvPr>
            <p:ph type="title"/>
          </p:nvPr>
        </p:nvSpPr>
        <p:spPr>
          <a:xfrm>
            <a:off x="257175" y="85725"/>
            <a:ext cx="8662988" cy="558800"/>
          </a:xfrm>
          <a:ln/>
        </p:spPr>
        <p:txBody>
          <a:bodyPr/>
          <a:lstStyle/>
          <a:p>
            <a:r>
              <a:rPr lang="en-US" dirty="0" smtClean="0"/>
              <a:t>Comparisons of neutron and proton observables :</a:t>
            </a:r>
            <a:endParaRPr lang="en-US" dirty="0"/>
          </a:p>
        </p:txBody>
      </p:sp>
      <p:sp>
        <p:nvSpPr>
          <p:cNvPr id="463894" name="Rectangle 22"/>
          <p:cNvSpPr>
            <a:spLocks noGrp="1" noChangeArrowheads="1"/>
          </p:cNvSpPr>
          <p:nvPr>
            <p:ph type="body" sz="half" idx="1"/>
          </p:nvPr>
        </p:nvSpPr>
        <p:spPr>
          <a:xfrm>
            <a:off x="498702" y="966192"/>
            <a:ext cx="3890417" cy="5460733"/>
          </a:xfrm>
          <a:ln/>
        </p:spPr>
        <p:txBody>
          <a:bodyPr/>
          <a:lstStyle/>
          <a:p>
            <a:r>
              <a:rPr lang="en-US" sz="2000" dirty="0" smtClean="0"/>
              <a:t>Most models predict the differences between neutron and proton flows and t and </a:t>
            </a:r>
            <a:r>
              <a:rPr lang="en-US" sz="2000" baseline="30000" dirty="0" smtClean="0"/>
              <a:t>3</a:t>
            </a:r>
            <a:r>
              <a:rPr lang="en-US" sz="2000" dirty="0" smtClean="0"/>
              <a:t>He flows to be sensitive to the symmetry energy and the n and p effective mass difference.</a:t>
            </a:r>
          </a:p>
          <a:p>
            <a:r>
              <a:rPr lang="en-US" sz="2000" dirty="0" smtClean="0"/>
              <a:t>In this prediction, the ratio of neutron over proton spectra out of the reaction plane displays a significant sensitivity the symmetry energy. </a:t>
            </a:r>
          </a:p>
          <a:p>
            <a:r>
              <a:rPr lang="en-US" sz="2000" dirty="0" smtClean="0"/>
              <a:t>Comparisons of elliptical flow of neutrons and protons have been  recently published for </a:t>
            </a:r>
            <a:r>
              <a:rPr lang="en-US" sz="2000" dirty="0" err="1" smtClean="0"/>
              <a:t>Au+Au</a:t>
            </a:r>
            <a:r>
              <a:rPr lang="en-US" sz="2000" dirty="0" smtClean="0"/>
              <a:t> collisions at 400 MeV/u by P. </a:t>
            </a:r>
            <a:r>
              <a:rPr lang="en-US" sz="2000" dirty="0" err="1" smtClean="0"/>
              <a:t>Russotto</a:t>
            </a:r>
            <a:r>
              <a:rPr lang="en-US" sz="2000" dirty="0" smtClean="0"/>
              <a:t> et al., PLB 697 (2011) 471–476. See talk by Lemmon.</a:t>
            </a:r>
            <a:endParaRPr lang="en-US" sz="2000" dirty="0"/>
          </a:p>
        </p:txBody>
      </p:sp>
      <p:sp>
        <p:nvSpPr>
          <p:cNvPr id="463896" name="Text Box 24"/>
          <p:cNvSpPr txBox="1">
            <a:spLocks noChangeArrowheads="1"/>
          </p:cNvSpPr>
          <p:nvPr/>
        </p:nvSpPr>
        <p:spPr bwMode="auto">
          <a:xfrm>
            <a:off x="8848725" y="3451225"/>
            <a:ext cx="184150" cy="457200"/>
          </a:xfrm>
          <a:prstGeom prst="rect">
            <a:avLst/>
          </a:prstGeom>
          <a:noFill/>
          <a:ln w="9525">
            <a:noFill/>
            <a:miter lim="800000"/>
            <a:headEnd/>
            <a:tailEnd/>
          </a:ln>
          <a:effectLst/>
        </p:spPr>
        <p:txBody>
          <a:bodyPr wrap="none">
            <a:spAutoFit/>
          </a:bodyPr>
          <a:lstStyle/>
          <a:p>
            <a:pPr algn="l">
              <a:spcBef>
                <a:spcPct val="0"/>
              </a:spcBef>
              <a:buFontTx/>
              <a:buNone/>
            </a:pPr>
            <a:endParaRPr lang="en-US" sz="2400"/>
          </a:p>
        </p:txBody>
      </p:sp>
      <p:pic>
        <p:nvPicPr>
          <p:cNvPr id="632834" name="Picture 2"/>
          <p:cNvPicPr>
            <a:picLocks noChangeAspect="1" noChangeArrowheads="1"/>
          </p:cNvPicPr>
          <p:nvPr/>
        </p:nvPicPr>
        <p:blipFill>
          <a:blip r:embed="rId3"/>
          <a:srcRect/>
          <a:stretch>
            <a:fillRect/>
          </a:stretch>
        </p:blipFill>
        <p:spPr bwMode="auto">
          <a:xfrm>
            <a:off x="4712643" y="835162"/>
            <a:ext cx="3906102" cy="4716552"/>
          </a:xfrm>
          <a:prstGeom prst="rect">
            <a:avLst/>
          </a:prstGeom>
          <a:noFill/>
          <a:ln w="9525" cap="flat" cmpd="sng">
            <a:noFill/>
            <a:prstDash val="solid"/>
            <a:miter lim="800000"/>
            <a:headEnd/>
            <a:tailEnd/>
          </a:ln>
          <a:effectLst/>
        </p:spPr>
      </p:pic>
      <p:sp>
        <p:nvSpPr>
          <p:cNvPr id="463899" name="Text Box 27"/>
          <p:cNvSpPr txBox="1">
            <a:spLocks noChangeArrowheads="1"/>
          </p:cNvSpPr>
          <p:nvPr/>
        </p:nvSpPr>
        <p:spPr bwMode="auto">
          <a:xfrm rot="5400000">
            <a:off x="6813428" y="2601132"/>
            <a:ext cx="3297441" cy="523220"/>
          </a:xfrm>
          <a:prstGeom prst="rect">
            <a:avLst/>
          </a:prstGeom>
          <a:noFill/>
          <a:ln w="9525">
            <a:noFill/>
            <a:miter lim="800000"/>
            <a:headEnd/>
            <a:tailEnd/>
          </a:ln>
          <a:effectLst/>
        </p:spPr>
        <p:txBody>
          <a:bodyPr wrap="none">
            <a:spAutoFit/>
          </a:bodyPr>
          <a:lstStyle/>
          <a:p>
            <a:pPr>
              <a:buNone/>
            </a:pPr>
            <a:r>
              <a:rPr lang="it-IT" sz="1400" dirty="0"/>
              <a:t>B.-A. Li et al., Phys. </a:t>
            </a:r>
            <a:r>
              <a:rPr lang="fr-FR" sz="1400" dirty="0" err="1"/>
              <a:t>Rep</a:t>
            </a:r>
            <a:r>
              <a:rPr lang="fr-FR" sz="1400" dirty="0"/>
              <a:t>. 464 (2008) 113.</a:t>
            </a:r>
            <a:endParaRPr lang="en-US" sz="1400" dirty="0"/>
          </a:p>
          <a:p>
            <a:pPr algn="l">
              <a:spcBef>
                <a:spcPct val="0"/>
              </a:spcBef>
              <a:buFontTx/>
              <a:buNone/>
            </a:pPr>
            <a:r>
              <a:rPr lang="en-US" sz="1400" dirty="0" smtClean="0">
                <a:latin typeface="Century Schoolbook" pitchFamily="18" charset="0"/>
                <a:cs typeface="Times New Roman" pitchFamily="18" charset="0"/>
              </a:rPr>
              <a:t> </a:t>
            </a:r>
            <a:endParaRPr lang="en-US" sz="1400" dirty="0">
              <a:latin typeface="Century Schoolbook" pitchFamily="18" charset="0"/>
              <a:cs typeface="Times New Roman" pitchFamily="18" charset="0"/>
            </a:endParaRPr>
          </a:p>
        </p:txBody>
      </p:sp>
      <p:sp>
        <p:nvSpPr>
          <p:cNvPr id="11" name="TextBox 10"/>
          <p:cNvSpPr txBox="1"/>
          <p:nvPr/>
        </p:nvSpPr>
        <p:spPr>
          <a:xfrm>
            <a:off x="5839097" y="4232362"/>
            <a:ext cx="530915" cy="369332"/>
          </a:xfrm>
          <a:prstGeom prst="rect">
            <a:avLst/>
          </a:prstGeom>
          <a:noFill/>
        </p:spPr>
        <p:txBody>
          <a:bodyPr wrap="none" rtlCol="0">
            <a:spAutoFit/>
          </a:bodyPr>
          <a:lstStyle/>
          <a:p>
            <a:pPr>
              <a:buNone/>
            </a:pPr>
            <a:r>
              <a:rPr lang="en-US" dirty="0" smtClean="0">
                <a:solidFill>
                  <a:srgbClr val="FF3300"/>
                </a:solidFill>
              </a:rPr>
              <a:t>soft</a:t>
            </a:r>
            <a:endParaRPr lang="en-US" dirty="0">
              <a:solidFill>
                <a:srgbClr val="FF3300"/>
              </a:solidFill>
            </a:endParaRPr>
          </a:p>
        </p:txBody>
      </p:sp>
      <p:sp>
        <p:nvSpPr>
          <p:cNvPr id="12" name="TextBox 11"/>
          <p:cNvSpPr txBox="1"/>
          <p:nvPr/>
        </p:nvSpPr>
        <p:spPr>
          <a:xfrm>
            <a:off x="6657710" y="3783864"/>
            <a:ext cx="530915" cy="369332"/>
          </a:xfrm>
          <a:prstGeom prst="rect">
            <a:avLst/>
          </a:prstGeom>
          <a:noFill/>
        </p:spPr>
        <p:txBody>
          <a:bodyPr wrap="none" rtlCol="0">
            <a:spAutoFit/>
          </a:bodyPr>
          <a:lstStyle/>
          <a:p>
            <a:pPr>
              <a:buNone/>
            </a:pPr>
            <a:r>
              <a:rPr lang="en-US" dirty="0" smtClean="0">
                <a:solidFill>
                  <a:schemeClr val="accent6"/>
                </a:solidFill>
              </a:rPr>
              <a:t>soft</a:t>
            </a:r>
            <a:endParaRPr lang="en-US" dirty="0">
              <a:solidFill>
                <a:schemeClr val="accent6"/>
              </a:solidFill>
            </a:endParaRPr>
          </a:p>
        </p:txBody>
      </p:sp>
      <p:sp>
        <p:nvSpPr>
          <p:cNvPr id="13" name="Rectangle 22"/>
          <p:cNvSpPr txBox="1">
            <a:spLocks noChangeArrowheads="1"/>
          </p:cNvSpPr>
          <p:nvPr/>
        </p:nvSpPr>
        <p:spPr bwMode="auto">
          <a:xfrm>
            <a:off x="5144726" y="5466945"/>
            <a:ext cx="3529012" cy="1195111"/>
          </a:xfrm>
          <a:prstGeom prst="rect">
            <a:avLst/>
          </a:prstGeom>
          <a:solidFill>
            <a:srgbClr val="FFFF99"/>
          </a:solidFill>
          <a:ln w="9525">
            <a:noFill/>
            <a:miter lim="800000"/>
            <a:headEnd/>
            <a:tailEnd/>
          </a:ln>
          <a:effectLst>
            <a:outerShdw dist="107763" dir="2700000" algn="ctr" rotWithShape="0">
              <a:schemeClr val="bg2"/>
            </a:outerShdw>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accent2"/>
                </a:solidFill>
                <a:effectLst/>
                <a:uLnTx/>
                <a:uFillTx/>
                <a:latin typeface="+mn-lt"/>
                <a:ea typeface="+mn-ea"/>
                <a:cs typeface="+mn-cs"/>
              </a:rPr>
              <a:t>Such measurements have been done  </a:t>
            </a:r>
            <a:r>
              <a:rPr kumimoji="0" lang="en-US" sz="2000" b="0" i="0" u="none" strike="noStrike" kern="0" cap="none" spc="0" normalizeH="0" baseline="0" noProof="0" dirty="0" err="1" smtClean="0">
                <a:ln>
                  <a:noFill/>
                </a:ln>
                <a:solidFill>
                  <a:schemeClr val="accent2"/>
                </a:solidFill>
                <a:effectLst/>
                <a:uLnTx/>
                <a:uFillTx/>
                <a:latin typeface="+mn-lt"/>
                <a:ea typeface="+mn-ea"/>
                <a:cs typeface="+mn-cs"/>
              </a:rPr>
              <a:t>recentl</a:t>
            </a:r>
            <a:r>
              <a:rPr lang="en-US" sz="2000" kern="0" dirty="0" smtClean="0">
                <a:solidFill>
                  <a:schemeClr val="accent2"/>
                </a:solidFill>
                <a:latin typeface="+mn-lt"/>
              </a:rPr>
              <a:t>y at </a:t>
            </a:r>
            <a:r>
              <a:rPr kumimoji="0" lang="en-US" sz="2000" b="0" i="0" u="none" strike="noStrike" kern="0" cap="none" spc="0" normalizeH="0" baseline="0" noProof="0" dirty="0" smtClean="0">
                <a:ln>
                  <a:noFill/>
                </a:ln>
                <a:solidFill>
                  <a:schemeClr val="accent2"/>
                </a:solidFill>
                <a:effectLst/>
                <a:uLnTx/>
                <a:uFillTx/>
                <a:latin typeface="+mn-lt"/>
                <a:ea typeface="+mn-ea"/>
                <a:cs typeface="+mn-cs"/>
              </a:rPr>
              <a:t>GSI:</a:t>
            </a:r>
          </a:p>
          <a:p>
            <a:pPr marL="800100" lvl="1" indent="-342900">
              <a:buFont typeface="Times New Roman" pitchFamily="18" charset="0"/>
              <a:buChar char="−"/>
            </a:pPr>
            <a:r>
              <a:rPr lang="en-US" sz="2000" kern="0" dirty="0" smtClean="0">
                <a:latin typeface="+mn-lt"/>
              </a:rPr>
              <a:t>P. </a:t>
            </a:r>
            <a:r>
              <a:rPr lang="en-US" sz="2000" kern="0" dirty="0" err="1" smtClean="0">
                <a:latin typeface="+mn-lt"/>
              </a:rPr>
              <a:t>Russotto</a:t>
            </a:r>
            <a:r>
              <a:rPr lang="en-US" sz="2000" kern="0" dirty="0" smtClean="0">
                <a:latin typeface="+mn-lt"/>
              </a:rPr>
              <a:t> et al. </a:t>
            </a:r>
            <a:endParaRPr kumimoji="0" lang="en-US" sz="2000" b="0" i="0" u="none" strike="noStrike" kern="0" cap="none" spc="0" normalizeH="0" noProof="0" dirty="0">
              <a:ln>
                <a:noFill/>
              </a:ln>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pion"/>
          <p:cNvPicPr>
            <a:picLocks noChangeAspect="1" noChangeArrowheads="1"/>
          </p:cNvPicPr>
          <p:nvPr/>
        </p:nvPicPr>
        <p:blipFill>
          <a:blip r:embed="rId2"/>
          <a:srcRect l="4546" r="4546" b="62354"/>
          <a:stretch>
            <a:fillRect/>
          </a:stretch>
        </p:blipFill>
        <p:spPr bwMode="auto">
          <a:xfrm>
            <a:off x="4057650" y="1316038"/>
            <a:ext cx="4835525" cy="3095625"/>
          </a:xfrm>
          <a:prstGeom prst="rect">
            <a:avLst/>
          </a:prstGeom>
          <a:noFill/>
          <a:ln w="9525">
            <a:noFill/>
            <a:miter lim="800000"/>
            <a:headEnd/>
            <a:tailEnd/>
          </a:ln>
        </p:spPr>
      </p:pic>
      <p:sp>
        <p:nvSpPr>
          <p:cNvPr id="757763" name="Rectangle 3"/>
          <p:cNvSpPr>
            <a:spLocks noGrp="1" noChangeArrowheads="1"/>
          </p:cNvSpPr>
          <p:nvPr>
            <p:ph type="title"/>
          </p:nvPr>
        </p:nvSpPr>
        <p:spPr>
          <a:xfrm>
            <a:off x="723900" y="266700"/>
            <a:ext cx="7772400" cy="749300"/>
          </a:xfrm>
        </p:spPr>
        <p:txBody>
          <a:bodyPr/>
          <a:lstStyle/>
          <a:p>
            <a:pPr eaLnBrk="1" hangingPunct="1">
              <a:defRPr/>
            </a:pPr>
            <a:r>
              <a:rPr lang="en-US" smtClean="0"/>
              <a:t>High density probe: pion production</a:t>
            </a:r>
          </a:p>
        </p:txBody>
      </p:sp>
      <p:sp>
        <p:nvSpPr>
          <p:cNvPr id="757764" name="Rectangle 4"/>
          <p:cNvSpPr>
            <a:spLocks noGrp="1" noChangeArrowheads="1"/>
          </p:cNvSpPr>
          <p:nvPr>
            <p:ph type="body" sz="half" idx="1"/>
          </p:nvPr>
        </p:nvSpPr>
        <p:spPr>
          <a:xfrm>
            <a:off x="228600" y="1473200"/>
            <a:ext cx="3695700" cy="4899025"/>
          </a:xfrm>
        </p:spPr>
        <p:txBody>
          <a:bodyPr/>
          <a:lstStyle/>
          <a:p>
            <a:pPr eaLnBrk="1" hangingPunct="1">
              <a:defRPr/>
            </a:pPr>
            <a:endParaRPr lang="en-US" sz="1800" smtClean="0"/>
          </a:p>
          <a:p>
            <a:pPr eaLnBrk="1" hangingPunct="1">
              <a:defRPr/>
            </a:pPr>
            <a:r>
              <a:rPr lang="en-US" sz="1800" smtClean="0"/>
              <a:t>Larger values for </a:t>
            </a:r>
            <a:r>
              <a:rPr lang="en-US" sz="1800" smtClean="0">
                <a:sym typeface="Symbol" pitchFamily="18" charset="2"/>
              </a:rPr>
              <a:t></a:t>
            </a:r>
            <a:r>
              <a:rPr lang="en-US" sz="1800" baseline="-25000" smtClean="0">
                <a:sym typeface="Symbol" pitchFamily="18" charset="2"/>
              </a:rPr>
              <a:t>n</a:t>
            </a:r>
            <a:r>
              <a:rPr lang="en-US" sz="1800" smtClean="0">
                <a:sym typeface="Symbol" pitchFamily="18" charset="2"/>
              </a:rPr>
              <a:t>/ </a:t>
            </a:r>
            <a:r>
              <a:rPr lang="en-US" sz="1800" baseline="-25000" smtClean="0">
                <a:sym typeface="Symbol" pitchFamily="18" charset="2"/>
              </a:rPr>
              <a:t> p </a:t>
            </a:r>
            <a:r>
              <a:rPr lang="en-US" sz="1800" smtClean="0"/>
              <a:t>at high density for the soft asymmetry term (x=0) causes stronger emission of negative pions for the soft asymmetry term (x=0) than for the stiff one (x=-1). </a:t>
            </a:r>
          </a:p>
          <a:p>
            <a:pPr eaLnBrk="1" hangingPunct="1">
              <a:defRPr/>
            </a:pPr>
            <a:r>
              <a:rPr lang="en-US" sz="1800" smtClean="0">
                <a:sym typeface="Symbol" pitchFamily="18" charset="2"/>
              </a:rPr>
              <a:t></a:t>
            </a:r>
            <a:r>
              <a:rPr lang="en-US" sz="1800" baseline="30000" smtClean="0">
                <a:sym typeface="Symbol" pitchFamily="18" charset="2"/>
              </a:rPr>
              <a:t>-</a:t>
            </a:r>
            <a:r>
              <a:rPr lang="en-US" sz="1800" smtClean="0">
                <a:sym typeface="Symbol" pitchFamily="18" charset="2"/>
              </a:rPr>
              <a:t> /</a:t>
            </a:r>
            <a:r>
              <a:rPr lang="en-US" sz="1800" baseline="30000" smtClean="0">
                <a:sym typeface="Symbol" pitchFamily="18" charset="2"/>
              </a:rPr>
              <a:t>+</a:t>
            </a:r>
            <a:r>
              <a:rPr lang="en-US" sz="1800" smtClean="0">
                <a:sym typeface="Symbol" pitchFamily="18" charset="2"/>
              </a:rPr>
              <a:t> means Y(</a:t>
            </a:r>
            <a:r>
              <a:rPr lang="en-US" sz="1800" baseline="30000" smtClean="0">
                <a:sym typeface="Symbol" pitchFamily="18" charset="2"/>
              </a:rPr>
              <a:t>-</a:t>
            </a:r>
            <a:r>
              <a:rPr lang="en-US" sz="1800" smtClean="0">
                <a:sym typeface="Symbol" pitchFamily="18" charset="2"/>
              </a:rPr>
              <a:t>)/Y(</a:t>
            </a:r>
            <a:r>
              <a:rPr lang="en-US" sz="1800" baseline="30000" smtClean="0">
                <a:sym typeface="Symbol" pitchFamily="18" charset="2"/>
              </a:rPr>
              <a:t>+</a:t>
            </a:r>
            <a:r>
              <a:rPr lang="en-US" sz="1800" smtClean="0">
                <a:sym typeface="Symbol" pitchFamily="18" charset="2"/>
              </a:rPr>
              <a:t>)</a:t>
            </a:r>
            <a:endParaRPr lang="en-US" sz="1800" smtClean="0"/>
          </a:p>
          <a:p>
            <a:pPr lvl="1" eaLnBrk="1" hangingPunct="1">
              <a:defRPr/>
            </a:pPr>
            <a:r>
              <a:rPr lang="en-US" sz="1800" smtClean="0"/>
              <a:t>In delta resonance model, </a:t>
            </a:r>
            <a:r>
              <a:rPr lang="en-US" sz="1800" smtClean="0">
                <a:sym typeface="Symbol" pitchFamily="18" charset="2"/>
              </a:rPr>
              <a:t>Y(</a:t>
            </a:r>
            <a:r>
              <a:rPr lang="en-US" sz="1800" baseline="30000" smtClean="0">
                <a:sym typeface="Symbol" pitchFamily="18" charset="2"/>
              </a:rPr>
              <a:t>-</a:t>
            </a:r>
            <a:r>
              <a:rPr lang="en-US" sz="1800" smtClean="0">
                <a:sym typeface="Symbol" pitchFamily="18" charset="2"/>
              </a:rPr>
              <a:t>)/Y(</a:t>
            </a:r>
            <a:r>
              <a:rPr lang="en-US" sz="1800" baseline="30000" smtClean="0">
                <a:sym typeface="Symbol" pitchFamily="18" charset="2"/>
              </a:rPr>
              <a:t>+</a:t>
            </a:r>
            <a:r>
              <a:rPr lang="en-US" sz="1800" smtClean="0">
                <a:sym typeface="Symbol" pitchFamily="18" charset="2"/>
              </a:rPr>
              <a:t>)(</a:t>
            </a:r>
            <a:r>
              <a:rPr lang="en-US" sz="1800" baseline="-25000" smtClean="0">
                <a:sym typeface="Symbol" pitchFamily="18" charset="2"/>
              </a:rPr>
              <a:t>n,</a:t>
            </a:r>
            <a:r>
              <a:rPr lang="en-US" sz="1800" smtClean="0">
                <a:sym typeface="Symbol" pitchFamily="18" charset="2"/>
              </a:rPr>
              <a:t>/</a:t>
            </a:r>
            <a:r>
              <a:rPr lang="en-US" sz="1800" baseline="-25000" smtClean="0">
                <a:sym typeface="Symbol" pitchFamily="18" charset="2"/>
              </a:rPr>
              <a:t>p</a:t>
            </a:r>
            <a:r>
              <a:rPr lang="en-US" sz="1800" smtClean="0">
                <a:sym typeface="Symbol" pitchFamily="18" charset="2"/>
              </a:rPr>
              <a:t>)</a:t>
            </a:r>
            <a:r>
              <a:rPr lang="en-US" sz="1800" baseline="30000" smtClean="0">
                <a:sym typeface="Symbol" pitchFamily="18" charset="2"/>
              </a:rPr>
              <a:t>2</a:t>
            </a:r>
          </a:p>
          <a:p>
            <a:pPr lvl="1" eaLnBrk="1" hangingPunct="1">
              <a:defRPr/>
            </a:pPr>
            <a:r>
              <a:rPr lang="en-US" sz="1800" smtClean="0">
                <a:sym typeface="Symbol" pitchFamily="18" charset="2"/>
              </a:rPr>
              <a:t>In equilibrium,</a:t>
            </a:r>
          </a:p>
          <a:p>
            <a:pPr lvl="1" eaLnBrk="1" hangingPunct="1">
              <a:buFontTx/>
              <a:buNone/>
              <a:defRPr/>
            </a:pPr>
            <a:r>
              <a:rPr lang="en-US" sz="1800" smtClean="0">
                <a:sym typeface="Symbol" pitchFamily="18" charset="2"/>
              </a:rPr>
              <a:t>     (</a:t>
            </a:r>
            <a:r>
              <a:rPr lang="en-US" sz="1800" baseline="30000" smtClean="0">
                <a:sym typeface="Symbol" pitchFamily="18" charset="2"/>
              </a:rPr>
              <a:t>+</a:t>
            </a:r>
            <a:r>
              <a:rPr lang="en-US" sz="1800" smtClean="0">
                <a:sym typeface="Symbol" pitchFamily="18" charset="2"/>
              </a:rPr>
              <a:t>)-(</a:t>
            </a:r>
            <a:r>
              <a:rPr lang="en-US" sz="1800" baseline="30000" smtClean="0">
                <a:sym typeface="Symbol" pitchFamily="18" charset="2"/>
              </a:rPr>
              <a:t>-</a:t>
            </a:r>
            <a:r>
              <a:rPr lang="en-US" sz="1800" smtClean="0">
                <a:sym typeface="Symbol" pitchFamily="18" charset="2"/>
              </a:rPr>
              <a:t>)=2( </a:t>
            </a:r>
            <a:r>
              <a:rPr lang="en-US" sz="1800" baseline="-25000" smtClean="0">
                <a:sym typeface="Symbol" pitchFamily="18" charset="2"/>
              </a:rPr>
              <a:t>p</a:t>
            </a:r>
            <a:r>
              <a:rPr lang="en-US" sz="1800" smtClean="0">
                <a:sym typeface="Symbol" pitchFamily="18" charset="2"/>
              </a:rPr>
              <a:t>-</a:t>
            </a:r>
            <a:r>
              <a:rPr lang="en-US" sz="1800" baseline="-25000" smtClean="0">
                <a:sym typeface="Symbol" pitchFamily="18" charset="2"/>
              </a:rPr>
              <a:t>n</a:t>
            </a:r>
            <a:r>
              <a:rPr lang="en-US" sz="1800" smtClean="0">
                <a:sym typeface="Symbol" pitchFamily="18" charset="2"/>
              </a:rPr>
              <a:t>)</a:t>
            </a:r>
          </a:p>
          <a:p>
            <a:pPr eaLnBrk="1" hangingPunct="1">
              <a:defRPr/>
            </a:pPr>
            <a:r>
              <a:rPr lang="en-US" sz="1800" smtClean="0"/>
              <a:t>The density dependence of the asymmetry term changes ratio by about 10% for neutron rich system.</a:t>
            </a:r>
          </a:p>
          <a:p>
            <a:pPr lvl="1" eaLnBrk="1" hangingPunct="1">
              <a:defRPr/>
            </a:pPr>
            <a:endParaRPr lang="en-US" sz="1800" smtClean="0"/>
          </a:p>
        </p:txBody>
      </p:sp>
      <p:sp>
        <p:nvSpPr>
          <p:cNvPr id="52229" name="Text Box 5"/>
          <p:cNvSpPr txBox="1">
            <a:spLocks noChangeArrowheads="1"/>
          </p:cNvSpPr>
          <p:nvPr/>
        </p:nvSpPr>
        <p:spPr bwMode="auto">
          <a:xfrm>
            <a:off x="7997825" y="1625600"/>
            <a:ext cx="527050" cy="366713"/>
          </a:xfrm>
          <a:prstGeom prst="rect">
            <a:avLst/>
          </a:prstGeom>
          <a:noFill/>
          <a:ln w="9525">
            <a:noFill/>
            <a:miter lim="800000"/>
            <a:headEnd/>
            <a:tailEnd/>
          </a:ln>
        </p:spPr>
        <p:txBody>
          <a:bodyPr wrap="none">
            <a:spAutoFit/>
          </a:bodyPr>
          <a:lstStyle/>
          <a:p>
            <a:pPr>
              <a:buFontTx/>
              <a:buNone/>
            </a:pPr>
            <a:r>
              <a:rPr lang="en-US">
                <a:solidFill>
                  <a:schemeClr val="accent2"/>
                </a:solidFill>
              </a:rPr>
              <a:t>soft</a:t>
            </a:r>
          </a:p>
        </p:txBody>
      </p:sp>
      <p:sp>
        <p:nvSpPr>
          <p:cNvPr id="52230" name="Text Box 6"/>
          <p:cNvSpPr txBox="1">
            <a:spLocks noChangeArrowheads="1"/>
          </p:cNvSpPr>
          <p:nvPr/>
        </p:nvSpPr>
        <p:spPr bwMode="auto">
          <a:xfrm>
            <a:off x="7975600" y="2032000"/>
            <a:ext cx="596900" cy="366713"/>
          </a:xfrm>
          <a:prstGeom prst="rect">
            <a:avLst/>
          </a:prstGeom>
          <a:noFill/>
          <a:ln w="9525">
            <a:noFill/>
            <a:miter lim="800000"/>
            <a:headEnd/>
            <a:tailEnd/>
          </a:ln>
        </p:spPr>
        <p:txBody>
          <a:bodyPr>
            <a:spAutoFit/>
          </a:bodyPr>
          <a:lstStyle/>
          <a:p>
            <a:pPr>
              <a:spcBef>
                <a:spcPct val="50000"/>
              </a:spcBef>
              <a:buFontTx/>
              <a:buNone/>
            </a:pPr>
            <a:r>
              <a:rPr lang="en-US">
                <a:solidFill>
                  <a:srgbClr val="FF0000"/>
                </a:solidFill>
              </a:rPr>
              <a:t>stiff</a:t>
            </a:r>
          </a:p>
        </p:txBody>
      </p:sp>
      <p:sp>
        <p:nvSpPr>
          <p:cNvPr id="52231" name="Text Box 7"/>
          <p:cNvSpPr txBox="1">
            <a:spLocks noChangeArrowheads="1"/>
          </p:cNvSpPr>
          <p:nvPr/>
        </p:nvSpPr>
        <p:spPr bwMode="auto">
          <a:xfrm>
            <a:off x="5749925" y="1344613"/>
            <a:ext cx="3011488" cy="304800"/>
          </a:xfrm>
          <a:prstGeom prst="rect">
            <a:avLst/>
          </a:prstGeom>
          <a:noFill/>
          <a:ln w="9525">
            <a:noFill/>
            <a:miter lim="800000"/>
            <a:headEnd/>
            <a:tailEnd/>
          </a:ln>
        </p:spPr>
        <p:txBody>
          <a:bodyPr wrap="none">
            <a:spAutoFit/>
          </a:bodyPr>
          <a:lstStyle/>
          <a:p>
            <a:pPr>
              <a:buFontTx/>
              <a:buNone/>
            </a:pPr>
            <a:r>
              <a:rPr lang="en-US" sz="1400"/>
              <a:t>Li et al., </a:t>
            </a:r>
            <a:r>
              <a:rPr lang="en-US" sz="1400">
                <a:solidFill>
                  <a:srgbClr val="4D4D4D"/>
                </a:solidFill>
              </a:rPr>
              <a:t>arXiv:nucl-th/0312026 (2003).</a:t>
            </a:r>
            <a:endParaRPr lang="en-US" sz="1400"/>
          </a:p>
        </p:txBody>
      </p:sp>
      <p:sp>
        <p:nvSpPr>
          <p:cNvPr id="52232" name="Text Box 8"/>
          <p:cNvSpPr txBox="1">
            <a:spLocks noChangeArrowheads="1"/>
          </p:cNvSpPr>
          <p:nvPr/>
        </p:nvSpPr>
        <p:spPr bwMode="auto">
          <a:xfrm>
            <a:off x="5676900" y="2425700"/>
            <a:ext cx="596900" cy="366713"/>
          </a:xfrm>
          <a:prstGeom prst="rect">
            <a:avLst/>
          </a:prstGeom>
          <a:noFill/>
          <a:ln w="9525">
            <a:noFill/>
            <a:miter lim="800000"/>
            <a:headEnd/>
            <a:tailEnd/>
          </a:ln>
        </p:spPr>
        <p:txBody>
          <a:bodyPr>
            <a:spAutoFit/>
          </a:bodyPr>
          <a:lstStyle/>
          <a:p>
            <a:pPr>
              <a:spcBef>
                <a:spcPct val="50000"/>
              </a:spcBef>
              <a:buFontTx/>
              <a:buNone/>
            </a:pPr>
            <a:r>
              <a:rPr lang="en-US">
                <a:solidFill>
                  <a:srgbClr val="FF0000"/>
                </a:solidFill>
              </a:rPr>
              <a:t>stiff</a:t>
            </a:r>
          </a:p>
        </p:txBody>
      </p:sp>
      <p:sp>
        <p:nvSpPr>
          <p:cNvPr id="52233" name="Text Box 9"/>
          <p:cNvSpPr txBox="1">
            <a:spLocks noChangeArrowheads="1"/>
          </p:cNvSpPr>
          <p:nvPr/>
        </p:nvSpPr>
        <p:spPr bwMode="auto">
          <a:xfrm>
            <a:off x="6054725" y="1828800"/>
            <a:ext cx="527050" cy="366713"/>
          </a:xfrm>
          <a:prstGeom prst="rect">
            <a:avLst/>
          </a:prstGeom>
          <a:noFill/>
          <a:ln w="9525">
            <a:noFill/>
            <a:miter lim="800000"/>
            <a:headEnd/>
            <a:tailEnd/>
          </a:ln>
        </p:spPr>
        <p:txBody>
          <a:bodyPr wrap="none">
            <a:spAutoFit/>
          </a:bodyPr>
          <a:lstStyle/>
          <a:p>
            <a:pPr>
              <a:buFontTx/>
              <a:buNone/>
            </a:pPr>
            <a:r>
              <a:rPr lang="en-US">
                <a:solidFill>
                  <a:schemeClr val="accent2"/>
                </a:solidFill>
              </a:rPr>
              <a:t>soft</a:t>
            </a:r>
          </a:p>
        </p:txBody>
      </p:sp>
      <p:sp>
        <p:nvSpPr>
          <p:cNvPr id="757770" name="Rectangle 10"/>
          <p:cNvSpPr>
            <a:spLocks noChangeArrowheads="1"/>
          </p:cNvSpPr>
          <p:nvPr/>
        </p:nvSpPr>
        <p:spPr bwMode="auto">
          <a:xfrm>
            <a:off x="4473575" y="4581525"/>
            <a:ext cx="4292600" cy="1577975"/>
          </a:xfrm>
          <a:prstGeom prst="rect">
            <a:avLst/>
          </a:prstGeom>
          <a:solidFill>
            <a:srgbClr val="FFFF99"/>
          </a:solidFill>
          <a:ln w="9525">
            <a:noFill/>
            <a:miter lim="800000"/>
            <a:headEnd/>
            <a:tailEnd/>
          </a:ln>
          <a:effectLst>
            <a:outerShdw dist="107763" dir="2700000" algn="ctr" rotWithShape="0">
              <a:schemeClr val="bg2"/>
            </a:outerShdw>
          </a:effectLst>
        </p:spPr>
        <p:txBody>
          <a:bodyPr/>
          <a:lstStyle/>
          <a:p>
            <a:pPr marL="342900" indent="-342900">
              <a:defRPr/>
            </a:pPr>
            <a:r>
              <a:rPr lang="en-US" dirty="0" smtClean="0">
                <a:solidFill>
                  <a:schemeClr val="accent2"/>
                </a:solidFill>
              </a:rPr>
              <a:t>Investigations are planned with </a:t>
            </a:r>
            <a:r>
              <a:rPr lang="en-US" dirty="0">
                <a:solidFill>
                  <a:schemeClr val="accent2"/>
                </a:solidFill>
              </a:rPr>
              <a:t>stable or rare isotope beams at the </a:t>
            </a:r>
            <a:r>
              <a:rPr lang="en-US" dirty="0" smtClean="0">
                <a:solidFill>
                  <a:schemeClr val="accent2"/>
                </a:solidFill>
              </a:rPr>
              <a:t>MSU and  RIKEN.</a:t>
            </a:r>
            <a:endParaRPr lang="en-US" dirty="0">
              <a:solidFill>
                <a:schemeClr val="accent2"/>
              </a:solidFill>
            </a:endParaRPr>
          </a:p>
          <a:p>
            <a:pPr marL="742950" lvl="1" indent="-285750">
              <a:buFontTx/>
              <a:buChar char="–"/>
              <a:defRPr/>
            </a:pPr>
            <a:r>
              <a:rPr lang="en-US" dirty="0"/>
              <a:t>Sensitivity to S(</a:t>
            </a:r>
            <a:r>
              <a:rPr lang="en-US" dirty="0">
                <a:sym typeface="Symbol" pitchFamily="18" charset="2"/>
              </a:rPr>
              <a:t>) occurs primarily near threshold in A+A</a:t>
            </a:r>
            <a:endParaRPr lang="en-US" dirty="0"/>
          </a:p>
        </p:txBody>
      </p:sp>
      <p:sp>
        <p:nvSpPr>
          <p:cNvPr id="52235" name="Text Box 11"/>
          <p:cNvSpPr txBox="1">
            <a:spLocks noChangeArrowheads="1"/>
          </p:cNvSpPr>
          <p:nvPr/>
        </p:nvSpPr>
        <p:spPr bwMode="auto">
          <a:xfrm>
            <a:off x="6232525" y="4133850"/>
            <a:ext cx="876300" cy="366713"/>
          </a:xfrm>
          <a:prstGeom prst="rect">
            <a:avLst/>
          </a:prstGeom>
          <a:noFill/>
          <a:ln w="9525">
            <a:noFill/>
            <a:miter lim="800000"/>
            <a:headEnd/>
            <a:tailEnd/>
          </a:ln>
        </p:spPr>
        <p:txBody>
          <a:bodyPr wrap="none">
            <a:spAutoFit/>
          </a:bodyPr>
          <a:lstStyle/>
          <a:p>
            <a:pPr>
              <a:buFontTx/>
              <a:buNone/>
            </a:pPr>
            <a:r>
              <a:rPr lang="en-US"/>
              <a:t>t (fm/c)</a:t>
            </a:r>
          </a:p>
        </p:txBody>
      </p:sp>
      <p:sp>
        <p:nvSpPr>
          <p:cNvPr id="52236" name="Text Box 12"/>
          <p:cNvSpPr txBox="1">
            <a:spLocks noChangeArrowheads="1"/>
          </p:cNvSpPr>
          <p:nvPr/>
        </p:nvSpPr>
        <p:spPr bwMode="auto">
          <a:xfrm rot="5400000">
            <a:off x="8262144" y="3086894"/>
            <a:ext cx="1397000" cy="366712"/>
          </a:xfrm>
          <a:prstGeom prst="rect">
            <a:avLst/>
          </a:prstGeom>
          <a:noFill/>
          <a:ln w="9525">
            <a:noFill/>
            <a:miter lim="800000"/>
            <a:headEnd/>
            <a:tailEnd/>
          </a:ln>
        </p:spPr>
        <p:txBody>
          <a:bodyPr>
            <a:spAutoFit/>
          </a:bodyPr>
          <a:lstStyle/>
          <a:p>
            <a:pPr marL="342900" indent="-342900">
              <a:spcBef>
                <a:spcPct val="50000"/>
              </a:spcBef>
              <a:buFontTx/>
              <a:buNone/>
            </a:pPr>
            <a:r>
              <a:rPr lang="en-US">
                <a:sym typeface="Symbol" pitchFamily="18" charset="2"/>
              </a:rPr>
              <a:t></a:t>
            </a:r>
            <a:r>
              <a:rPr lang="en-US" baseline="30000">
                <a:sym typeface="Symbol" pitchFamily="18" charset="2"/>
              </a:rPr>
              <a:t>-</a:t>
            </a:r>
            <a:r>
              <a:rPr lang="en-US">
                <a:sym typeface="Symbol" pitchFamily="18" charset="2"/>
              </a:rPr>
              <a:t> /+</a:t>
            </a: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3899" name="Text Box 27"/>
          <p:cNvSpPr txBox="1">
            <a:spLocks noChangeArrowheads="1"/>
          </p:cNvSpPr>
          <p:nvPr/>
        </p:nvSpPr>
        <p:spPr bwMode="auto">
          <a:xfrm rot="5400000">
            <a:off x="6583423" y="2265348"/>
            <a:ext cx="3109890" cy="307777"/>
          </a:xfrm>
          <a:prstGeom prst="rect">
            <a:avLst/>
          </a:prstGeom>
          <a:noFill/>
          <a:ln w="9525">
            <a:noFill/>
            <a:miter lim="800000"/>
            <a:headEnd/>
            <a:tailEnd/>
          </a:ln>
          <a:effectLst/>
        </p:spPr>
        <p:txBody>
          <a:bodyPr wrap="square">
            <a:spAutoFit/>
          </a:bodyPr>
          <a:lstStyle/>
          <a:p>
            <a:pPr>
              <a:spcBef>
                <a:spcPct val="0"/>
              </a:spcBef>
              <a:buNone/>
            </a:pPr>
            <a:r>
              <a:rPr lang="en-US" sz="1400" dirty="0" smtClean="0"/>
              <a:t>Zhang et al., arXiv:0904.0447v2 (2009)</a:t>
            </a:r>
            <a:endParaRPr lang="en-US" sz="1400" dirty="0"/>
          </a:p>
        </p:txBody>
      </p:sp>
      <p:sp>
        <p:nvSpPr>
          <p:cNvPr id="463878" name="Rectangle 6"/>
          <p:cNvSpPr>
            <a:spLocks noGrp="1" noChangeArrowheads="1"/>
          </p:cNvSpPr>
          <p:nvPr>
            <p:ph type="title"/>
          </p:nvPr>
        </p:nvSpPr>
        <p:spPr>
          <a:xfrm>
            <a:off x="257175" y="85725"/>
            <a:ext cx="8662988" cy="558800"/>
          </a:xfrm>
          <a:ln/>
        </p:spPr>
        <p:txBody>
          <a:bodyPr/>
          <a:lstStyle/>
          <a:p>
            <a:r>
              <a:rPr lang="en-US" dirty="0" smtClean="0"/>
              <a:t>Choice of beams for </a:t>
            </a:r>
            <a:r>
              <a:rPr lang="en-US" dirty="0" err="1" smtClean="0"/>
              <a:t>pion</a:t>
            </a:r>
            <a:r>
              <a:rPr lang="en-US" dirty="0" smtClean="0"/>
              <a:t> ratios</a:t>
            </a:r>
            <a:endParaRPr lang="en-US" dirty="0"/>
          </a:p>
        </p:txBody>
      </p:sp>
      <p:sp>
        <p:nvSpPr>
          <p:cNvPr id="463896" name="Text Box 24"/>
          <p:cNvSpPr txBox="1">
            <a:spLocks noChangeArrowheads="1"/>
          </p:cNvSpPr>
          <p:nvPr/>
        </p:nvSpPr>
        <p:spPr bwMode="auto">
          <a:xfrm>
            <a:off x="8848725" y="3451225"/>
            <a:ext cx="184150" cy="457200"/>
          </a:xfrm>
          <a:prstGeom prst="rect">
            <a:avLst/>
          </a:prstGeom>
          <a:noFill/>
          <a:ln w="9525">
            <a:noFill/>
            <a:miter lim="800000"/>
            <a:headEnd/>
            <a:tailEnd/>
          </a:ln>
          <a:effectLst/>
        </p:spPr>
        <p:txBody>
          <a:bodyPr wrap="none">
            <a:spAutoFit/>
          </a:bodyPr>
          <a:lstStyle/>
          <a:p>
            <a:pPr algn="l">
              <a:spcBef>
                <a:spcPct val="0"/>
              </a:spcBef>
              <a:buFontTx/>
              <a:buNone/>
            </a:pPr>
            <a:endParaRPr lang="en-US" sz="2400"/>
          </a:p>
        </p:txBody>
      </p:sp>
      <p:grpSp>
        <p:nvGrpSpPr>
          <p:cNvPr id="2" name="Group 22"/>
          <p:cNvGrpSpPr/>
          <p:nvPr/>
        </p:nvGrpSpPr>
        <p:grpSpPr>
          <a:xfrm>
            <a:off x="468539" y="938214"/>
            <a:ext cx="4364718" cy="3059524"/>
            <a:chOff x="250825" y="1243014"/>
            <a:chExt cx="4364718" cy="3059524"/>
          </a:xfrm>
        </p:grpSpPr>
        <p:pic>
          <p:nvPicPr>
            <p:cNvPr id="631811" name="Picture 3"/>
            <p:cNvPicPr>
              <a:picLocks noChangeAspect="1" noChangeArrowheads="1"/>
            </p:cNvPicPr>
            <p:nvPr/>
          </p:nvPicPr>
          <p:blipFill>
            <a:blip r:embed="rId3"/>
            <a:srcRect/>
            <a:stretch>
              <a:fillRect/>
            </a:stretch>
          </p:blipFill>
          <p:spPr bwMode="auto">
            <a:xfrm>
              <a:off x="250825" y="1243014"/>
              <a:ext cx="3635375" cy="3059524"/>
            </a:xfrm>
            <a:prstGeom prst="rect">
              <a:avLst/>
            </a:prstGeom>
            <a:noFill/>
            <a:ln w="9525" cap="flat" cmpd="sng">
              <a:noFill/>
              <a:prstDash val="solid"/>
              <a:miter lim="800000"/>
              <a:headEnd/>
              <a:tailEnd/>
            </a:ln>
            <a:effectLst/>
          </p:spPr>
        </p:pic>
        <p:sp>
          <p:nvSpPr>
            <p:cNvPr id="20" name="Text Box 36"/>
            <p:cNvSpPr txBox="1">
              <a:spLocks noChangeArrowheads="1"/>
            </p:cNvSpPr>
            <p:nvPr/>
          </p:nvSpPr>
          <p:spPr bwMode="auto">
            <a:xfrm rot="5400000">
              <a:off x="2839130" y="2410962"/>
              <a:ext cx="2917825" cy="635000"/>
            </a:xfrm>
            <a:prstGeom prst="rect">
              <a:avLst/>
            </a:prstGeom>
            <a:noFill/>
            <a:ln w="9525">
              <a:noFill/>
              <a:miter lim="800000"/>
              <a:headEnd/>
              <a:tailEnd/>
            </a:ln>
            <a:effectLst/>
          </p:spPr>
          <p:txBody>
            <a:bodyPr wrap="none">
              <a:spAutoFit/>
            </a:bodyPr>
            <a:lstStyle/>
            <a:p>
              <a:pPr marL="342900" indent="-342900">
                <a:buFontTx/>
                <a:buNone/>
              </a:pPr>
              <a:r>
                <a:rPr lang="en-US" sz="1400" dirty="0"/>
                <a:t>Xiao, et al., arXiv:0808.0186 (2008)</a:t>
              </a:r>
            </a:p>
            <a:p>
              <a:pPr marL="342900" indent="-342900">
                <a:buFontTx/>
                <a:buNone/>
              </a:pPr>
              <a:r>
                <a:rPr lang="en-US" sz="1400" dirty="0" err="1"/>
                <a:t>Reisdorf</a:t>
              </a:r>
              <a:r>
                <a:rPr lang="en-US" sz="1400" dirty="0"/>
                <a:t>, et al., NPA 781 (2007) 459.</a:t>
              </a:r>
              <a:r>
                <a:rPr lang="en-US" dirty="0"/>
                <a:t> </a:t>
              </a:r>
            </a:p>
          </p:txBody>
        </p:sp>
      </p:grpSp>
      <p:sp>
        <p:nvSpPr>
          <p:cNvPr id="25" name="Rectangle 3"/>
          <p:cNvSpPr>
            <a:spLocks noGrp="1" noChangeArrowheads="1"/>
          </p:cNvSpPr>
          <p:nvPr>
            <p:ph type="body" idx="1"/>
          </p:nvPr>
        </p:nvSpPr>
        <p:spPr>
          <a:xfrm>
            <a:off x="625475" y="4067174"/>
            <a:ext cx="7705725" cy="2600325"/>
          </a:xfrm>
        </p:spPr>
        <p:txBody>
          <a:bodyPr/>
          <a:lstStyle/>
          <a:p>
            <a:r>
              <a:rPr lang="en-US" sz="1800" dirty="0" smtClean="0"/>
              <a:t>Sensitivity to symmetry energy is larger for neutron-rich beams</a:t>
            </a:r>
          </a:p>
          <a:p>
            <a:r>
              <a:rPr lang="en-US" dirty="0" smtClean="0">
                <a:solidFill>
                  <a:schemeClr val="accent1">
                    <a:lumMod val="75000"/>
                  </a:schemeClr>
                </a:solidFill>
              </a:rPr>
              <a:t>Sensitivity increases with decreasing incident energy.</a:t>
            </a:r>
          </a:p>
          <a:p>
            <a:r>
              <a:rPr lang="en-US" dirty="0" smtClean="0"/>
              <a:t>Data have been measured for </a:t>
            </a:r>
            <a:r>
              <a:rPr lang="en-US" dirty="0" err="1" smtClean="0"/>
              <a:t>Au+Au</a:t>
            </a:r>
            <a:r>
              <a:rPr lang="en-US" dirty="0" smtClean="0"/>
              <a:t> collisions.</a:t>
            </a:r>
          </a:p>
          <a:p>
            <a:r>
              <a:rPr lang="en-US" sz="1800" dirty="0" smtClean="0"/>
              <a:t>It would be interesting to measure with rare isotope beams such as </a:t>
            </a:r>
            <a:r>
              <a:rPr lang="en-US" sz="1800" baseline="30000" dirty="0" smtClean="0"/>
              <a:t>132</a:t>
            </a:r>
            <a:r>
              <a:rPr lang="en-US" sz="1800" dirty="0" smtClean="0"/>
              <a:t>Sn and </a:t>
            </a:r>
            <a:r>
              <a:rPr lang="en-US" sz="1800" baseline="30000" dirty="0" smtClean="0"/>
              <a:t>108</a:t>
            </a:r>
            <a:r>
              <a:rPr lang="en-US" sz="1800" dirty="0" smtClean="0"/>
              <a:t>Sn.</a:t>
            </a:r>
          </a:p>
          <a:p>
            <a:pPr lvl="1"/>
            <a:r>
              <a:rPr lang="en-US" sz="1800" dirty="0" smtClean="0"/>
              <a:t>Interesting comparison because the Coulomb interaction is the same for both to  first order. Coulomb also strongly influences the </a:t>
            </a:r>
            <a:r>
              <a:rPr lang="en-US" sz="1800" dirty="0" err="1" smtClean="0"/>
              <a:t>pion</a:t>
            </a:r>
            <a:r>
              <a:rPr lang="en-US" sz="1800" dirty="0" smtClean="0"/>
              <a:t> ratios.</a:t>
            </a:r>
          </a:p>
          <a:p>
            <a:endParaRPr lang="en-US" sz="1800" dirty="0"/>
          </a:p>
          <a:p>
            <a:endParaRPr lang="en-US" dirty="0" smtClean="0"/>
          </a:p>
          <a:p>
            <a:endParaRPr lang="en-US" sz="2400" dirty="0"/>
          </a:p>
          <a:p>
            <a:endParaRPr lang="en-US" sz="2400" dirty="0"/>
          </a:p>
          <a:p>
            <a:endParaRPr lang="en-US" sz="2400" dirty="0" smtClean="0"/>
          </a:p>
          <a:p>
            <a:endParaRPr lang="en-US" sz="2400" dirty="0"/>
          </a:p>
          <a:p>
            <a:endParaRPr lang="en-US" sz="2400" dirty="0"/>
          </a:p>
          <a:p>
            <a:endParaRPr lang="en-US" sz="2400" dirty="0"/>
          </a:p>
          <a:p>
            <a:endParaRPr lang="en-US" dirty="0"/>
          </a:p>
          <a:p>
            <a:endParaRPr lang="en-US" dirty="0"/>
          </a:p>
          <a:p>
            <a:endParaRPr lang="en-US" dirty="0"/>
          </a:p>
          <a:p>
            <a:endParaRPr lang="en-US" dirty="0"/>
          </a:p>
          <a:p>
            <a:endParaRPr lang="en-US" dirty="0"/>
          </a:p>
          <a:p>
            <a:endParaRPr lang="en-US" dirty="0"/>
          </a:p>
          <a:p>
            <a:endParaRPr lang="en-US" dirty="0"/>
          </a:p>
        </p:txBody>
      </p:sp>
      <p:cxnSp>
        <p:nvCxnSpPr>
          <p:cNvPr id="30" name="Straight Arrow Connector 29"/>
          <p:cNvCxnSpPr/>
          <p:nvPr/>
        </p:nvCxnSpPr>
        <p:spPr bwMode="auto">
          <a:xfrm rot="5400000" flipH="1" flipV="1">
            <a:off x="5553075" y="4543426"/>
            <a:ext cx="962025" cy="314325"/>
          </a:xfrm>
          <a:prstGeom prst="straightConnector1">
            <a:avLst/>
          </a:prstGeom>
          <a:solidFill>
            <a:srgbClr val="FFFF99"/>
          </a:solidFill>
          <a:ln w="9525" cap="flat" cmpd="sng" algn="ctr">
            <a:noFill/>
            <a:prstDash val="solid"/>
            <a:round/>
            <a:headEnd type="none" w="med" len="med"/>
            <a:tailEnd type="arrow"/>
          </a:ln>
          <a:effectLst/>
        </p:spPr>
      </p:cxnSp>
      <p:pic>
        <p:nvPicPr>
          <p:cNvPr id="32" name="Picture 31" descr="pion_ratio_energydep.jpg"/>
          <p:cNvPicPr>
            <a:picLocks noChangeAspect="1"/>
          </p:cNvPicPr>
          <p:nvPr/>
        </p:nvPicPr>
        <p:blipFill>
          <a:blip r:embed="rId4" cstate="print"/>
          <a:stretch>
            <a:fillRect/>
          </a:stretch>
        </p:blipFill>
        <p:spPr>
          <a:xfrm>
            <a:off x="5448300" y="965015"/>
            <a:ext cx="2324099" cy="2991289"/>
          </a:xfrm>
          <a:prstGeom prst="rect">
            <a:avLst/>
          </a:prstGeom>
        </p:spPr>
      </p:pic>
      <p:cxnSp>
        <p:nvCxnSpPr>
          <p:cNvPr id="34" name="Straight Arrow Connector 33"/>
          <p:cNvCxnSpPr/>
          <p:nvPr/>
        </p:nvCxnSpPr>
        <p:spPr bwMode="auto">
          <a:xfrm rot="5400000">
            <a:off x="-371474" y="1581150"/>
            <a:ext cx="1190625" cy="180975"/>
          </a:xfrm>
          <a:prstGeom prst="straightConnector1">
            <a:avLst/>
          </a:prstGeom>
          <a:solidFill>
            <a:srgbClr val="FFFF99"/>
          </a:solidFill>
          <a:ln w="9525" cap="flat" cmpd="sng" algn="ctr">
            <a:noFill/>
            <a:prstDash val="solid"/>
            <a:round/>
            <a:headEnd type="none" w="med" len="med"/>
            <a:tailEnd type="arrow"/>
          </a:ln>
          <a:effectLst/>
        </p:spPr>
      </p:cxnSp>
      <p:cxnSp>
        <p:nvCxnSpPr>
          <p:cNvPr id="36" name="Straight Arrow Connector 35"/>
          <p:cNvCxnSpPr/>
          <p:nvPr/>
        </p:nvCxnSpPr>
        <p:spPr bwMode="auto">
          <a:xfrm rot="5400000" flipH="1" flipV="1">
            <a:off x="5769701" y="3474176"/>
            <a:ext cx="1323975" cy="871674"/>
          </a:xfrm>
          <a:prstGeom prst="straightConnector1">
            <a:avLst/>
          </a:prstGeom>
          <a:solidFill>
            <a:srgbClr val="FFFF99"/>
          </a:solidFill>
          <a:ln w="25400" cap="flat" cmpd="sng" algn="ctr">
            <a:solidFill>
              <a:schemeClr val="accent1"/>
            </a:solidFill>
            <a:prstDash val="solid"/>
            <a:round/>
            <a:headEnd type="none" w="med" len="med"/>
            <a:tailEnd type="arrow"/>
          </a:ln>
          <a:effectLst/>
        </p:spPr>
      </p:cxnSp>
      <p:cxnSp>
        <p:nvCxnSpPr>
          <p:cNvPr id="39" name="Straight Arrow Connector 38"/>
          <p:cNvCxnSpPr/>
          <p:nvPr/>
        </p:nvCxnSpPr>
        <p:spPr bwMode="auto">
          <a:xfrm rot="16200000" flipV="1">
            <a:off x="2793546" y="2696664"/>
            <a:ext cx="2028826" cy="561975"/>
          </a:xfrm>
          <a:prstGeom prst="straightConnector1">
            <a:avLst/>
          </a:prstGeom>
          <a:solidFill>
            <a:srgbClr val="FFFF99"/>
          </a:solidFill>
          <a:ln w="25400" cap="flat" cmpd="sng" algn="ctr">
            <a:solidFill>
              <a:schemeClr val="accent2"/>
            </a:solidFill>
            <a:prstDash val="solid"/>
            <a:round/>
            <a:headEnd type="none" w="med" len="med"/>
            <a:tailEnd type="arrow"/>
          </a:ln>
          <a:effectLst/>
        </p:spPr>
      </p:cxn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7"/>
          <p:cNvPicPr>
            <a:picLocks noChangeAspect="1" noChangeArrowheads="1"/>
          </p:cNvPicPr>
          <p:nvPr/>
        </p:nvPicPr>
        <p:blipFill>
          <a:blip r:embed="rId2"/>
          <a:srcRect/>
          <a:stretch>
            <a:fillRect/>
          </a:stretch>
        </p:blipFill>
        <p:spPr bwMode="auto">
          <a:xfrm>
            <a:off x="4667250" y="882287"/>
            <a:ext cx="4237865" cy="3089228"/>
          </a:xfrm>
          <a:prstGeom prst="rect">
            <a:avLst/>
          </a:prstGeom>
          <a:noFill/>
          <a:ln w="9525">
            <a:noFill/>
            <a:miter lim="800000"/>
            <a:headEnd/>
            <a:tailEnd/>
          </a:ln>
          <a:effectLst/>
        </p:spPr>
      </p:pic>
      <p:sp>
        <p:nvSpPr>
          <p:cNvPr id="21" name="TextBox 20"/>
          <p:cNvSpPr txBox="1"/>
          <p:nvPr/>
        </p:nvSpPr>
        <p:spPr>
          <a:xfrm>
            <a:off x="5295901" y="640387"/>
            <a:ext cx="3563028" cy="307777"/>
          </a:xfrm>
          <a:prstGeom prst="rect">
            <a:avLst/>
          </a:prstGeom>
          <a:noFill/>
        </p:spPr>
        <p:txBody>
          <a:bodyPr wrap="square" rtlCol="0">
            <a:spAutoFit/>
          </a:bodyPr>
          <a:lstStyle/>
          <a:p>
            <a:pPr>
              <a:buNone/>
            </a:pPr>
            <a:r>
              <a:rPr lang="en-US" sz="1400" dirty="0" err="1" smtClean="0"/>
              <a:t>Zhigang</a:t>
            </a:r>
            <a:r>
              <a:rPr lang="en-US" sz="1400" dirty="0" smtClean="0"/>
              <a:t> Xiao, et al, PRL, 102, 062502 (2009)</a:t>
            </a:r>
            <a:endParaRPr lang="en-US" sz="1400" dirty="0"/>
          </a:p>
        </p:txBody>
      </p:sp>
      <p:pic>
        <p:nvPicPr>
          <p:cNvPr id="630786" name="Picture 2" descr="E_symm_rho_DOE"/>
          <p:cNvPicPr>
            <a:picLocks noChangeAspect="1" noChangeArrowheads="1"/>
          </p:cNvPicPr>
          <p:nvPr/>
        </p:nvPicPr>
        <p:blipFill>
          <a:blip r:embed="rId3"/>
          <a:srcRect/>
          <a:stretch>
            <a:fillRect/>
          </a:stretch>
        </p:blipFill>
        <p:spPr bwMode="auto">
          <a:xfrm>
            <a:off x="196851" y="720584"/>
            <a:ext cx="3913786" cy="3292979"/>
          </a:xfrm>
          <a:prstGeom prst="rect">
            <a:avLst/>
          </a:prstGeom>
          <a:noFill/>
          <a:ln w="9525">
            <a:noFill/>
            <a:miter lim="800000"/>
            <a:headEnd/>
            <a:tailEnd/>
          </a:ln>
        </p:spPr>
      </p:pic>
      <p:grpSp>
        <p:nvGrpSpPr>
          <p:cNvPr id="2" name="Group 6"/>
          <p:cNvGrpSpPr>
            <a:grpSpLocks/>
          </p:cNvGrpSpPr>
          <p:nvPr/>
        </p:nvGrpSpPr>
        <p:grpSpPr bwMode="auto">
          <a:xfrm>
            <a:off x="4356100" y="4092212"/>
            <a:ext cx="4152900" cy="2752725"/>
            <a:chOff x="2976" y="816"/>
            <a:chExt cx="2784" cy="2218"/>
          </a:xfrm>
        </p:grpSpPr>
        <p:pic>
          <p:nvPicPr>
            <p:cNvPr id="716807" name="Picture 7"/>
            <p:cNvPicPr>
              <a:picLocks noChangeAspect="1" noChangeArrowheads="1"/>
            </p:cNvPicPr>
            <p:nvPr/>
          </p:nvPicPr>
          <p:blipFill>
            <a:blip r:embed="rId4"/>
            <a:srcRect/>
            <a:stretch>
              <a:fillRect/>
            </a:stretch>
          </p:blipFill>
          <p:spPr bwMode="auto">
            <a:xfrm>
              <a:off x="2976" y="816"/>
              <a:ext cx="2784" cy="2218"/>
            </a:xfrm>
            <a:prstGeom prst="rect">
              <a:avLst/>
            </a:prstGeom>
            <a:noFill/>
            <a:ln w="9525">
              <a:noFill/>
              <a:miter lim="800000"/>
              <a:headEnd/>
              <a:tailEnd/>
            </a:ln>
            <a:effectLst/>
          </p:spPr>
        </p:pic>
        <p:sp>
          <p:nvSpPr>
            <p:cNvPr id="716808" name="Text Box 8"/>
            <p:cNvSpPr txBox="1">
              <a:spLocks noChangeArrowheads="1"/>
            </p:cNvSpPr>
            <p:nvPr/>
          </p:nvSpPr>
          <p:spPr bwMode="auto">
            <a:xfrm>
              <a:off x="5088" y="863"/>
              <a:ext cx="624" cy="296"/>
            </a:xfrm>
            <a:prstGeom prst="rect">
              <a:avLst/>
            </a:prstGeom>
            <a:noFill/>
            <a:ln w="9525">
              <a:noFill/>
              <a:miter lim="800000"/>
              <a:headEnd/>
              <a:tailEnd/>
            </a:ln>
            <a:effectLst/>
          </p:spPr>
          <p:txBody>
            <a:bodyPr>
              <a:spAutoFit/>
            </a:bodyPr>
            <a:lstStyle/>
            <a:p>
              <a:pPr>
                <a:spcBef>
                  <a:spcPct val="50000"/>
                </a:spcBef>
                <a:buFontTx/>
                <a:buNone/>
              </a:pPr>
              <a:r>
                <a:rPr lang="en-US"/>
                <a:t>Au+Au</a:t>
              </a:r>
            </a:p>
          </p:txBody>
        </p:sp>
      </p:grpSp>
      <p:sp>
        <p:nvSpPr>
          <p:cNvPr id="716814" name="Rectangle 14"/>
          <p:cNvSpPr>
            <a:spLocks noChangeArrowheads="1"/>
          </p:cNvSpPr>
          <p:nvPr/>
        </p:nvSpPr>
        <p:spPr bwMode="auto">
          <a:xfrm>
            <a:off x="723900" y="0"/>
            <a:ext cx="7772400" cy="640080"/>
          </a:xfrm>
          <a:prstGeom prst="rect">
            <a:avLst/>
          </a:prstGeom>
          <a:gradFill rotWithShape="0">
            <a:gsLst>
              <a:gs pos="0">
                <a:schemeClr val="bg1"/>
              </a:gs>
              <a:gs pos="100000">
                <a:schemeClr val="hlink"/>
              </a:gs>
            </a:gsLst>
            <a:path path="shape">
              <a:fillToRect l="50000" t="50000" r="50000" b="50000"/>
            </a:path>
          </a:gradFill>
          <a:ln w="15875">
            <a:solidFill>
              <a:schemeClr val="folHlink"/>
            </a:solidFill>
            <a:miter lim="800000"/>
            <a:headEnd/>
            <a:tailEnd/>
          </a:ln>
          <a:effectLst>
            <a:outerShdw dist="107763" dir="2700000" algn="ctr" rotWithShape="0">
              <a:schemeClr val="bg2"/>
            </a:outerShdw>
          </a:effectLst>
        </p:spPr>
        <p:txBody>
          <a:bodyPr anchor="ctr"/>
          <a:lstStyle/>
          <a:p>
            <a:pPr algn="ctr">
              <a:spcBef>
                <a:spcPct val="0"/>
              </a:spcBef>
              <a:buFontTx/>
              <a:buNone/>
            </a:pPr>
            <a:r>
              <a:rPr lang="en-US" sz="2400" dirty="0" smtClean="0">
                <a:solidFill>
                  <a:srgbClr val="CC00CC"/>
                </a:solidFill>
              </a:rPr>
              <a:t>Analysis of </a:t>
            </a:r>
            <a:r>
              <a:rPr lang="en-US" sz="2400" dirty="0" err="1" smtClean="0">
                <a:solidFill>
                  <a:srgbClr val="CC00CC"/>
                </a:solidFill>
              </a:rPr>
              <a:t>Au+Au</a:t>
            </a:r>
            <a:r>
              <a:rPr lang="en-US" sz="2400" dirty="0" smtClean="0">
                <a:solidFill>
                  <a:srgbClr val="CC00CC"/>
                </a:solidFill>
              </a:rPr>
              <a:t> data at E/A=400 MeV suggest very weak density dependence at </a:t>
            </a:r>
            <a:r>
              <a:rPr lang="en-US" sz="2400" dirty="0" smtClean="0">
                <a:solidFill>
                  <a:srgbClr val="CC00CC"/>
                </a:solidFill>
                <a:sym typeface="Symbol"/>
              </a:rPr>
              <a:t>&gt;3</a:t>
            </a:r>
            <a:r>
              <a:rPr lang="en-US" sz="2400" baseline="-25000" dirty="0" smtClean="0">
                <a:solidFill>
                  <a:srgbClr val="CC00CC"/>
                </a:solidFill>
                <a:sym typeface="Symbol"/>
              </a:rPr>
              <a:t>0</a:t>
            </a:r>
            <a:endParaRPr lang="en-US" sz="2400" dirty="0">
              <a:solidFill>
                <a:srgbClr val="CC00CC"/>
              </a:solidFill>
            </a:endParaRPr>
          </a:p>
        </p:txBody>
      </p:sp>
      <p:sp>
        <p:nvSpPr>
          <p:cNvPr id="716818" name="Text Box 18"/>
          <p:cNvSpPr txBox="1">
            <a:spLocks noChangeArrowheads="1"/>
          </p:cNvSpPr>
          <p:nvPr/>
        </p:nvSpPr>
        <p:spPr bwMode="auto">
          <a:xfrm>
            <a:off x="3349625" y="1397499"/>
            <a:ext cx="479425" cy="1006475"/>
          </a:xfrm>
          <a:prstGeom prst="rect">
            <a:avLst/>
          </a:prstGeom>
          <a:noFill/>
          <a:ln w="9525">
            <a:noFill/>
            <a:miter lim="800000"/>
            <a:headEnd/>
            <a:tailEnd/>
          </a:ln>
          <a:effectLst/>
        </p:spPr>
        <p:txBody>
          <a:bodyPr>
            <a:spAutoFit/>
          </a:bodyPr>
          <a:lstStyle/>
          <a:p>
            <a:pPr>
              <a:spcBef>
                <a:spcPct val="50000"/>
              </a:spcBef>
              <a:buFontTx/>
              <a:buNone/>
            </a:pPr>
            <a:r>
              <a:rPr lang="en-US" sz="6000" dirty="0">
                <a:latin typeface="Trajan" pitchFamily="18" charset="0"/>
              </a:rPr>
              <a:t>?</a:t>
            </a:r>
          </a:p>
        </p:txBody>
      </p:sp>
      <p:sp>
        <p:nvSpPr>
          <p:cNvPr id="716820" name="Line 20"/>
          <p:cNvSpPr>
            <a:spLocks noChangeShapeType="1"/>
          </p:cNvSpPr>
          <p:nvPr/>
        </p:nvSpPr>
        <p:spPr bwMode="auto">
          <a:xfrm rot="120000" flipV="1">
            <a:off x="1031949" y="2707988"/>
            <a:ext cx="862957" cy="47658"/>
          </a:xfrm>
          <a:prstGeom prst="line">
            <a:avLst/>
          </a:prstGeom>
          <a:noFill/>
          <a:ln w="38100">
            <a:solidFill>
              <a:srgbClr val="006666"/>
            </a:solidFill>
            <a:round/>
            <a:headEnd type="triangle" w="med" len="med"/>
            <a:tailEnd type="triangle" w="med" len="med"/>
          </a:ln>
          <a:effectLst/>
        </p:spPr>
        <p:txBody>
          <a:bodyPr/>
          <a:lstStyle/>
          <a:p>
            <a:endParaRPr lang="en-US"/>
          </a:p>
        </p:txBody>
      </p:sp>
      <p:sp>
        <p:nvSpPr>
          <p:cNvPr id="716821" name="Text Box 21"/>
          <p:cNvSpPr txBox="1">
            <a:spLocks noChangeArrowheads="1"/>
          </p:cNvSpPr>
          <p:nvPr/>
        </p:nvSpPr>
        <p:spPr bwMode="auto">
          <a:xfrm>
            <a:off x="1725613" y="2853236"/>
            <a:ext cx="1071562" cy="457200"/>
          </a:xfrm>
          <a:prstGeom prst="rect">
            <a:avLst/>
          </a:prstGeom>
          <a:noFill/>
          <a:ln w="9525">
            <a:noFill/>
            <a:miter lim="800000"/>
            <a:headEnd/>
            <a:tailEnd/>
          </a:ln>
          <a:effectLst/>
        </p:spPr>
        <p:txBody>
          <a:bodyPr>
            <a:spAutoFit/>
          </a:bodyPr>
          <a:lstStyle/>
          <a:p>
            <a:pPr>
              <a:spcBef>
                <a:spcPct val="50000"/>
              </a:spcBef>
              <a:buFontTx/>
              <a:buNone/>
            </a:pPr>
            <a:r>
              <a:rPr lang="en-US" sz="2400" dirty="0">
                <a:solidFill>
                  <a:srgbClr val="006666"/>
                </a:solidFill>
              </a:rPr>
              <a:t>MSU</a:t>
            </a:r>
          </a:p>
        </p:txBody>
      </p:sp>
      <p:sp>
        <p:nvSpPr>
          <p:cNvPr id="716826" name="Text Box 26"/>
          <p:cNvSpPr txBox="1">
            <a:spLocks noChangeArrowheads="1"/>
          </p:cNvSpPr>
          <p:nvPr/>
        </p:nvSpPr>
        <p:spPr bwMode="auto">
          <a:xfrm>
            <a:off x="3103563" y="908549"/>
            <a:ext cx="935037" cy="457200"/>
          </a:xfrm>
          <a:prstGeom prst="rect">
            <a:avLst/>
          </a:prstGeom>
          <a:noFill/>
          <a:ln w="9525">
            <a:noFill/>
            <a:miter lim="800000"/>
            <a:headEnd/>
            <a:tailEnd/>
          </a:ln>
          <a:effectLst/>
        </p:spPr>
        <p:txBody>
          <a:bodyPr>
            <a:spAutoFit/>
          </a:bodyPr>
          <a:lstStyle/>
          <a:p>
            <a:pPr>
              <a:spcBef>
                <a:spcPct val="50000"/>
              </a:spcBef>
              <a:buFontTx/>
              <a:buNone/>
            </a:pPr>
            <a:r>
              <a:rPr lang="en-US" sz="2400" dirty="0">
                <a:solidFill>
                  <a:schemeClr val="accent2"/>
                </a:solidFill>
              </a:rPr>
              <a:t>GSI</a:t>
            </a:r>
          </a:p>
        </p:txBody>
      </p:sp>
      <p:sp>
        <p:nvSpPr>
          <p:cNvPr id="716809" name="Line 9"/>
          <p:cNvSpPr>
            <a:spLocks noChangeShapeType="1"/>
          </p:cNvSpPr>
          <p:nvPr/>
        </p:nvSpPr>
        <p:spPr bwMode="auto">
          <a:xfrm flipH="1" flipV="1">
            <a:off x="3629025" y="2739661"/>
            <a:ext cx="2803525" cy="1895475"/>
          </a:xfrm>
          <a:prstGeom prst="line">
            <a:avLst/>
          </a:prstGeom>
          <a:noFill/>
          <a:ln w="38100">
            <a:solidFill>
              <a:srgbClr val="0000CC"/>
            </a:solidFill>
            <a:prstDash val="dash"/>
            <a:round/>
            <a:headEnd/>
            <a:tailEnd type="triangle" w="med" len="med"/>
          </a:ln>
          <a:effectLst/>
        </p:spPr>
        <p:txBody>
          <a:bodyPr/>
          <a:lstStyle/>
          <a:p>
            <a:endParaRPr lang="en-US"/>
          </a:p>
        </p:txBody>
      </p:sp>
      <p:pic>
        <p:nvPicPr>
          <p:cNvPr id="716803" name="Picture 3" descr="SvsP_talk4"/>
          <p:cNvPicPr>
            <a:picLocks noChangeAspect="1" noChangeArrowheads="1"/>
          </p:cNvPicPr>
          <p:nvPr/>
        </p:nvPicPr>
        <p:blipFill>
          <a:blip r:embed="rId5"/>
          <a:srcRect/>
          <a:stretch>
            <a:fillRect/>
          </a:stretch>
        </p:blipFill>
        <p:spPr bwMode="auto">
          <a:xfrm>
            <a:off x="203200" y="4055700"/>
            <a:ext cx="3467100" cy="2789237"/>
          </a:xfrm>
          <a:prstGeom prst="rect">
            <a:avLst/>
          </a:prstGeom>
          <a:noFill/>
        </p:spPr>
      </p:pic>
      <p:sp>
        <p:nvSpPr>
          <p:cNvPr id="716831" name="Line 31"/>
          <p:cNvSpPr>
            <a:spLocks noChangeShapeType="1"/>
          </p:cNvSpPr>
          <p:nvPr/>
        </p:nvSpPr>
        <p:spPr bwMode="auto">
          <a:xfrm flipH="1" flipV="1">
            <a:off x="1638300" y="2930162"/>
            <a:ext cx="520700" cy="1895475"/>
          </a:xfrm>
          <a:prstGeom prst="line">
            <a:avLst/>
          </a:prstGeom>
          <a:noFill/>
          <a:ln w="25400">
            <a:solidFill>
              <a:srgbClr val="FF0000"/>
            </a:solidFill>
            <a:round/>
            <a:headEnd/>
            <a:tailEnd type="triangle" w="med" len="med"/>
          </a:ln>
          <a:effectLst/>
        </p:spPr>
        <p:txBody>
          <a:bodyPr/>
          <a:lstStyle/>
          <a:p>
            <a:endParaRPr lang="en-US"/>
          </a:p>
        </p:txBody>
      </p:sp>
      <p:sp>
        <p:nvSpPr>
          <p:cNvPr id="716833" name="Text Box 33"/>
          <p:cNvSpPr txBox="1">
            <a:spLocks noChangeArrowheads="1"/>
          </p:cNvSpPr>
          <p:nvPr/>
        </p:nvSpPr>
        <p:spPr bwMode="auto">
          <a:xfrm>
            <a:off x="685800" y="4254137"/>
            <a:ext cx="2622550" cy="366713"/>
          </a:xfrm>
          <a:prstGeom prst="rect">
            <a:avLst/>
          </a:prstGeom>
          <a:noFill/>
          <a:ln w="9525">
            <a:noFill/>
            <a:miter lim="800000"/>
            <a:headEnd/>
            <a:tailEnd/>
          </a:ln>
          <a:effectLst/>
        </p:spPr>
        <p:txBody>
          <a:bodyPr wrap="none">
            <a:spAutoFit/>
          </a:bodyPr>
          <a:lstStyle/>
          <a:p>
            <a:pPr marL="342900" indent="-342900">
              <a:buFontTx/>
              <a:buNone/>
            </a:pPr>
            <a:r>
              <a:rPr lang="en-US" dirty="0" err="1"/>
              <a:t>Isospin</a:t>
            </a:r>
            <a:r>
              <a:rPr lang="en-US" dirty="0"/>
              <a:t> diffusion, n-p flow</a:t>
            </a:r>
          </a:p>
        </p:txBody>
      </p:sp>
      <p:sp>
        <p:nvSpPr>
          <p:cNvPr id="716834" name="Text Box 34"/>
          <p:cNvSpPr txBox="1">
            <a:spLocks noChangeArrowheads="1"/>
          </p:cNvSpPr>
          <p:nvPr/>
        </p:nvSpPr>
        <p:spPr bwMode="auto">
          <a:xfrm>
            <a:off x="5257800" y="5994037"/>
            <a:ext cx="1651000" cy="366713"/>
          </a:xfrm>
          <a:prstGeom prst="rect">
            <a:avLst/>
          </a:prstGeom>
          <a:noFill/>
          <a:ln w="9525">
            <a:noFill/>
            <a:miter lim="800000"/>
            <a:headEnd/>
            <a:tailEnd/>
          </a:ln>
          <a:effectLst/>
        </p:spPr>
        <p:txBody>
          <a:bodyPr wrap="none">
            <a:spAutoFit/>
          </a:bodyPr>
          <a:lstStyle/>
          <a:p>
            <a:pPr marL="342900" indent="-342900">
              <a:buFontTx/>
              <a:buNone/>
            </a:pPr>
            <a:r>
              <a:rPr lang="en-US"/>
              <a:t>Pion production</a:t>
            </a:r>
          </a:p>
        </p:txBody>
      </p:sp>
      <p:sp>
        <p:nvSpPr>
          <p:cNvPr id="716836" name="Text Box 36"/>
          <p:cNvSpPr txBox="1">
            <a:spLocks noChangeArrowheads="1"/>
          </p:cNvSpPr>
          <p:nvPr/>
        </p:nvSpPr>
        <p:spPr bwMode="auto">
          <a:xfrm rot="5400000">
            <a:off x="7367587" y="5068525"/>
            <a:ext cx="2917825" cy="635000"/>
          </a:xfrm>
          <a:prstGeom prst="rect">
            <a:avLst/>
          </a:prstGeom>
          <a:noFill/>
          <a:ln w="9525">
            <a:noFill/>
            <a:miter lim="800000"/>
            <a:headEnd/>
            <a:tailEnd/>
          </a:ln>
          <a:effectLst/>
        </p:spPr>
        <p:txBody>
          <a:bodyPr wrap="none">
            <a:spAutoFit/>
          </a:bodyPr>
          <a:lstStyle/>
          <a:p>
            <a:pPr marL="342900" indent="-342900">
              <a:buFontTx/>
              <a:buNone/>
            </a:pPr>
            <a:r>
              <a:rPr lang="en-US" sz="1400" dirty="0"/>
              <a:t>Xiao, et al., arXiv:0808.0186 (2008)</a:t>
            </a:r>
          </a:p>
          <a:p>
            <a:pPr marL="342900" indent="-342900">
              <a:buFontTx/>
              <a:buNone/>
            </a:pPr>
            <a:r>
              <a:rPr lang="en-US" sz="1400" dirty="0" err="1"/>
              <a:t>Reisdorf</a:t>
            </a:r>
            <a:r>
              <a:rPr lang="en-US" sz="1400" dirty="0"/>
              <a:t>, et al., NPA 781 (2007) 459.</a:t>
            </a:r>
            <a:r>
              <a:rPr lang="en-US" dirty="0"/>
              <a:t> </a:t>
            </a: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8" name="Rectangle 2"/>
          <p:cNvSpPr>
            <a:spLocks noChangeArrowheads="1"/>
          </p:cNvSpPr>
          <p:nvPr/>
        </p:nvSpPr>
        <p:spPr bwMode="auto">
          <a:xfrm>
            <a:off x="0" y="2833689"/>
            <a:ext cx="4559300" cy="3948112"/>
          </a:xfrm>
          <a:prstGeom prst="rect">
            <a:avLst/>
          </a:prstGeom>
          <a:solidFill>
            <a:srgbClr val="FFFF99"/>
          </a:solidFill>
          <a:ln w="9525">
            <a:noFill/>
            <a:miter lim="800000"/>
            <a:headEnd/>
            <a:tailEnd/>
          </a:ln>
          <a:effectLst>
            <a:outerShdw dist="107763" dir="2700000" algn="ctr" rotWithShape="0">
              <a:schemeClr val="bg2"/>
            </a:outerShdw>
          </a:effectLst>
        </p:spPr>
        <p:txBody>
          <a:bodyPr/>
          <a:lstStyle/>
          <a:p>
            <a:pPr marL="342900" indent="-342900">
              <a:lnSpc>
                <a:spcPct val="90000"/>
              </a:lnSpc>
            </a:pPr>
            <a:r>
              <a:rPr lang="en-US" dirty="0" smtClean="0">
                <a:solidFill>
                  <a:schemeClr val="accent2"/>
                </a:solidFill>
                <a:sym typeface="Symbol" pitchFamily="18" charset="2"/>
              </a:rPr>
              <a:t>The SAMURAI TPC would be used to constrain the density dependence of the symmetry energy through measurements of:</a:t>
            </a:r>
          </a:p>
          <a:p>
            <a:pPr marL="742950" lvl="1" indent="-285750">
              <a:buFontTx/>
              <a:buChar char="–"/>
            </a:pPr>
            <a:r>
              <a:rPr lang="en-US" dirty="0" err="1" smtClean="0">
                <a:solidFill>
                  <a:schemeClr val="tx2"/>
                </a:solidFill>
              </a:rPr>
              <a:t>Pion</a:t>
            </a:r>
            <a:r>
              <a:rPr lang="en-US" dirty="0" smtClean="0">
                <a:solidFill>
                  <a:schemeClr val="tx2"/>
                </a:solidFill>
              </a:rPr>
              <a:t> production </a:t>
            </a:r>
          </a:p>
          <a:p>
            <a:pPr marL="742950" lvl="1" indent="-285750">
              <a:buFontTx/>
              <a:buChar char="–"/>
            </a:pPr>
            <a:r>
              <a:rPr lang="en-US" dirty="0" smtClean="0"/>
              <a:t>Flow, including neutron flow measurements with the nebula array. </a:t>
            </a:r>
          </a:p>
          <a:p>
            <a:pPr marL="342900" indent="-342900">
              <a:lnSpc>
                <a:spcPct val="90000"/>
              </a:lnSpc>
            </a:pPr>
            <a:r>
              <a:rPr lang="en-US" dirty="0" smtClean="0">
                <a:solidFill>
                  <a:schemeClr val="accent2"/>
                </a:solidFill>
              </a:rPr>
              <a:t>The TPC also can serve as an active target both in the magnet or as a standalone </a:t>
            </a:r>
            <a:r>
              <a:rPr lang="en-US" dirty="0" smtClean="0">
                <a:solidFill>
                  <a:schemeClr val="accent2"/>
                </a:solidFill>
                <a:sym typeface="Symbol" pitchFamily="18" charset="2"/>
              </a:rPr>
              <a:t>device.</a:t>
            </a:r>
          </a:p>
          <a:p>
            <a:pPr marL="742950" lvl="1" indent="-285750">
              <a:buFontTx/>
              <a:buChar char="–"/>
            </a:pPr>
            <a:r>
              <a:rPr lang="en-US" dirty="0" smtClean="0">
                <a:solidFill>
                  <a:schemeClr val="tx2"/>
                </a:solidFill>
              </a:rPr>
              <a:t>Giant resonances.</a:t>
            </a:r>
          </a:p>
          <a:p>
            <a:pPr marL="742950" lvl="1" indent="-285750">
              <a:buFontTx/>
              <a:buChar char="–"/>
            </a:pPr>
            <a:r>
              <a:rPr lang="en-US" dirty="0" smtClean="0">
                <a:solidFill>
                  <a:schemeClr val="tx2"/>
                </a:solidFill>
              </a:rPr>
              <a:t>Asymmetry dependence of fission barriers, extrapolation to r-process. </a:t>
            </a:r>
          </a:p>
          <a:p>
            <a:pPr marL="342900" indent="-342900"/>
            <a:endParaRPr lang="en-US" dirty="0">
              <a:solidFill>
                <a:schemeClr val="accent2"/>
              </a:solidFill>
            </a:endParaRPr>
          </a:p>
          <a:p>
            <a:pPr marL="342900" indent="-342900">
              <a:lnSpc>
                <a:spcPct val="90000"/>
              </a:lnSpc>
            </a:pPr>
            <a:endParaRPr lang="en-US" dirty="0">
              <a:solidFill>
                <a:schemeClr val="accent2"/>
              </a:solidFill>
              <a:sym typeface="Symbol" pitchFamily="18" charset="2"/>
            </a:endParaRPr>
          </a:p>
          <a:p>
            <a:pPr marL="342900" indent="-342900">
              <a:lnSpc>
                <a:spcPct val="90000"/>
              </a:lnSpc>
            </a:pPr>
            <a:endParaRPr lang="en-US" dirty="0">
              <a:solidFill>
                <a:schemeClr val="accent2"/>
              </a:solidFill>
            </a:endParaRPr>
          </a:p>
        </p:txBody>
      </p:sp>
      <p:sp>
        <p:nvSpPr>
          <p:cNvPr id="608259" name="Rectangle 3"/>
          <p:cNvSpPr>
            <a:spLocks noChangeArrowheads="1"/>
          </p:cNvSpPr>
          <p:nvPr/>
        </p:nvSpPr>
        <p:spPr bwMode="auto">
          <a:xfrm>
            <a:off x="584200" y="71438"/>
            <a:ext cx="8077200" cy="2544762"/>
          </a:xfrm>
          <a:prstGeom prst="rect">
            <a:avLst/>
          </a:prstGeom>
          <a:gradFill rotWithShape="0">
            <a:gsLst>
              <a:gs pos="0">
                <a:schemeClr val="bg1"/>
              </a:gs>
              <a:gs pos="100000">
                <a:schemeClr val="hlink"/>
              </a:gs>
            </a:gsLst>
            <a:path path="shape">
              <a:fillToRect l="50000" t="50000" r="50000" b="50000"/>
            </a:path>
          </a:gradFill>
          <a:ln w="9525">
            <a:noFill/>
            <a:miter lim="800000"/>
            <a:headEnd/>
            <a:tailEnd/>
          </a:ln>
          <a:effectLst>
            <a:outerShdw dist="107763" dir="2700000" algn="ctr" rotWithShape="0">
              <a:schemeClr val="bg2"/>
            </a:outerShdw>
          </a:effectLst>
        </p:spPr>
        <p:txBody>
          <a:bodyPr anchor="ctr"/>
          <a:lstStyle/>
          <a:p>
            <a:pPr algn="ctr">
              <a:spcBef>
                <a:spcPct val="0"/>
              </a:spcBef>
              <a:buFontTx/>
              <a:buNone/>
            </a:pPr>
            <a:r>
              <a:rPr lang="en-US" sz="2400" dirty="0" smtClean="0">
                <a:solidFill>
                  <a:srgbClr val="CC00CC"/>
                </a:solidFill>
              </a:rPr>
              <a:t>Device: SAMURAI TPC (U.S. Japan Collaboration)</a:t>
            </a:r>
          </a:p>
          <a:p>
            <a:pPr algn="ctr">
              <a:spcBef>
                <a:spcPct val="0"/>
              </a:spcBef>
              <a:buFontTx/>
              <a:buNone/>
            </a:pPr>
            <a:r>
              <a:rPr lang="en-US" altLang="ja-JP" sz="2400" dirty="0" smtClean="0">
                <a:latin typeface="Times" pitchFamily="18" charset="0"/>
                <a:ea typeface="平成明朝" charset="-128"/>
              </a:rPr>
              <a:t> </a:t>
            </a:r>
            <a:r>
              <a:rPr lang="en-US" altLang="ja-JP" dirty="0" smtClean="0">
                <a:ea typeface="ＭＳ Ｐゴシック" pitchFamily="28" charset="-128"/>
                <a:cs typeface="Times New Roman" pitchFamily="18" charset="0"/>
              </a:rPr>
              <a:t>T. </a:t>
            </a:r>
            <a:r>
              <a:rPr lang="en-US" altLang="ja-JP" dirty="0" err="1" smtClean="0">
                <a:ea typeface="ＭＳ Ｐゴシック" pitchFamily="28" charset="-128"/>
                <a:cs typeface="Times New Roman" pitchFamily="18" charset="0"/>
              </a:rPr>
              <a:t>Murakami</a:t>
            </a:r>
            <a:r>
              <a:rPr lang="en-US" altLang="ja-JP" baseline="30000" dirty="0" err="1" smtClean="0">
                <a:ea typeface="ＭＳ Ｐゴシック" pitchFamily="28" charset="-128"/>
                <a:cs typeface="Times New Roman" pitchFamily="18" charset="0"/>
              </a:rPr>
              <a:t>a</a:t>
            </a:r>
            <a:r>
              <a:rPr lang="en-US" altLang="ja-JP" dirty="0" smtClean="0">
                <a:ea typeface="ＭＳ Ｐゴシック" pitchFamily="28" charset="-128"/>
                <a:cs typeface="Times New Roman" pitchFamily="18" charset="0"/>
              </a:rPr>
              <a:t>, </a:t>
            </a:r>
            <a:r>
              <a:rPr lang="en-US" altLang="ja-JP" dirty="0" err="1" smtClean="0">
                <a:ea typeface="ＭＳ Ｐゴシック" pitchFamily="28" charset="-128"/>
                <a:cs typeface="Times New Roman" pitchFamily="18" charset="0"/>
              </a:rPr>
              <a:t>Jiro</a:t>
            </a:r>
            <a:r>
              <a:rPr lang="en-US" altLang="ja-JP" dirty="0" smtClean="0">
                <a:ea typeface="ＭＳ Ｐゴシック" pitchFamily="28" charset="-128"/>
                <a:cs typeface="Times New Roman" pitchFamily="18" charset="0"/>
              </a:rPr>
              <a:t> </a:t>
            </a:r>
            <a:r>
              <a:rPr lang="en-US" altLang="ja-JP" dirty="0" err="1" smtClean="0">
                <a:ea typeface="ＭＳ Ｐゴシック" pitchFamily="28" charset="-128"/>
                <a:cs typeface="Times New Roman" pitchFamily="18" charset="0"/>
              </a:rPr>
              <a:t>Murata</a:t>
            </a:r>
            <a:r>
              <a:rPr lang="en-US" altLang="ja-JP" baseline="30000" dirty="0" err="1" smtClean="0">
                <a:ea typeface="ＭＳ Ｐゴシック" pitchFamily="28" charset="-128"/>
                <a:cs typeface="Times New Roman" pitchFamily="18" charset="0"/>
              </a:rPr>
              <a:t>b</a:t>
            </a:r>
            <a:r>
              <a:rPr lang="en-US" altLang="ja-JP" dirty="0" smtClean="0">
                <a:ea typeface="ＭＳ Ｐゴシック" pitchFamily="28" charset="-128"/>
                <a:cs typeface="Times New Roman" pitchFamily="18" charset="0"/>
              </a:rPr>
              <a:t>, Kazuo </a:t>
            </a:r>
            <a:r>
              <a:rPr lang="en-US" altLang="ja-JP" dirty="0" err="1" smtClean="0">
                <a:ea typeface="ＭＳ Ｐゴシック" pitchFamily="28" charset="-128"/>
                <a:cs typeface="Times New Roman" pitchFamily="18" charset="0"/>
              </a:rPr>
              <a:t>Ieki</a:t>
            </a:r>
            <a:r>
              <a:rPr lang="en-US" altLang="ja-JP" baseline="30000" dirty="0" err="1" smtClean="0">
                <a:ea typeface="ＭＳ Ｐゴシック" pitchFamily="28" charset="-128"/>
                <a:cs typeface="Times New Roman" pitchFamily="18" charset="0"/>
              </a:rPr>
              <a:t>b</a:t>
            </a:r>
            <a:r>
              <a:rPr lang="en-US" altLang="ja-JP" dirty="0" smtClean="0">
                <a:ea typeface="ＭＳ Ｐゴシック" pitchFamily="28" charset="-128"/>
                <a:cs typeface="Times New Roman" pitchFamily="18" charset="0"/>
              </a:rPr>
              <a:t>, </a:t>
            </a:r>
            <a:r>
              <a:rPr lang="en-US" dirty="0" smtClean="0"/>
              <a:t>Hiroyoshi </a:t>
            </a:r>
            <a:r>
              <a:rPr lang="en-US" dirty="0" err="1" smtClean="0"/>
              <a:t>Sakurai</a:t>
            </a:r>
            <a:r>
              <a:rPr lang="en-US" baseline="30000" dirty="0" err="1" smtClean="0"/>
              <a:t>c</a:t>
            </a:r>
            <a:r>
              <a:rPr lang="en-US" dirty="0" smtClean="0"/>
              <a:t>, </a:t>
            </a:r>
            <a:r>
              <a:rPr lang="en-US" altLang="ja-JP" dirty="0" err="1" smtClean="0">
                <a:ea typeface="ＭＳ Ｐゴシック" pitchFamily="28" charset="-128"/>
                <a:cs typeface="Times New Roman" pitchFamily="18" charset="0"/>
              </a:rPr>
              <a:t>Shunji</a:t>
            </a:r>
            <a:r>
              <a:rPr lang="en-US" altLang="ja-JP" dirty="0" smtClean="0">
                <a:ea typeface="ＭＳ Ｐゴシック" pitchFamily="28" charset="-128"/>
                <a:cs typeface="Times New Roman" pitchFamily="18" charset="0"/>
              </a:rPr>
              <a:t> </a:t>
            </a:r>
            <a:r>
              <a:rPr lang="en-US" altLang="ja-JP" dirty="0" err="1" smtClean="0">
                <a:ea typeface="ＭＳ Ｐゴシック" pitchFamily="28" charset="-128"/>
                <a:cs typeface="Times New Roman" pitchFamily="18" charset="0"/>
              </a:rPr>
              <a:t>Nishimura</a:t>
            </a:r>
            <a:r>
              <a:rPr lang="en-US" altLang="ja-JP" baseline="30000" dirty="0" err="1" smtClean="0">
                <a:ea typeface="ＭＳ Ｐゴシック" pitchFamily="28" charset="-128"/>
                <a:cs typeface="Times New Roman" pitchFamily="18" charset="0"/>
              </a:rPr>
              <a:t>c</a:t>
            </a:r>
            <a:r>
              <a:rPr lang="en-US" altLang="ja-JP" dirty="0" smtClean="0">
                <a:ea typeface="ＭＳ Ｐゴシック" pitchFamily="28" charset="-128"/>
                <a:cs typeface="Times New Roman" pitchFamily="18" charset="0"/>
              </a:rPr>
              <a:t>, </a:t>
            </a:r>
            <a:r>
              <a:rPr lang="en-US" dirty="0" smtClean="0"/>
              <a:t>Atsushi </a:t>
            </a:r>
            <a:r>
              <a:rPr lang="en-US" dirty="0" err="1" smtClean="0"/>
              <a:t>Taketani</a:t>
            </a:r>
            <a:r>
              <a:rPr lang="en-US" baseline="30000" dirty="0" err="1" smtClean="0"/>
              <a:t>c</a:t>
            </a:r>
            <a:r>
              <a:rPr lang="en-US" dirty="0" smtClean="0"/>
              <a:t>, </a:t>
            </a:r>
            <a:r>
              <a:rPr lang="en-US" altLang="ja-JP" dirty="0" smtClean="0">
                <a:ea typeface="ＭＳ Ｐゴシック" pitchFamily="28" charset="-128"/>
                <a:cs typeface="Times New Roman" pitchFamily="18" charset="0"/>
              </a:rPr>
              <a:t>Yoichi </a:t>
            </a:r>
            <a:r>
              <a:rPr lang="en-US" altLang="ja-JP" dirty="0" err="1" smtClean="0">
                <a:ea typeface="ＭＳ Ｐゴシック" pitchFamily="28" charset="-128"/>
                <a:cs typeface="Times New Roman" pitchFamily="18" charset="0"/>
              </a:rPr>
              <a:t>Nakai</a:t>
            </a:r>
            <a:r>
              <a:rPr lang="en-US" altLang="ja-JP" baseline="30000" dirty="0" err="1" smtClean="0">
                <a:ea typeface="ＭＳ Ｐゴシック" pitchFamily="28" charset="-128"/>
                <a:cs typeface="Times New Roman" pitchFamily="18" charset="0"/>
              </a:rPr>
              <a:t>c</a:t>
            </a:r>
            <a:r>
              <a:rPr lang="en-US" altLang="ja-JP" dirty="0" smtClean="0">
                <a:ea typeface="ＭＳ Ｐゴシック" pitchFamily="28" charset="-128"/>
                <a:cs typeface="Times New Roman" pitchFamily="18" charset="0"/>
              </a:rPr>
              <a:t>, </a:t>
            </a:r>
            <a:r>
              <a:rPr lang="en-US" altLang="ja-JP" dirty="0" smtClean="0">
                <a:ea typeface="MS Mincho" pitchFamily="49" charset="-128"/>
              </a:rPr>
              <a:t>Betty </a:t>
            </a:r>
            <a:r>
              <a:rPr lang="en-US" altLang="ja-JP" dirty="0" err="1" smtClean="0">
                <a:ea typeface="MS Mincho" pitchFamily="49" charset="-128"/>
              </a:rPr>
              <a:t>Tsang</a:t>
            </a:r>
            <a:r>
              <a:rPr lang="en-US" altLang="ja-JP" baseline="30000" dirty="0" err="1" smtClean="0">
                <a:ea typeface="MS Mincho" pitchFamily="49" charset="-128"/>
              </a:rPr>
              <a:t>d</a:t>
            </a:r>
            <a:r>
              <a:rPr lang="en-US" altLang="ja-JP" dirty="0" smtClean="0">
                <a:ea typeface="MS Mincho" pitchFamily="49" charset="-128"/>
              </a:rPr>
              <a:t>, William </a:t>
            </a:r>
            <a:r>
              <a:rPr lang="en-US" altLang="ja-JP" dirty="0" err="1" smtClean="0">
                <a:ea typeface="MS Mincho" pitchFamily="49" charset="-128"/>
              </a:rPr>
              <a:t>Lynch</a:t>
            </a:r>
            <a:r>
              <a:rPr lang="en-US" altLang="ja-JP" baseline="30000" dirty="0" err="1" smtClean="0">
                <a:ea typeface="MS Mincho" pitchFamily="49" charset="-128"/>
              </a:rPr>
              <a:t>d</a:t>
            </a:r>
            <a:r>
              <a:rPr lang="en-US" altLang="ja-JP" dirty="0" smtClean="0">
                <a:ea typeface="MS Mincho" pitchFamily="49" charset="-128"/>
              </a:rPr>
              <a:t>, Abigail </a:t>
            </a:r>
            <a:r>
              <a:rPr lang="en-US" altLang="ja-JP" dirty="0" err="1" smtClean="0">
                <a:ea typeface="MS Mincho" pitchFamily="49" charset="-128"/>
              </a:rPr>
              <a:t>Bickley</a:t>
            </a:r>
            <a:r>
              <a:rPr lang="en-US" altLang="ja-JP" baseline="30000" dirty="0" err="1" smtClean="0">
                <a:ea typeface="MS Mincho" pitchFamily="49" charset="-128"/>
              </a:rPr>
              <a:t>d</a:t>
            </a:r>
            <a:r>
              <a:rPr lang="en-US" altLang="ja-JP" dirty="0" smtClean="0">
                <a:ea typeface="MS Mincho" pitchFamily="49" charset="-128"/>
              </a:rPr>
              <a:t>, Gary </a:t>
            </a:r>
            <a:r>
              <a:rPr lang="en-US" altLang="ja-JP" dirty="0" err="1" smtClean="0">
                <a:ea typeface="MS Mincho" pitchFamily="49" charset="-128"/>
              </a:rPr>
              <a:t>Westfall</a:t>
            </a:r>
            <a:r>
              <a:rPr lang="en-US" altLang="ja-JP" baseline="30000" dirty="0" err="1" smtClean="0">
                <a:ea typeface="MS Mincho" pitchFamily="49" charset="-128"/>
              </a:rPr>
              <a:t>d</a:t>
            </a:r>
            <a:r>
              <a:rPr lang="en-US" altLang="ja-JP" dirty="0" smtClean="0">
                <a:ea typeface="MS Mincho" pitchFamily="49" charset="-128"/>
              </a:rPr>
              <a:t>, Michael A. </a:t>
            </a:r>
            <a:r>
              <a:rPr lang="en-US" altLang="ja-JP" dirty="0" err="1" smtClean="0">
                <a:ea typeface="MS Mincho" pitchFamily="49" charset="-128"/>
              </a:rPr>
              <a:t>Famiano</a:t>
            </a:r>
            <a:r>
              <a:rPr lang="en-US" altLang="ja-JP" baseline="30000" dirty="0" err="1" smtClean="0">
                <a:ea typeface="MS Mincho" pitchFamily="49" charset="-128"/>
              </a:rPr>
              <a:t>e</a:t>
            </a:r>
            <a:r>
              <a:rPr lang="en-US" altLang="ja-JP" dirty="0" smtClean="0">
                <a:ea typeface="MS Mincho" pitchFamily="49" charset="-128"/>
              </a:rPr>
              <a:t>, Sherry </a:t>
            </a:r>
            <a:r>
              <a:rPr lang="en-US" altLang="ja-JP" dirty="0" err="1" smtClean="0">
                <a:ea typeface="MS Mincho" pitchFamily="49" charset="-128"/>
              </a:rPr>
              <a:t>Yennello</a:t>
            </a:r>
            <a:r>
              <a:rPr lang="en-US" altLang="ja-JP" baseline="30000" dirty="0" err="1" smtClean="0">
                <a:ea typeface="MS Mincho" pitchFamily="49" charset="-128"/>
              </a:rPr>
              <a:t>g</a:t>
            </a:r>
            <a:r>
              <a:rPr lang="en-US" altLang="ja-JP" dirty="0" smtClean="0">
                <a:ea typeface="MS Mincho" pitchFamily="49" charset="-128"/>
              </a:rPr>
              <a:t>, </a:t>
            </a:r>
            <a:r>
              <a:rPr lang="en-US" altLang="ja-JP" dirty="0" smtClean="0">
                <a:ea typeface="ＭＳ Ｐゴシック" pitchFamily="28" charset="-128"/>
                <a:cs typeface="Times New Roman" pitchFamily="18" charset="0"/>
              </a:rPr>
              <a:t>Roy </a:t>
            </a:r>
            <a:r>
              <a:rPr lang="en-US" altLang="ja-JP" dirty="0" err="1" smtClean="0">
                <a:ea typeface="ＭＳ Ｐゴシック" pitchFamily="28" charset="-128"/>
                <a:cs typeface="Times New Roman" pitchFamily="18" charset="0"/>
              </a:rPr>
              <a:t>Lemmon</a:t>
            </a:r>
            <a:r>
              <a:rPr lang="en-US" altLang="ja-JP" baseline="30000" dirty="0" err="1" smtClean="0">
                <a:ea typeface="ＭＳ Ｐゴシック" pitchFamily="28" charset="-128"/>
                <a:cs typeface="Times New Roman" pitchFamily="18" charset="0"/>
              </a:rPr>
              <a:t>h</a:t>
            </a:r>
            <a:r>
              <a:rPr lang="en-US" altLang="ja-JP" dirty="0" smtClean="0">
                <a:ea typeface="ＭＳ Ｐゴシック" pitchFamily="28" charset="-128"/>
                <a:cs typeface="Times New Roman" pitchFamily="18" charset="0"/>
              </a:rPr>
              <a:t>, </a:t>
            </a:r>
            <a:r>
              <a:rPr lang="en-US" altLang="ja-JP" dirty="0" err="1" smtClean="0">
                <a:ea typeface="MS Mincho" pitchFamily="49" charset="-128"/>
              </a:rPr>
              <a:t>Abdou</a:t>
            </a:r>
            <a:r>
              <a:rPr lang="en-US" altLang="ja-JP" dirty="0" smtClean="0">
                <a:ea typeface="MS Mincho" pitchFamily="49" charset="-128"/>
              </a:rPr>
              <a:t> </a:t>
            </a:r>
            <a:r>
              <a:rPr lang="en-US" altLang="ja-JP" dirty="0" err="1" smtClean="0">
                <a:ea typeface="MS Mincho" pitchFamily="49" charset="-128"/>
              </a:rPr>
              <a:t>Chbihi</a:t>
            </a:r>
            <a:r>
              <a:rPr lang="en-US" altLang="ja-JP" baseline="30000" dirty="0" err="1" smtClean="0">
                <a:ea typeface="MS Mincho" pitchFamily="49" charset="-128"/>
              </a:rPr>
              <a:t>i</a:t>
            </a:r>
            <a:r>
              <a:rPr lang="en-US" altLang="ja-JP" dirty="0" smtClean="0">
                <a:ea typeface="MS Mincho" pitchFamily="49" charset="-128"/>
              </a:rPr>
              <a:t>, </a:t>
            </a:r>
            <a:r>
              <a:rPr lang="en-US" dirty="0" smtClean="0"/>
              <a:t>John </a:t>
            </a:r>
            <a:r>
              <a:rPr lang="en-US" dirty="0" err="1" smtClean="0"/>
              <a:t>Frankland</a:t>
            </a:r>
            <a:r>
              <a:rPr lang="en-US" baseline="30000" dirty="0" err="1" smtClean="0"/>
              <a:t>i</a:t>
            </a:r>
            <a:r>
              <a:rPr lang="en-US" dirty="0" smtClean="0"/>
              <a:t>, </a:t>
            </a:r>
            <a:r>
              <a:rPr lang="pl-PL" dirty="0" smtClean="0"/>
              <a:t>Jean-Pierre Wieleczko</a:t>
            </a:r>
            <a:r>
              <a:rPr lang="en-US" baseline="30000" dirty="0" err="1" smtClean="0"/>
              <a:t>i</a:t>
            </a:r>
            <a:r>
              <a:rPr lang="en-US" dirty="0" smtClean="0"/>
              <a:t> ,</a:t>
            </a:r>
            <a:r>
              <a:rPr lang="pl-PL" dirty="0" smtClean="0"/>
              <a:t> </a:t>
            </a:r>
            <a:r>
              <a:rPr lang="en-US" altLang="ja-JP" dirty="0" smtClean="0">
                <a:ea typeface="MS Mincho" pitchFamily="49" charset="-128"/>
              </a:rPr>
              <a:t>Giuseppe </a:t>
            </a:r>
            <a:r>
              <a:rPr lang="en-US" altLang="ja-JP" dirty="0" err="1" smtClean="0">
                <a:ea typeface="MS Mincho" pitchFamily="49" charset="-128"/>
              </a:rPr>
              <a:t>Verde</a:t>
            </a:r>
            <a:r>
              <a:rPr lang="en-US" altLang="ja-JP" baseline="30000" dirty="0" err="1" smtClean="0">
                <a:ea typeface="MS Mincho" pitchFamily="49" charset="-128"/>
              </a:rPr>
              <a:t>j</a:t>
            </a:r>
            <a:r>
              <a:rPr lang="en-US" altLang="ja-JP" dirty="0" smtClean="0">
                <a:ea typeface="MS Mincho" pitchFamily="49" charset="-128"/>
              </a:rPr>
              <a:t>, </a:t>
            </a:r>
            <a:r>
              <a:rPr lang="it-IT" dirty="0" smtClean="0"/>
              <a:t>Angelo Pagano</a:t>
            </a:r>
            <a:r>
              <a:rPr lang="it-IT" baseline="30000" dirty="0" smtClean="0"/>
              <a:t>i</a:t>
            </a:r>
            <a:r>
              <a:rPr lang="it-IT" dirty="0" smtClean="0"/>
              <a:t>, Paulo Russotto</a:t>
            </a:r>
            <a:r>
              <a:rPr lang="it-IT" baseline="30000" dirty="0" smtClean="0"/>
              <a:t>i</a:t>
            </a:r>
            <a:r>
              <a:rPr lang="it-IT" dirty="0" smtClean="0"/>
              <a:t>, </a:t>
            </a:r>
            <a:r>
              <a:rPr lang="en-US" altLang="ja-JP" dirty="0" smtClean="0">
                <a:ea typeface="MS Mincho" pitchFamily="49" charset="-128"/>
              </a:rPr>
              <a:t>Z.Y. Sun</a:t>
            </a:r>
            <a:r>
              <a:rPr lang="en-US" altLang="ja-JP" baseline="30000" dirty="0" smtClean="0">
                <a:ea typeface="MS Mincho" pitchFamily="49" charset="-128"/>
              </a:rPr>
              <a:t>k</a:t>
            </a:r>
            <a:r>
              <a:rPr lang="en-US" altLang="ja-JP" dirty="0" smtClean="0">
                <a:ea typeface="MS Mincho" pitchFamily="49" charset="-128"/>
              </a:rPr>
              <a:t>, Wolfgang </a:t>
            </a:r>
            <a:r>
              <a:rPr lang="en-US" altLang="ja-JP" dirty="0" err="1" smtClean="0">
                <a:ea typeface="MS Mincho" pitchFamily="49" charset="-128"/>
              </a:rPr>
              <a:t>Trautmann</a:t>
            </a:r>
            <a:r>
              <a:rPr lang="en-US" altLang="ja-JP" baseline="30000" dirty="0" err="1" smtClean="0">
                <a:ea typeface="MS Mincho" pitchFamily="49" charset="-128"/>
              </a:rPr>
              <a:t>l</a:t>
            </a:r>
            <a:r>
              <a:rPr lang="en-US" altLang="ja-JP" i="1" baseline="30000" dirty="0" smtClean="0">
                <a:ea typeface="ＭＳ Ｐゴシック" pitchFamily="28" charset="-128"/>
                <a:cs typeface="Times New Roman" pitchFamily="18" charset="0"/>
              </a:rPr>
              <a:t> </a:t>
            </a:r>
          </a:p>
          <a:p>
            <a:pPr algn="ctr">
              <a:spcBef>
                <a:spcPct val="0"/>
              </a:spcBef>
              <a:buFontTx/>
              <a:buNone/>
            </a:pPr>
            <a:r>
              <a:rPr lang="en-US" altLang="ja-JP" sz="1600" i="1" baseline="30000" dirty="0" err="1" smtClean="0">
                <a:ea typeface="ＭＳ Ｐゴシック" pitchFamily="28" charset="-128"/>
                <a:cs typeface="Times New Roman" pitchFamily="18" charset="0"/>
              </a:rPr>
              <a:t>a</a:t>
            </a:r>
            <a:r>
              <a:rPr lang="en-US" altLang="ja-JP" sz="1600" i="1" dirty="0" err="1" smtClean="0">
                <a:ea typeface="ＭＳ Ｐゴシック" pitchFamily="28" charset="-128"/>
                <a:cs typeface="Times New Roman" pitchFamily="18" charset="0"/>
              </a:rPr>
              <a:t>Kyoto</a:t>
            </a:r>
            <a:r>
              <a:rPr lang="en-US" altLang="ja-JP" sz="1600" i="1" dirty="0" smtClean="0">
                <a:ea typeface="ＭＳ Ｐゴシック" pitchFamily="28" charset="-128"/>
                <a:cs typeface="Times New Roman" pitchFamily="18" charset="0"/>
              </a:rPr>
              <a:t> University, </a:t>
            </a:r>
            <a:r>
              <a:rPr lang="en-US" altLang="ja-JP" sz="1600" i="1" baseline="30000" dirty="0" err="1" smtClean="0">
                <a:ea typeface="ＭＳ Ｐゴシック" pitchFamily="28" charset="-128"/>
                <a:cs typeface="Times New Roman" pitchFamily="18" charset="0"/>
              </a:rPr>
              <a:t>b</a:t>
            </a:r>
            <a:r>
              <a:rPr lang="en-US" altLang="ja-JP" sz="1600" i="1" dirty="0" err="1" smtClean="0">
                <a:ea typeface="ＭＳ Ｐゴシック" pitchFamily="28" charset="-128"/>
                <a:cs typeface="Times New Roman" pitchFamily="18" charset="0"/>
              </a:rPr>
              <a:t>Rikkyo</a:t>
            </a:r>
            <a:r>
              <a:rPr lang="en-US" altLang="ja-JP" sz="1600" i="1" dirty="0" smtClean="0">
                <a:ea typeface="ＭＳ Ｐゴシック" pitchFamily="28" charset="-128"/>
                <a:cs typeface="Times New Roman" pitchFamily="18" charset="0"/>
              </a:rPr>
              <a:t> University, </a:t>
            </a:r>
            <a:r>
              <a:rPr lang="en-US" altLang="ja-JP" sz="1600" i="1" baseline="30000" dirty="0" err="1" smtClean="0">
                <a:ea typeface="ＭＳ Ｐゴシック" pitchFamily="28" charset="-128"/>
                <a:cs typeface="Times New Roman" pitchFamily="18" charset="0"/>
              </a:rPr>
              <a:t>c</a:t>
            </a:r>
            <a:r>
              <a:rPr lang="en-US" altLang="ja-JP" sz="1600" i="1" dirty="0" err="1" smtClean="0">
                <a:ea typeface="ＭＳ Ｐゴシック" pitchFamily="28" charset="-128"/>
                <a:cs typeface="Times New Roman" pitchFamily="18" charset="0"/>
              </a:rPr>
              <a:t>RIKEN</a:t>
            </a:r>
            <a:r>
              <a:rPr lang="en-US" altLang="ja-JP" sz="1600" i="1" dirty="0" smtClean="0">
                <a:ea typeface="ＭＳ Ｐゴシック" pitchFamily="28" charset="-128"/>
                <a:cs typeface="Times New Roman" pitchFamily="18" charset="0"/>
              </a:rPr>
              <a:t>, Japan, </a:t>
            </a:r>
            <a:r>
              <a:rPr lang="en-US" altLang="ja-JP" sz="1600" i="1" baseline="30000" dirty="0" err="1" smtClean="0">
                <a:ea typeface="ＭＳ Ｐゴシック" pitchFamily="28" charset="-128"/>
                <a:cs typeface="Times New Roman" pitchFamily="18" charset="0"/>
              </a:rPr>
              <a:t>d</a:t>
            </a:r>
            <a:r>
              <a:rPr lang="en-US" altLang="ja-JP" sz="1600" i="1" dirty="0" err="1" smtClean="0">
                <a:ea typeface="MS Mincho" pitchFamily="49" charset="-128"/>
              </a:rPr>
              <a:t>NSCL</a:t>
            </a:r>
            <a:r>
              <a:rPr lang="en-US" altLang="ja-JP" sz="1600" i="1" dirty="0" smtClean="0">
                <a:ea typeface="MS Mincho" pitchFamily="49" charset="-128"/>
              </a:rPr>
              <a:t> Michigan State University, </a:t>
            </a:r>
            <a:r>
              <a:rPr lang="en-US" altLang="ja-JP" sz="1600" i="1" baseline="30000" dirty="0" err="1" smtClean="0">
                <a:ea typeface="MS Mincho" pitchFamily="49" charset="-128"/>
              </a:rPr>
              <a:t>e</a:t>
            </a:r>
            <a:r>
              <a:rPr lang="en-US" altLang="ja-JP" sz="1600" i="1" dirty="0" err="1" smtClean="0">
                <a:ea typeface="MS Mincho" pitchFamily="49" charset="-128"/>
              </a:rPr>
              <a:t>Western</a:t>
            </a:r>
            <a:r>
              <a:rPr lang="en-US" altLang="ja-JP" sz="1600" i="1" dirty="0" smtClean="0">
                <a:ea typeface="MS Mincho" pitchFamily="49" charset="-128"/>
              </a:rPr>
              <a:t> Michigan University, </a:t>
            </a:r>
            <a:r>
              <a:rPr lang="en-US" altLang="ja-JP" sz="1600" i="1" baseline="30000" dirty="0" err="1" smtClean="0">
                <a:ea typeface="MS Mincho" pitchFamily="49" charset="-128"/>
              </a:rPr>
              <a:t>g</a:t>
            </a:r>
            <a:r>
              <a:rPr lang="en-US" altLang="ja-JP" sz="1600" i="1" dirty="0" err="1" smtClean="0">
                <a:ea typeface="MS Mincho" pitchFamily="49" charset="-128"/>
              </a:rPr>
              <a:t>Texas</a:t>
            </a:r>
            <a:r>
              <a:rPr lang="en-US" altLang="ja-JP" sz="1600" i="1" dirty="0" smtClean="0">
                <a:ea typeface="MS Mincho" pitchFamily="49" charset="-128"/>
              </a:rPr>
              <a:t> A&amp;M University, USA, </a:t>
            </a:r>
            <a:r>
              <a:rPr lang="en-US" altLang="ja-JP" sz="1600" i="1" baseline="30000" dirty="0" err="1" smtClean="0">
                <a:ea typeface="MS Mincho" pitchFamily="49" charset="-128"/>
              </a:rPr>
              <a:t>h</a:t>
            </a:r>
            <a:r>
              <a:rPr lang="en-US" altLang="ja-JP" sz="1600" i="1" dirty="0" err="1" smtClean="0">
                <a:ea typeface="ＭＳ Ｐゴシック" pitchFamily="28" charset="-128"/>
                <a:cs typeface="Times New Roman" pitchFamily="18" charset="0"/>
              </a:rPr>
              <a:t>Daresbury</a:t>
            </a:r>
            <a:r>
              <a:rPr lang="en-US" altLang="ja-JP" sz="1600" i="1" dirty="0" smtClean="0">
                <a:ea typeface="ＭＳ Ｐゴシック" pitchFamily="28" charset="-128"/>
                <a:cs typeface="Times New Roman" pitchFamily="18" charset="0"/>
              </a:rPr>
              <a:t> Laboratory, </a:t>
            </a:r>
            <a:r>
              <a:rPr lang="en-US" altLang="ja-JP" sz="1600" i="1" baseline="30000" dirty="0" err="1" smtClean="0">
                <a:ea typeface="ＭＳ Ｐゴシック" pitchFamily="28" charset="-128"/>
                <a:cs typeface="Times New Roman" pitchFamily="18" charset="0"/>
              </a:rPr>
              <a:t>i</a:t>
            </a:r>
            <a:r>
              <a:rPr lang="en-US" altLang="ja-JP" sz="1600" i="1" dirty="0" err="1" smtClean="0">
                <a:ea typeface="ＭＳ Ｐゴシック" pitchFamily="28" charset="-128"/>
                <a:cs typeface="Times New Roman" pitchFamily="18" charset="0"/>
              </a:rPr>
              <a:t>GANIL</a:t>
            </a:r>
            <a:r>
              <a:rPr lang="en-US" altLang="ja-JP" sz="1600" i="1" dirty="0" smtClean="0">
                <a:ea typeface="ＭＳ Ｐゴシック" pitchFamily="28" charset="-128"/>
                <a:cs typeface="Times New Roman" pitchFamily="18" charset="0"/>
              </a:rPr>
              <a:t>, France, UK, </a:t>
            </a:r>
            <a:r>
              <a:rPr lang="en-US" altLang="ja-JP" sz="1600" i="1" baseline="30000" dirty="0" err="1" smtClean="0">
                <a:ea typeface="ＭＳ Ｐゴシック" pitchFamily="28" charset="-128"/>
                <a:cs typeface="Times New Roman" pitchFamily="18" charset="0"/>
              </a:rPr>
              <a:t>j</a:t>
            </a:r>
            <a:r>
              <a:rPr lang="en-US" altLang="ja-JP" sz="1600" i="1" dirty="0" err="1" smtClean="0">
                <a:ea typeface="MS Mincho" pitchFamily="49" charset="-128"/>
              </a:rPr>
              <a:t>LNS</a:t>
            </a:r>
            <a:r>
              <a:rPr lang="en-US" altLang="ja-JP" sz="1600" i="1" dirty="0" smtClean="0">
                <a:ea typeface="MS Mincho" pitchFamily="49" charset="-128"/>
              </a:rPr>
              <a:t>-INFN, Italy</a:t>
            </a:r>
            <a:r>
              <a:rPr lang="en-US" altLang="ja-JP" sz="1600" i="1" dirty="0" smtClean="0">
                <a:ea typeface="ＭＳ Ｐゴシック" pitchFamily="28" charset="-128"/>
                <a:cs typeface="Times New Roman" pitchFamily="18" charset="0"/>
              </a:rPr>
              <a:t>, </a:t>
            </a:r>
            <a:r>
              <a:rPr lang="en-US" altLang="ja-JP" sz="1600" i="1" baseline="30000" dirty="0" err="1" smtClean="0">
                <a:ea typeface="ＭＳ Ｐゴシック" pitchFamily="28" charset="-128"/>
                <a:cs typeface="Times New Roman" pitchFamily="18" charset="0"/>
              </a:rPr>
              <a:t>k</a:t>
            </a:r>
            <a:r>
              <a:rPr lang="en-US" altLang="ja-JP" sz="1600" i="1" dirty="0" err="1" smtClean="0">
                <a:ea typeface="MS Mincho" pitchFamily="49" charset="-128"/>
              </a:rPr>
              <a:t>IMP</a:t>
            </a:r>
            <a:r>
              <a:rPr lang="en-US" altLang="ja-JP" sz="1600" i="1" dirty="0" smtClean="0">
                <a:ea typeface="MS Mincho" pitchFamily="49" charset="-128"/>
              </a:rPr>
              <a:t>, Lanzhou, China, </a:t>
            </a:r>
            <a:r>
              <a:rPr lang="en-US" altLang="ja-JP" sz="1600" i="1" baseline="30000" dirty="0" err="1" smtClean="0">
                <a:ea typeface="MS Mincho" pitchFamily="49" charset="-128"/>
              </a:rPr>
              <a:t>l</a:t>
            </a:r>
            <a:r>
              <a:rPr lang="en-US" altLang="ja-JP" sz="1600" i="1" dirty="0" err="1" smtClean="0">
                <a:ea typeface="MS Mincho" pitchFamily="49" charset="-128"/>
              </a:rPr>
              <a:t>GSI</a:t>
            </a:r>
            <a:r>
              <a:rPr lang="en-US" altLang="ja-JP" sz="1600" i="1" dirty="0" smtClean="0">
                <a:ea typeface="MS Mincho" pitchFamily="49" charset="-128"/>
              </a:rPr>
              <a:t>, Germany</a:t>
            </a:r>
            <a:endParaRPr lang="en-US" sz="1600" dirty="0">
              <a:solidFill>
                <a:srgbClr val="CC00CC"/>
              </a:solidFill>
            </a:endParaRPr>
          </a:p>
        </p:txBody>
      </p:sp>
      <p:pic>
        <p:nvPicPr>
          <p:cNvPr id="24" name="Picture 23" descr="Backup_of_experimental_layout.jpg"/>
          <p:cNvPicPr>
            <a:picLocks noChangeAspect="1"/>
          </p:cNvPicPr>
          <p:nvPr/>
        </p:nvPicPr>
        <p:blipFill>
          <a:blip r:embed="rId3" cstate="print"/>
          <a:stretch>
            <a:fillRect/>
          </a:stretch>
        </p:blipFill>
        <p:spPr>
          <a:xfrm>
            <a:off x="4755605" y="2752507"/>
            <a:ext cx="3974737" cy="3258613"/>
          </a:xfrm>
          <a:prstGeom prst="rect">
            <a:avLst/>
          </a:prstGeom>
        </p:spPr>
      </p:pic>
      <p:cxnSp>
        <p:nvCxnSpPr>
          <p:cNvPr id="26" name="Straight Arrow Connector 25"/>
          <p:cNvCxnSpPr/>
          <p:nvPr/>
        </p:nvCxnSpPr>
        <p:spPr bwMode="auto">
          <a:xfrm rot="5400000" flipH="1" flipV="1">
            <a:off x="5100638" y="4954588"/>
            <a:ext cx="866774" cy="400050"/>
          </a:xfrm>
          <a:prstGeom prst="straightConnector1">
            <a:avLst/>
          </a:prstGeom>
          <a:solidFill>
            <a:srgbClr val="FFFF99"/>
          </a:solidFill>
          <a:ln w="25400" cap="flat" cmpd="sng" algn="ctr">
            <a:solidFill>
              <a:schemeClr val="tx1"/>
            </a:solidFill>
            <a:prstDash val="solid"/>
            <a:round/>
            <a:headEnd type="none" w="med" len="med"/>
            <a:tailEnd type="arrow"/>
          </a:ln>
          <a:effectLst/>
        </p:spPr>
      </p:cxnSp>
      <p:cxnSp>
        <p:nvCxnSpPr>
          <p:cNvPr id="28" name="Straight Arrow Connector 27"/>
          <p:cNvCxnSpPr/>
          <p:nvPr/>
        </p:nvCxnSpPr>
        <p:spPr bwMode="auto">
          <a:xfrm rot="16200000" flipV="1">
            <a:off x="7472364" y="5973763"/>
            <a:ext cx="666749" cy="123825"/>
          </a:xfrm>
          <a:prstGeom prst="straightConnector1">
            <a:avLst/>
          </a:prstGeom>
          <a:solidFill>
            <a:srgbClr val="FFFF99"/>
          </a:solidFill>
          <a:ln w="25400" cap="flat" cmpd="sng" algn="ctr">
            <a:solidFill>
              <a:schemeClr val="accent2"/>
            </a:solidFill>
            <a:prstDash val="solid"/>
            <a:round/>
            <a:headEnd type="none" w="med" len="med"/>
            <a:tailEnd type="arrow"/>
          </a:ln>
          <a:effectLst/>
        </p:spPr>
      </p:cxnSp>
      <p:cxnSp>
        <p:nvCxnSpPr>
          <p:cNvPr id="30" name="Straight Arrow Connector 29"/>
          <p:cNvCxnSpPr/>
          <p:nvPr/>
        </p:nvCxnSpPr>
        <p:spPr bwMode="auto">
          <a:xfrm rot="5400000" flipH="1" flipV="1">
            <a:off x="7643814" y="5754691"/>
            <a:ext cx="1085849" cy="219071"/>
          </a:xfrm>
          <a:prstGeom prst="straightConnector1">
            <a:avLst/>
          </a:prstGeom>
          <a:solidFill>
            <a:srgbClr val="FFFF99"/>
          </a:solidFill>
          <a:ln w="25400" cap="flat" cmpd="sng" algn="ctr">
            <a:solidFill>
              <a:schemeClr val="accent2"/>
            </a:solidFill>
            <a:prstDash val="solid"/>
            <a:round/>
            <a:headEnd type="none" w="med" len="med"/>
            <a:tailEnd type="arrow"/>
          </a:ln>
          <a:effectLst/>
        </p:spPr>
      </p:cxnSp>
      <p:cxnSp>
        <p:nvCxnSpPr>
          <p:cNvPr id="33" name="Straight Arrow Connector 32"/>
          <p:cNvCxnSpPr/>
          <p:nvPr/>
        </p:nvCxnSpPr>
        <p:spPr bwMode="auto">
          <a:xfrm rot="16200000" flipH="1">
            <a:off x="5553075" y="3006724"/>
            <a:ext cx="885825" cy="809625"/>
          </a:xfrm>
          <a:prstGeom prst="straightConnector1">
            <a:avLst/>
          </a:prstGeom>
          <a:solidFill>
            <a:srgbClr val="FFFF99"/>
          </a:solidFill>
          <a:ln w="25400" cap="flat" cmpd="sng" algn="ctr">
            <a:solidFill>
              <a:srgbClr val="C00000"/>
            </a:solidFill>
            <a:prstDash val="solid"/>
            <a:round/>
            <a:headEnd type="none" w="med" len="med"/>
            <a:tailEnd type="arrow"/>
          </a:ln>
          <a:effectLst/>
        </p:spPr>
      </p:cxnSp>
      <p:sp>
        <p:nvSpPr>
          <p:cNvPr id="36" name="TextBox 35"/>
          <p:cNvSpPr txBox="1"/>
          <p:nvPr/>
        </p:nvSpPr>
        <p:spPr>
          <a:xfrm>
            <a:off x="6810375" y="6502400"/>
            <a:ext cx="1986441" cy="369332"/>
          </a:xfrm>
          <a:prstGeom prst="rect">
            <a:avLst/>
          </a:prstGeom>
          <a:noFill/>
        </p:spPr>
        <p:txBody>
          <a:bodyPr wrap="none" rtlCol="0">
            <a:spAutoFit/>
          </a:bodyPr>
          <a:lstStyle/>
          <a:p>
            <a:pPr>
              <a:buNone/>
            </a:pPr>
            <a:r>
              <a:rPr lang="en-US" dirty="0" smtClean="0">
                <a:solidFill>
                  <a:schemeClr val="accent2"/>
                </a:solidFill>
              </a:rPr>
              <a:t>Nebula </a:t>
            </a:r>
            <a:r>
              <a:rPr lang="en-US" dirty="0" err="1" smtClean="0">
                <a:solidFill>
                  <a:schemeClr val="accent2"/>
                </a:solidFill>
              </a:rPr>
              <a:t>scintillators</a:t>
            </a:r>
            <a:endParaRPr lang="en-US" dirty="0">
              <a:solidFill>
                <a:schemeClr val="accent2"/>
              </a:solidFill>
            </a:endParaRPr>
          </a:p>
        </p:txBody>
      </p:sp>
      <p:sp>
        <p:nvSpPr>
          <p:cNvPr id="37" name="TextBox 36"/>
          <p:cNvSpPr txBox="1"/>
          <p:nvPr/>
        </p:nvSpPr>
        <p:spPr>
          <a:xfrm>
            <a:off x="4962525" y="5721350"/>
            <a:ext cx="1883849" cy="369332"/>
          </a:xfrm>
          <a:prstGeom prst="rect">
            <a:avLst/>
          </a:prstGeom>
          <a:noFill/>
          <a:ln>
            <a:noFill/>
          </a:ln>
        </p:spPr>
        <p:txBody>
          <a:bodyPr wrap="none" rtlCol="0">
            <a:spAutoFit/>
          </a:bodyPr>
          <a:lstStyle/>
          <a:p>
            <a:pPr>
              <a:buNone/>
            </a:pPr>
            <a:r>
              <a:rPr lang="en-US" dirty="0" smtClean="0"/>
              <a:t>SAMURAI dipole</a:t>
            </a:r>
            <a:endParaRPr lang="en-US" dirty="0"/>
          </a:p>
        </p:txBody>
      </p:sp>
      <p:sp>
        <p:nvSpPr>
          <p:cNvPr id="38" name="TextBox 37"/>
          <p:cNvSpPr txBox="1"/>
          <p:nvPr/>
        </p:nvSpPr>
        <p:spPr>
          <a:xfrm>
            <a:off x="4972050" y="2701925"/>
            <a:ext cx="607859" cy="369332"/>
          </a:xfrm>
          <a:prstGeom prst="rect">
            <a:avLst/>
          </a:prstGeom>
          <a:noFill/>
          <a:ln>
            <a:noFill/>
          </a:ln>
        </p:spPr>
        <p:txBody>
          <a:bodyPr wrap="none" rtlCol="0">
            <a:spAutoFit/>
          </a:bodyPr>
          <a:lstStyle/>
          <a:p>
            <a:pPr>
              <a:buNone/>
            </a:pPr>
            <a:r>
              <a:rPr lang="en-US" dirty="0" smtClean="0">
                <a:solidFill>
                  <a:srgbClr val="C00000"/>
                </a:solidFill>
              </a:rPr>
              <a:t>TPC</a:t>
            </a:r>
            <a:endParaRPr lang="en-US" dirty="0">
              <a:solidFill>
                <a:srgbClr val="C00000"/>
              </a:solidFill>
            </a:endParaRPr>
          </a:p>
        </p:txBody>
      </p:sp>
      <p:sp>
        <p:nvSpPr>
          <p:cNvPr id="12" name="TextBox 11"/>
          <p:cNvSpPr txBox="1"/>
          <p:nvPr/>
        </p:nvSpPr>
        <p:spPr>
          <a:xfrm>
            <a:off x="8610600" y="5918200"/>
            <a:ext cx="351378" cy="369332"/>
          </a:xfrm>
          <a:prstGeom prst="rect">
            <a:avLst/>
          </a:prstGeom>
          <a:noFill/>
        </p:spPr>
        <p:txBody>
          <a:bodyPr wrap="none" rtlCol="0">
            <a:spAutoFit/>
          </a:bodyPr>
          <a:lstStyle/>
          <a:p>
            <a:pPr>
              <a:buNone/>
            </a:pPr>
            <a:r>
              <a:rPr lang="en-US" dirty="0" smtClean="0">
                <a:hlinkClick r:id="" action="ppaction://noaction"/>
              </a:rPr>
              <a:t>Q</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ATTPC_RadialElectronics19cm_Solenoid_EndView_080521"/>
          <p:cNvPicPr>
            <a:picLocks noChangeAspect="1" noChangeArrowheads="1"/>
          </p:cNvPicPr>
          <p:nvPr/>
        </p:nvPicPr>
        <p:blipFill>
          <a:blip r:embed="rId3" cstate="print"/>
          <a:srcRect/>
          <a:stretch>
            <a:fillRect/>
          </a:stretch>
        </p:blipFill>
        <p:spPr bwMode="auto">
          <a:xfrm>
            <a:off x="6454775" y="1093788"/>
            <a:ext cx="2320925" cy="2441575"/>
          </a:xfrm>
          <a:prstGeom prst="rect">
            <a:avLst/>
          </a:prstGeom>
          <a:noFill/>
          <a:ln w="9525">
            <a:noFill/>
            <a:miter lim="800000"/>
            <a:headEnd/>
            <a:tailEnd/>
          </a:ln>
        </p:spPr>
      </p:pic>
      <p:sp>
        <p:nvSpPr>
          <p:cNvPr id="760835" name="Rectangle 3"/>
          <p:cNvSpPr>
            <a:spLocks noGrp="1" noChangeArrowheads="1"/>
          </p:cNvSpPr>
          <p:nvPr>
            <p:ph type="title"/>
          </p:nvPr>
        </p:nvSpPr>
        <p:spPr>
          <a:xfrm>
            <a:off x="639763" y="0"/>
            <a:ext cx="7772400" cy="1016000"/>
          </a:xfrm>
        </p:spPr>
        <p:txBody>
          <a:bodyPr/>
          <a:lstStyle/>
          <a:p>
            <a:r>
              <a:rPr lang="en-US" dirty="0" err="1" smtClean="0"/>
              <a:t>MSU:Active</a:t>
            </a:r>
            <a:r>
              <a:rPr lang="en-US" dirty="0" smtClean="0"/>
              <a:t> Target Time Projection Chamber</a:t>
            </a:r>
            <a:r>
              <a:rPr lang="en-US" sz="2000" dirty="0" smtClean="0"/>
              <a:t/>
            </a:r>
            <a:br>
              <a:rPr lang="en-US" sz="2000" dirty="0" smtClean="0"/>
            </a:br>
            <a:r>
              <a:rPr lang="en-US" sz="2000" dirty="0" smtClean="0"/>
              <a:t>D </a:t>
            </a:r>
            <a:r>
              <a:rPr lang="en-US" sz="2000" dirty="0" err="1" smtClean="0"/>
              <a:t>Bazin</a:t>
            </a:r>
            <a:r>
              <a:rPr lang="en-US" sz="2000" dirty="0" smtClean="0"/>
              <a:t>, M. Famiano, U. Garg, M. Heffner, R. </a:t>
            </a:r>
            <a:r>
              <a:rPr lang="en-US" sz="2000" dirty="0" err="1" smtClean="0"/>
              <a:t>Kanungo</a:t>
            </a:r>
            <a:r>
              <a:rPr lang="en-US" sz="2000" dirty="0" smtClean="0"/>
              <a:t>, I. Y. Lee,</a:t>
            </a:r>
            <a:br>
              <a:rPr lang="en-US" sz="2000" dirty="0" smtClean="0"/>
            </a:br>
            <a:r>
              <a:rPr lang="en-US" sz="2000" dirty="0" err="1" smtClean="0"/>
              <a:t>W.Lynch</a:t>
            </a:r>
            <a:r>
              <a:rPr lang="en-US" sz="2000" dirty="0" smtClean="0"/>
              <a:t>, W. Mittig, L. </a:t>
            </a:r>
            <a:r>
              <a:rPr lang="en-US" sz="2000" dirty="0" err="1" smtClean="0"/>
              <a:t>Phair</a:t>
            </a:r>
            <a:r>
              <a:rPr lang="en-US" sz="2000" dirty="0" smtClean="0"/>
              <a:t>, D </a:t>
            </a:r>
            <a:r>
              <a:rPr lang="en-US" sz="2000" dirty="0" err="1" smtClean="0"/>
              <a:t>Suzuki,G</a:t>
            </a:r>
            <a:r>
              <a:rPr lang="en-US" sz="2000" dirty="0" smtClean="0"/>
              <a:t>. Westfall</a:t>
            </a:r>
          </a:p>
        </p:txBody>
      </p:sp>
      <p:sp>
        <p:nvSpPr>
          <p:cNvPr id="760836" name="Rectangle 4"/>
          <p:cNvSpPr>
            <a:spLocks noGrp="1" noChangeArrowheads="1"/>
          </p:cNvSpPr>
          <p:nvPr>
            <p:ph type="body" idx="1"/>
          </p:nvPr>
        </p:nvSpPr>
        <p:spPr>
          <a:xfrm>
            <a:off x="252413" y="3695700"/>
            <a:ext cx="8686800" cy="2682875"/>
          </a:xfrm>
        </p:spPr>
        <p:txBody>
          <a:bodyPr/>
          <a:lstStyle/>
          <a:p>
            <a:pPr eaLnBrk="1" hangingPunct="1">
              <a:spcBef>
                <a:spcPct val="0"/>
              </a:spcBef>
              <a:defRPr/>
            </a:pPr>
            <a:r>
              <a:rPr lang="en-US" sz="1800" smtClean="0"/>
              <a:t>Two alternate modes of operation</a:t>
            </a:r>
          </a:p>
          <a:p>
            <a:pPr lvl="1" eaLnBrk="1" hangingPunct="1">
              <a:spcBef>
                <a:spcPct val="0"/>
              </a:spcBef>
              <a:buFontTx/>
              <a:buChar char="•"/>
              <a:defRPr/>
            </a:pPr>
            <a:r>
              <a:rPr lang="en-US" sz="1800" smtClean="0"/>
              <a:t>Fixed Target Mode with target wheel inside chamber:</a:t>
            </a:r>
          </a:p>
          <a:p>
            <a:pPr lvl="2" eaLnBrk="1" hangingPunct="1">
              <a:spcBef>
                <a:spcPct val="0"/>
              </a:spcBef>
              <a:buFontTx/>
              <a:buChar char="–"/>
              <a:defRPr/>
            </a:pPr>
            <a:r>
              <a:rPr lang="en-US" sz="1800" smtClean="0">
                <a:solidFill>
                  <a:srgbClr val="993300"/>
                </a:solidFill>
              </a:rPr>
              <a:t>4</a:t>
            </a:r>
            <a:r>
              <a:rPr lang="en-US" sz="1800" smtClean="0">
                <a:solidFill>
                  <a:srgbClr val="993300"/>
                </a:solidFill>
                <a:sym typeface="Symbol" pitchFamily="18" charset="2"/>
              </a:rPr>
              <a:t> tracking of charged particles allows full event characterization</a:t>
            </a:r>
          </a:p>
          <a:p>
            <a:pPr lvl="2" eaLnBrk="1" hangingPunct="1">
              <a:spcBef>
                <a:spcPct val="0"/>
              </a:spcBef>
              <a:buFontTx/>
              <a:buChar char="–"/>
              <a:defRPr/>
            </a:pPr>
            <a:r>
              <a:rPr lang="en-US" sz="1800" smtClean="0">
                <a:solidFill>
                  <a:srgbClr val="993300"/>
                </a:solidFill>
              </a:rPr>
              <a:t>Scientific Program »</a:t>
            </a:r>
            <a:r>
              <a:rPr lang="en-US" sz="1800" smtClean="0"/>
              <a:t> Constrain Symmetry Energy at </a:t>
            </a:r>
            <a:r>
              <a:rPr lang="en-US" sz="1800" smtClean="0">
                <a:sym typeface="Symbol" pitchFamily="18" charset="2"/>
              </a:rPr>
              <a:t>&gt;</a:t>
            </a:r>
            <a:r>
              <a:rPr lang="en-US" sz="1800" baseline="-25000" smtClean="0">
                <a:sym typeface="Symbol" pitchFamily="18" charset="2"/>
              </a:rPr>
              <a:t>0</a:t>
            </a:r>
            <a:endParaRPr lang="en-US" sz="1800" smtClean="0">
              <a:sym typeface="Symbol" pitchFamily="18" charset="2"/>
            </a:endParaRPr>
          </a:p>
          <a:p>
            <a:pPr lvl="1" eaLnBrk="1" hangingPunct="1">
              <a:spcBef>
                <a:spcPct val="0"/>
              </a:spcBef>
              <a:buFontTx/>
              <a:buChar char="•"/>
              <a:defRPr/>
            </a:pPr>
            <a:r>
              <a:rPr lang="en-US" sz="1800" smtClean="0"/>
              <a:t>Active Target Mode:</a:t>
            </a:r>
          </a:p>
          <a:p>
            <a:pPr lvl="2" eaLnBrk="1" hangingPunct="1">
              <a:spcBef>
                <a:spcPct val="0"/>
              </a:spcBef>
              <a:buFontTx/>
              <a:buChar char="–"/>
              <a:defRPr/>
            </a:pPr>
            <a:r>
              <a:rPr lang="en-US" sz="1800" smtClean="0">
                <a:solidFill>
                  <a:srgbClr val="993300"/>
                </a:solidFill>
              </a:rPr>
              <a:t>Chamber gas acts as both detector and thick target (</a:t>
            </a:r>
            <a:r>
              <a:rPr lang="en-US" smtClean="0">
                <a:solidFill>
                  <a:srgbClr val="993300"/>
                </a:solidFill>
              </a:rPr>
              <a:t>H</a:t>
            </a:r>
            <a:r>
              <a:rPr lang="en-US" baseline="-25000" smtClean="0">
                <a:solidFill>
                  <a:srgbClr val="993300"/>
                </a:solidFill>
              </a:rPr>
              <a:t>2</a:t>
            </a:r>
            <a:r>
              <a:rPr lang="en-US" smtClean="0">
                <a:solidFill>
                  <a:srgbClr val="993300"/>
                </a:solidFill>
              </a:rPr>
              <a:t>, D</a:t>
            </a:r>
            <a:r>
              <a:rPr lang="en-US" baseline="-25000" smtClean="0">
                <a:solidFill>
                  <a:srgbClr val="993300"/>
                </a:solidFill>
              </a:rPr>
              <a:t>2</a:t>
            </a:r>
            <a:r>
              <a:rPr lang="en-US" smtClean="0">
                <a:solidFill>
                  <a:srgbClr val="993300"/>
                </a:solidFill>
              </a:rPr>
              <a:t>, </a:t>
            </a:r>
            <a:r>
              <a:rPr lang="en-US" baseline="30000" smtClean="0">
                <a:solidFill>
                  <a:srgbClr val="993300"/>
                </a:solidFill>
              </a:rPr>
              <a:t>3</a:t>
            </a:r>
            <a:r>
              <a:rPr lang="en-US" smtClean="0">
                <a:solidFill>
                  <a:srgbClr val="993300"/>
                </a:solidFill>
              </a:rPr>
              <a:t>He, Ne, etc.)</a:t>
            </a:r>
            <a:r>
              <a:rPr lang="en-US" sz="1800" smtClean="0">
                <a:solidFill>
                  <a:srgbClr val="993300"/>
                </a:solidFill>
              </a:rPr>
              <a:t> while retaining high resolution and efficiency</a:t>
            </a:r>
          </a:p>
          <a:p>
            <a:pPr lvl="2" eaLnBrk="1" hangingPunct="1">
              <a:spcBef>
                <a:spcPct val="0"/>
              </a:spcBef>
              <a:buFontTx/>
              <a:buChar char="–"/>
              <a:defRPr/>
            </a:pPr>
            <a:r>
              <a:rPr lang="en-US" sz="1800" smtClean="0">
                <a:solidFill>
                  <a:srgbClr val="993300"/>
                </a:solidFill>
              </a:rPr>
              <a:t>Scientific Program »</a:t>
            </a:r>
            <a:r>
              <a:rPr lang="en-US" sz="1800" smtClean="0"/>
              <a:t> Transfer &amp; Resonance measurements, Astrophysically relevant cross sections, Fusion, Fission Barriers, Giant Resonances</a:t>
            </a:r>
          </a:p>
        </p:txBody>
      </p:sp>
      <p:grpSp>
        <p:nvGrpSpPr>
          <p:cNvPr id="2" name="Group 5"/>
          <p:cNvGrpSpPr>
            <a:grpSpLocks/>
          </p:cNvGrpSpPr>
          <p:nvPr/>
        </p:nvGrpSpPr>
        <p:grpSpPr bwMode="auto">
          <a:xfrm>
            <a:off x="187325" y="1195388"/>
            <a:ext cx="4092575" cy="2432050"/>
            <a:chOff x="1440" y="528"/>
            <a:chExt cx="2880" cy="1715"/>
          </a:xfrm>
        </p:grpSpPr>
        <p:pic>
          <p:nvPicPr>
            <p:cNvPr id="54278" name="Picture 6" descr="ATTPC_RadialElectronics19cm_080521e"/>
            <p:cNvPicPr>
              <a:picLocks noChangeAspect="1" noChangeArrowheads="1"/>
            </p:cNvPicPr>
            <p:nvPr/>
          </p:nvPicPr>
          <p:blipFill>
            <a:blip r:embed="rId4" cstate="print"/>
            <a:srcRect/>
            <a:stretch>
              <a:fillRect/>
            </a:stretch>
          </p:blipFill>
          <p:spPr bwMode="auto">
            <a:xfrm>
              <a:off x="1440" y="528"/>
              <a:ext cx="2880" cy="1715"/>
            </a:xfrm>
            <a:prstGeom prst="rect">
              <a:avLst/>
            </a:prstGeom>
            <a:noFill/>
            <a:ln w="9525">
              <a:noFill/>
              <a:miter lim="800000"/>
              <a:headEnd/>
              <a:tailEnd/>
            </a:ln>
          </p:spPr>
        </p:pic>
        <p:sp>
          <p:nvSpPr>
            <p:cNvPr id="54279" name="Line 7"/>
            <p:cNvSpPr>
              <a:spLocks noChangeShapeType="1"/>
            </p:cNvSpPr>
            <p:nvPr/>
          </p:nvSpPr>
          <p:spPr bwMode="auto">
            <a:xfrm flipH="1" flipV="1">
              <a:off x="2016" y="702"/>
              <a:ext cx="2208" cy="864"/>
            </a:xfrm>
            <a:prstGeom prst="line">
              <a:avLst/>
            </a:prstGeom>
            <a:noFill/>
            <a:ln w="28575">
              <a:noFill/>
              <a:round/>
              <a:headEnd/>
              <a:tailEnd type="stealth" w="med" len="med"/>
            </a:ln>
          </p:spPr>
          <p:txBody>
            <a:bodyPr wrap="none" anchor="ctr"/>
            <a:lstStyle/>
            <a:p>
              <a:endParaRPr lang="en-US"/>
            </a:p>
          </p:txBody>
        </p:sp>
        <p:sp>
          <p:nvSpPr>
            <p:cNvPr id="54280" name="Line 8"/>
            <p:cNvSpPr>
              <a:spLocks noChangeShapeType="1"/>
            </p:cNvSpPr>
            <p:nvPr/>
          </p:nvSpPr>
          <p:spPr bwMode="auto">
            <a:xfrm>
              <a:off x="2208" y="1392"/>
              <a:ext cx="1152" cy="432"/>
            </a:xfrm>
            <a:prstGeom prst="line">
              <a:avLst/>
            </a:prstGeom>
            <a:noFill/>
            <a:ln w="19050">
              <a:noFill/>
              <a:round/>
              <a:headEnd type="triangle" w="med" len="med"/>
              <a:tailEnd type="triangle" w="med" len="med"/>
            </a:ln>
          </p:spPr>
          <p:txBody>
            <a:bodyPr wrap="none" anchor="ctr"/>
            <a:lstStyle/>
            <a:p>
              <a:endParaRPr lang="en-US"/>
            </a:p>
          </p:txBody>
        </p:sp>
        <p:sp>
          <p:nvSpPr>
            <p:cNvPr id="54281" name="Text Box 9"/>
            <p:cNvSpPr txBox="1">
              <a:spLocks noChangeArrowheads="1"/>
            </p:cNvSpPr>
            <p:nvPr/>
          </p:nvSpPr>
          <p:spPr bwMode="auto">
            <a:xfrm>
              <a:off x="2344" y="1632"/>
              <a:ext cx="599" cy="237"/>
            </a:xfrm>
            <a:prstGeom prst="rect">
              <a:avLst/>
            </a:prstGeom>
            <a:noFill/>
            <a:ln w="9525">
              <a:noFill/>
              <a:miter lim="800000"/>
              <a:headEnd/>
              <a:tailEnd/>
            </a:ln>
          </p:spPr>
          <p:txBody>
            <a:bodyPr wrap="none">
              <a:spAutoFit/>
            </a:bodyPr>
            <a:lstStyle/>
            <a:p>
              <a:pPr eaLnBrk="0" hangingPunct="0">
                <a:spcBef>
                  <a:spcPct val="0"/>
                </a:spcBef>
                <a:buFontTx/>
                <a:buNone/>
              </a:pPr>
              <a:r>
                <a:rPr lang="en-US" sz="1600">
                  <a:latin typeface="Arial" pitchFamily="34" charset="0"/>
                  <a:ea typeface="ＭＳ Ｐゴシック" pitchFamily="50" charset="-128"/>
                </a:rPr>
                <a:t>120 cm</a:t>
              </a:r>
            </a:p>
          </p:txBody>
        </p:sp>
      </p:gr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Rectangle 2"/>
          <p:cNvSpPr>
            <a:spLocks noGrp="1" noChangeArrowheads="1"/>
          </p:cNvSpPr>
          <p:nvPr>
            <p:ph type="title"/>
          </p:nvPr>
        </p:nvSpPr>
        <p:spPr>
          <a:xfrm>
            <a:off x="609600" y="258416"/>
            <a:ext cx="7772400" cy="884583"/>
          </a:xfrm>
        </p:spPr>
        <p:txBody>
          <a:bodyPr/>
          <a:lstStyle/>
          <a:p>
            <a:pPr eaLnBrk="1" hangingPunct="1">
              <a:defRPr/>
            </a:pPr>
            <a:r>
              <a:rPr lang="en-US" dirty="0" smtClean="0"/>
              <a:t>Summary</a:t>
            </a:r>
          </a:p>
        </p:txBody>
      </p:sp>
      <p:sp>
        <p:nvSpPr>
          <p:cNvPr id="553987" name="Rectangle 3"/>
          <p:cNvSpPr>
            <a:spLocks noGrp="1" noChangeArrowheads="1"/>
          </p:cNvSpPr>
          <p:nvPr>
            <p:ph type="body" idx="1"/>
          </p:nvPr>
        </p:nvSpPr>
        <p:spPr>
          <a:xfrm>
            <a:off x="461963" y="1450975"/>
            <a:ext cx="8270875" cy="4953000"/>
          </a:xfrm>
        </p:spPr>
        <p:txBody>
          <a:bodyPr/>
          <a:lstStyle/>
          <a:p>
            <a:pPr eaLnBrk="1" hangingPunct="1">
              <a:lnSpc>
                <a:spcPct val="90000"/>
              </a:lnSpc>
              <a:defRPr/>
            </a:pPr>
            <a:r>
              <a:rPr lang="en-US" dirty="0" smtClean="0"/>
              <a:t>The EOS describes the macroscopic response of nuclear matter and finite nuclei.</a:t>
            </a:r>
          </a:p>
          <a:p>
            <a:pPr lvl="1" eaLnBrk="1" hangingPunct="1">
              <a:lnSpc>
                <a:spcPct val="90000"/>
              </a:lnSpc>
              <a:defRPr/>
            </a:pPr>
            <a:endParaRPr lang="en-US" dirty="0" smtClean="0"/>
          </a:p>
          <a:p>
            <a:pPr lvl="1" eaLnBrk="1" hangingPunct="1">
              <a:lnSpc>
                <a:spcPct val="90000"/>
              </a:lnSpc>
              <a:defRPr/>
            </a:pPr>
            <a:endParaRPr lang="en-US" dirty="0" smtClean="0"/>
          </a:p>
          <a:p>
            <a:pPr lvl="1" eaLnBrk="1" hangingPunct="1">
              <a:lnSpc>
                <a:spcPct val="90000"/>
              </a:lnSpc>
              <a:defRPr/>
            </a:pPr>
            <a:r>
              <a:rPr lang="en-US" dirty="0" smtClean="0"/>
              <a:t>Isoscalar giant resonances , kaon production and high energy flow measurements have placed constraints on the symmetric matter EOS, but the EOS at large isospin asymmetries is not well constrained.</a:t>
            </a:r>
          </a:p>
          <a:p>
            <a:pPr eaLnBrk="1" hangingPunct="1">
              <a:lnSpc>
                <a:spcPct val="90000"/>
              </a:lnSpc>
              <a:defRPr/>
            </a:pPr>
            <a:r>
              <a:rPr lang="en-US" dirty="0" smtClean="0"/>
              <a:t>The behavior at large isospin asymmetries is described by the symmetry energy. </a:t>
            </a:r>
          </a:p>
          <a:p>
            <a:pPr lvl="1" eaLnBrk="1" hangingPunct="1">
              <a:lnSpc>
                <a:spcPct val="90000"/>
              </a:lnSpc>
              <a:defRPr/>
            </a:pPr>
            <a:r>
              <a:rPr lang="en-US" dirty="0" smtClean="0"/>
              <a:t>It influences many nuclear physics quantities: </a:t>
            </a:r>
          </a:p>
          <a:p>
            <a:pPr lvl="2" eaLnBrk="1" hangingPunct="1">
              <a:lnSpc>
                <a:spcPct val="90000"/>
              </a:lnSpc>
              <a:defRPr/>
            </a:pPr>
            <a:r>
              <a:rPr lang="en-US" dirty="0" smtClean="0"/>
              <a:t>binding energies, </a:t>
            </a:r>
          </a:p>
          <a:p>
            <a:pPr lvl="2" eaLnBrk="1" hangingPunct="1">
              <a:lnSpc>
                <a:spcPct val="90000"/>
              </a:lnSpc>
              <a:defRPr/>
            </a:pPr>
            <a:r>
              <a:rPr lang="en-US" dirty="0" smtClean="0"/>
              <a:t>neutron skin thicknesses, pigmy dipole , monopole and </a:t>
            </a:r>
            <a:r>
              <a:rPr lang="en-US" dirty="0" err="1" smtClean="0"/>
              <a:t>isovector</a:t>
            </a:r>
            <a:r>
              <a:rPr lang="en-US" dirty="0" smtClean="0"/>
              <a:t> giant resonances, </a:t>
            </a:r>
          </a:p>
          <a:p>
            <a:pPr lvl="2" eaLnBrk="1" hangingPunct="1">
              <a:lnSpc>
                <a:spcPct val="90000"/>
              </a:lnSpc>
              <a:defRPr/>
            </a:pPr>
            <a:r>
              <a:rPr lang="en-US" dirty="0" smtClean="0"/>
              <a:t>isospin diffusion, </a:t>
            </a:r>
          </a:p>
          <a:p>
            <a:pPr lvl="2" eaLnBrk="1" hangingPunct="1">
              <a:lnSpc>
                <a:spcPct val="90000"/>
              </a:lnSpc>
              <a:defRPr/>
            </a:pPr>
            <a:r>
              <a:rPr lang="en-US" dirty="0" smtClean="0"/>
              <a:t>proton vs. neutron emission and </a:t>
            </a:r>
            <a:r>
              <a:rPr lang="en-US" dirty="0" smtClean="0">
                <a:sym typeface="Symbol" pitchFamily="18" charset="2"/>
              </a:rPr>
              <a:t></a:t>
            </a:r>
            <a:r>
              <a:rPr lang="en-US" baseline="30000" dirty="0" smtClean="0">
                <a:sym typeface="Symbol" pitchFamily="18" charset="2"/>
              </a:rPr>
              <a:t>- </a:t>
            </a:r>
            <a:r>
              <a:rPr lang="en-US" dirty="0" smtClean="0">
                <a:sym typeface="Symbol" pitchFamily="18" charset="2"/>
              </a:rPr>
              <a:t>vs. </a:t>
            </a:r>
            <a:r>
              <a:rPr lang="en-US" baseline="30000" dirty="0" smtClean="0">
                <a:sym typeface="Symbol" pitchFamily="18" charset="2"/>
              </a:rPr>
              <a:t>+</a:t>
            </a:r>
            <a:r>
              <a:rPr lang="en-US" dirty="0" smtClean="0">
                <a:sym typeface="Symbol" pitchFamily="18" charset="2"/>
              </a:rPr>
              <a:t> emission</a:t>
            </a:r>
            <a:endParaRPr lang="en-US" dirty="0" smtClean="0"/>
          </a:p>
          <a:p>
            <a:pPr lvl="2" eaLnBrk="1" hangingPunct="1">
              <a:lnSpc>
                <a:spcPct val="90000"/>
              </a:lnSpc>
              <a:defRPr/>
            </a:pPr>
            <a:r>
              <a:rPr lang="en-US" dirty="0" smtClean="0"/>
              <a:t>neutron-proton correlations. </a:t>
            </a:r>
          </a:p>
          <a:p>
            <a:pPr lvl="1" eaLnBrk="1" hangingPunct="1">
              <a:lnSpc>
                <a:spcPct val="90000"/>
              </a:lnSpc>
              <a:defRPr/>
            </a:pPr>
            <a:r>
              <a:rPr lang="en-US" dirty="0" smtClean="0"/>
              <a:t>Measurements of these quantities can constrain the symmetry energy.</a:t>
            </a:r>
          </a:p>
          <a:p>
            <a:pPr eaLnBrk="1" hangingPunct="1">
              <a:lnSpc>
                <a:spcPct val="90000"/>
              </a:lnSpc>
              <a:defRPr/>
            </a:pPr>
            <a:r>
              <a:rPr lang="en-US" dirty="0" smtClean="0"/>
              <a:t>Constraints on the symmetry energy and on the EOS will be improved by planned experiments. Some of the best ideas probably have not been discovered.</a:t>
            </a:r>
          </a:p>
          <a:p>
            <a:pPr lvl="1" eaLnBrk="1" hangingPunct="1">
              <a:lnSpc>
                <a:spcPct val="90000"/>
              </a:lnSpc>
              <a:defRPr/>
            </a:pPr>
            <a:endParaRPr lang="en-US" dirty="0" smtClean="0"/>
          </a:p>
          <a:p>
            <a:pPr lvl="1" eaLnBrk="1" hangingPunct="1">
              <a:lnSpc>
                <a:spcPct val="90000"/>
              </a:lnSpc>
              <a:defRPr/>
            </a:pPr>
            <a:endParaRPr lang="en-US" dirty="0" smtClean="0"/>
          </a:p>
        </p:txBody>
      </p:sp>
      <p:sp>
        <p:nvSpPr>
          <p:cNvPr id="553988" name="Rectangle 4"/>
          <p:cNvSpPr>
            <a:spLocks noChangeArrowheads="1"/>
          </p:cNvSpPr>
          <p:nvPr/>
        </p:nvSpPr>
        <p:spPr bwMode="auto">
          <a:xfrm>
            <a:off x="954088" y="1828800"/>
            <a:ext cx="7019925" cy="382588"/>
          </a:xfrm>
          <a:prstGeom prst="rect">
            <a:avLst/>
          </a:prstGeom>
          <a:solidFill>
            <a:srgbClr val="CCFFFF"/>
          </a:solidFill>
          <a:ln w="9525">
            <a:noFill/>
            <a:miter lim="800000"/>
            <a:headEnd/>
            <a:tailEnd/>
          </a:ln>
          <a:effectLst>
            <a:outerShdw dist="107763" dir="2700000" algn="ctr" rotWithShape="0">
              <a:schemeClr val="bg2"/>
            </a:outerShdw>
          </a:effectLst>
        </p:spPr>
        <p:txBody>
          <a:bodyPr/>
          <a:lstStyle/>
          <a:p>
            <a:pPr marL="342900" indent="-342900" algn="ctr">
              <a:spcBef>
                <a:spcPct val="50000"/>
              </a:spcBef>
              <a:buFontTx/>
              <a:buNone/>
              <a:defRPr/>
            </a:pPr>
            <a:r>
              <a:rPr lang="en-US">
                <a:sym typeface="Symbol" pitchFamily="18" charset="2"/>
              </a:rPr>
              <a:t></a:t>
            </a:r>
            <a:r>
              <a:rPr lang="en-US"/>
              <a:t>(</a:t>
            </a:r>
            <a:r>
              <a:rPr lang="en-US">
                <a:sym typeface="Symbol" pitchFamily="18" charset="2"/>
              </a:rPr>
              <a:t>,0,) = </a:t>
            </a:r>
            <a:r>
              <a:rPr lang="en-US"/>
              <a:t>(</a:t>
            </a:r>
            <a:r>
              <a:rPr lang="en-US">
                <a:sym typeface="Symbol" pitchFamily="18" charset="2"/>
              </a:rPr>
              <a:t>,0,0) + </a:t>
            </a:r>
            <a:r>
              <a:rPr lang="en-US">
                <a:solidFill>
                  <a:srgbClr val="CC00CC"/>
                </a:solidFill>
                <a:latin typeface="Symbol" pitchFamily="18" charset="2"/>
                <a:sym typeface="Symbol" pitchFamily="18" charset="2"/>
              </a:rPr>
              <a:t>d</a:t>
            </a:r>
            <a:r>
              <a:rPr lang="en-US" baseline="30000">
                <a:solidFill>
                  <a:srgbClr val="CC00CC"/>
                </a:solidFill>
                <a:sym typeface="Symbol" pitchFamily="18" charset="2"/>
              </a:rPr>
              <a:t>2</a:t>
            </a:r>
            <a:r>
              <a:rPr lang="en-US">
                <a:solidFill>
                  <a:srgbClr val="CC00CC"/>
                </a:solidFill>
                <a:sym typeface="Symbol" pitchFamily="18" charset="2"/>
              </a:rPr>
              <a:t>S() ;  </a:t>
            </a:r>
            <a:r>
              <a:rPr lang="en-US">
                <a:latin typeface="Symbol" pitchFamily="18" charset="2"/>
                <a:sym typeface="Symbol" pitchFamily="18" charset="2"/>
              </a:rPr>
              <a:t>d</a:t>
            </a:r>
            <a:r>
              <a:rPr lang="en-US">
                <a:sym typeface="Symbol" pitchFamily="18" charset="2"/>
              </a:rPr>
              <a:t> = (</a:t>
            </a:r>
            <a:r>
              <a:rPr lang="en-US" baseline="-25000">
                <a:sym typeface="Symbol" pitchFamily="18" charset="2"/>
              </a:rPr>
              <a:t>n</a:t>
            </a:r>
            <a:r>
              <a:rPr lang="en-US">
                <a:sym typeface="Symbol" pitchFamily="18" charset="2"/>
              </a:rPr>
              <a:t>- </a:t>
            </a:r>
            <a:r>
              <a:rPr lang="en-US" baseline="-25000">
                <a:sym typeface="Symbol" pitchFamily="18" charset="2"/>
              </a:rPr>
              <a:t>p</a:t>
            </a:r>
            <a:r>
              <a:rPr lang="en-US">
                <a:sym typeface="Symbol" pitchFamily="18" charset="2"/>
              </a:rPr>
              <a:t>)/ (</a:t>
            </a:r>
            <a:r>
              <a:rPr lang="en-US" baseline="-25000">
                <a:sym typeface="Symbol" pitchFamily="18" charset="2"/>
              </a:rPr>
              <a:t>n</a:t>
            </a:r>
            <a:r>
              <a:rPr lang="en-US">
                <a:sym typeface="Symbol" pitchFamily="18" charset="2"/>
              </a:rPr>
              <a:t>+ </a:t>
            </a:r>
            <a:r>
              <a:rPr lang="en-US" baseline="-25000">
                <a:sym typeface="Symbol" pitchFamily="18" charset="2"/>
              </a:rPr>
              <a:t>p</a:t>
            </a:r>
            <a:r>
              <a:rPr lang="en-US">
                <a:sym typeface="Symbol" pitchFamily="18" charset="2"/>
              </a:rPr>
              <a:t>) = (N-Z)/A</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Rectangle 2"/>
          <p:cNvSpPr>
            <a:spLocks noGrp="1" noChangeArrowheads="1"/>
          </p:cNvSpPr>
          <p:nvPr>
            <p:ph type="title"/>
          </p:nvPr>
        </p:nvSpPr>
        <p:spPr>
          <a:xfrm>
            <a:off x="609600" y="174171"/>
            <a:ext cx="7772400" cy="596538"/>
          </a:xfrm>
          <a:ln/>
        </p:spPr>
        <p:txBody>
          <a:bodyPr/>
          <a:lstStyle/>
          <a:p>
            <a:r>
              <a:rPr lang="en-US" dirty="0" smtClean="0"/>
              <a:t>Relationship to nuclear masses and binding energies</a:t>
            </a:r>
            <a:endParaRPr lang="en-US" dirty="0"/>
          </a:p>
        </p:txBody>
      </p:sp>
      <p:sp>
        <p:nvSpPr>
          <p:cNvPr id="577539" name="Rectangle 3"/>
          <p:cNvSpPr>
            <a:spLocks noGrp="1" noChangeArrowheads="1"/>
          </p:cNvSpPr>
          <p:nvPr>
            <p:ph type="body" idx="1"/>
          </p:nvPr>
        </p:nvSpPr>
        <p:spPr>
          <a:xfrm>
            <a:off x="595314" y="2507665"/>
            <a:ext cx="8002422" cy="3671066"/>
          </a:xfrm>
        </p:spPr>
        <p:txBody>
          <a:bodyPr/>
          <a:lstStyle/>
          <a:p>
            <a:r>
              <a:rPr lang="en-US" dirty="0"/>
              <a:t>Fits of the liquid drop binding energy formula experimental masses can provide values for </a:t>
            </a:r>
            <a:r>
              <a:rPr lang="en-US" dirty="0" err="1"/>
              <a:t>a</a:t>
            </a:r>
            <a:r>
              <a:rPr lang="en-US" baseline="-25000" dirty="0" err="1"/>
              <a:t>v</a:t>
            </a:r>
            <a:r>
              <a:rPr lang="en-US" dirty="0"/>
              <a:t>, a</a:t>
            </a:r>
            <a:r>
              <a:rPr lang="en-US" baseline="-25000" dirty="0"/>
              <a:t>s</a:t>
            </a:r>
            <a:r>
              <a:rPr lang="en-US" dirty="0"/>
              <a:t>, a</a:t>
            </a:r>
            <a:r>
              <a:rPr lang="en-US" baseline="-25000" dirty="0"/>
              <a:t>c</a:t>
            </a:r>
            <a:r>
              <a:rPr lang="en-US" dirty="0"/>
              <a:t>, b</a:t>
            </a:r>
            <a:r>
              <a:rPr lang="en-US" baseline="-25000" dirty="0"/>
              <a:t>1</a:t>
            </a:r>
            <a:r>
              <a:rPr lang="en-US" dirty="0"/>
              <a:t>, b</a:t>
            </a:r>
            <a:r>
              <a:rPr lang="en-US" baseline="-25000" dirty="0"/>
              <a:t>2</a:t>
            </a:r>
            <a:r>
              <a:rPr lang="en-US" dirty="0"/>
              <a:t>, </a:t>
            </a:r>
            <a:r>
              <a:rPr lang="en-US" dirty="0" err="1"/>
              <a:t>C</a:t>
            </a:r>
            <a:r>
              <a:rPr lang="en-US" baseline="-25000" dirty="0" err="1"/>
              <a:t>d</a:t>
            </a:r>
            <a:r>
              <a:rPr lang="en-US" dirty="0"/>
              <a:t> and </a:t>
            </a:r>
            <a:r>
              <a:rPr lang="en-US" dirty="0">
                <a:sym typeface="Symbol" pitchFamily="18" charset="2"/>
              </a:rPr>
              <a:t></a:t>
            </a:r>
            <a:r>
              <a:rPr lang="en-US" baseline="-25000" dirty="0">
                <a:sym typeface="Symbol" pitchFamily="18" charset="2"/>
              </a:rPr>
              <a:t>A</a:t>
            </a:r>
            <a:r>
              <a:rPr lang="en-US" dirty="0">
                <a:sym typeface="Symbol" pitchFamily="18" charset="2"/>
              </a:rPr>
              <a:t>,</a:t>
            </a:r>
            <a:r>
              <a:rPr lang="en-US" baseline="-25000" dirty="0">
                <a:sym typeface="Symbol" pitchFamily="18" charset="2"/>
              </a:rPr>
              <a:t>Z</a:t>
            </a:r>
            <a:r>
              <a:rPr lang="en-US" dirty="0">
                <a:sym typeface="Symbol" pitchFamily="18" charset="2"/>
              </a:rPr>
              <a:t>. </a:t>
            </a:r>
          </a:p>
          <a:p>
            <a:r>
              <a:rPr lang="en-US" dirty="0">
                <a:sym typeface="Symbol" pitchFamily="18" charset="2"/>
              </a:rPr>
              <a:t>Relationship to EOS</a:t>
            </a:r>
          </a:p>
          <a:p>
            <a:pPr lvl="1"/>
            <a:r>
              <a:rPr lang="en-US" dirty="0" err="1">
                <a:sym typeface="Symbol" pitchFamily="18" charset="2"/>
              </a:rPr>
              <a:t>a</a:t>
            </a:r>
            <a:r>
              <a:rPr lang="en-US" baseline="-25000" dirty="0" err="1">
                <a:sym typeface="Symbol" pitchFamily="18" charset="2"/>
              </a:rPr>
              <a:t>v</a:t>
            </a:r>
            <a:r>
              <a:rPr lang="en-US" dirty="0">
                <a:sym typeface="Symbol" pitchFamily="18" charset="2"/>
              </a:rPr>
              <a:t> </a:t>
            </a:r>
            <a:r>
              <a:rPr lang="en-US" dirty="0" smtClean="0">
                <a:sym typeface="Symbol"/>
              </a:rPr>
              <a:t></a:t>
            </a:r>
            <a:r>
              <a:rPr lang="en-US" dirty="0" smtClean="0">
                <a:sym typeface="Symbol" pitchFamily="18" charset="2"/>
              </a:rPr>
              <a:t> -</a:t>
            </a:r>
            <a:r>
              <a:rPr lang="en-US" dirty="0">
                <a:sym typeface="Symbol" pitchFamily="18" charset="2"/>
              </a:rPr>
              <a:t>(</a:t>
            </a:r>
            <a:r>
              <a:rPr lang="en-US" baseline="-25000" dirty="0">
                <a:sym typeface="Symbol" pitchFamily="18" charset="2"/>
              </a:rPr>
              <a:t>s</a:t>
            </a:r>
            <a:r>
              <a:rPr lang="en-US" dirty="0">
                <a:sym typeface="Symbol" pitchFamily="18" charset="2"/>
              </a:rPr>
              <a:t>,0,0); </a:t>
            </a:r>
            <a:r>
              <a:rPr lang="en-US" dirty="0" smtClean="0">
                <a:sym typeface="Symbol" pitchFamily="18" charset="2"/>
              </a:rPr>
              <a:t>a</a:t>
            </a:r>
            <a:r>
              <a:rPr lang="en-US" baseline="-25000" dirty="0" smtClean="0">
                <a:sym typeface="Symbol" pitchFamily="18" charset="2"/>
              </a:rPr>
              <a:t>v</a:t>
            </a:r>
            <a:r>
              <a:rPr lang="en-US" dirty="0" smtClean="0">
                <a:sym typeface="Symbol" pitchFamily="18" charset="2"/>
              </a:rPr>
              <a:t>b</a:t>
            </a:r>
            <a:r>
              <a:rPr lang="en-US" baseline="-25000" dirty="0" smtClean="0">
                <a:sym typeface="Symbol" pitchFamily="18" charset="2"/>
              </a:rPr>
              <a:t>1</a:t>
            </a:r>
            <a:r>
              <a:rPr lang="en-US" dirty="0" smtClean="0">
                <a:sym typeface="Symbol"/>
              </a:rPr>
              <a:t>-</a:t>
            </a:r>
            <a:r>
              <a:rPr lang="en-US" dirty="0" smtClean="0">
                <a:sym typeface="Symbol" pitchFamily="18" charset="2"/>
              </a:rPr>
              <a:t>S</a:t>
            </a:r>
            <a:r>
              <a:rPr lang="en-US" dirty="0">
                <a:sym typeface="Symbol" pitchFamily="18" charset="2"/>
              </a:rPr>
              <a:t>(</a:t>
            </a:r>
            <a:r>
              <a:rPr lang="en-US" baseline="-25000" dirty="0">
                <a:sym typeface="Symbol" pitchFamily="18" charset="2"/>
              </a:rPr>
              <a:t>s</a:t>
            </a:r>
            <a:r>
              <a:rPr lang="en-US" dirty="0">
                <a:sym typeface="Symbol" pitchFamily="18" charset="2"/>
              </a:rPr>
              <a:t>)</a:t>
            </a:r>
          </a:p>
          <a:p>
            <a:pPr lvl="1"/>
            <a:r>
              <a:rPr lang="en-US" dirty="0">
                <a:sym typeface="Symbol" pitchFamily="18" charset="2"/>
              </a:rPr>
              <a:t>a</a:t>
            </a:r>
            <a:r>
              <a:rPr lang="en-US" baseline="-25000" dirty="0">
                <a:sym typeface="Symbol" pitchFamily="18" charset="2"/>
              </a:rPr>
              <a:t>s</a:t>
            </a:r>
            <a:r>
              <a:rPr lang="en-US" dirty="0">
                <a:sym typeface="Symbol" pitchFamily="18" charset="2"/>
              </a:rPr>
              <a:t> and a</a:t>
            </a:r>
            <a:r>
              <a:rPr lang="en-US" baseline="-25000" dirty="0">
                <a:sym typeface="Symbol" pitchFamily="18" charset="2"/>
              </a:rPr>
              <a:t>s</a:t>
            </a:r>
            <a:r>
              <a:rPr lang="en-US" dirty="0">
                <a:sym typeface="Symbol" pitchFamily="18" charset="2"/>
              </a:rPr>
              <a:t>b</a:t>
            </a:r>
            <a:r>
              <a:rPr lang="en-US" baseline="-25000" dirty="0">
                <a:sym typeface="Symbol" pitchFamily="18" charset="2"/>
              </a:rPr>
              <a:t>2</a:t>
            </a:r>
            <a:r>
              <a:rPr lang="en-US" dirty="0">
                <a:sym typeface="Symbol" pitchFamily="18" charset="2"/>
              </a:rPr>
              <a:t> provide information about the density dependence of (</a:t>
            </a:r>
            <a:r>
              <a:rPr lang="en-US" baseline="-25000" dirty="0">
                <a:sym typeface="Symbol" pitchFamily="18" charset="2"/>
              </a:rPr>
              <a:t>s</a:t>
            </a:r>
            <a:r>
              <a:rPr lang="en-US" dirty="0">
                <a:sym typeface="Symbol" pitchFamily="18" charset="2"/>
              </a:rPr>
              <a:t>,0,0) and S(</a:t>
            </a:r>
            <a:r>
              <a:rPr lang="en-US" baseline="-25000" dirty="0">
                <a:sym typeface="Symbol" pitchFamily="18" charset="2"/>
              </a:rPr>
              <a:t>s</a:t>
            </a:r>
            <a:r>
              <a:rPr lang="en-US" dirty="0">
                <a:sym typeface="Symbol" pitchFamily="18" charset="2"/>
              </a:rPr>
              <a:t>) at </a:t>
            </a:r>
            <a:r>
              <a:rPr lang="en-US" dirty="0" err="1">
                <a:sym typeface="Symbol" pitchFamily="18" charset="2"/>
              </a:rPr>
              <a:t>subsaturation</a:t>
            </a:r>
            <a:r>
              <a:rPr lang="en-US" dirty="0">
                <a:sym typeface="Symbol" pitchFamily="18" charset="2"/>
              </a:rPr>
              <a:t> densities  </a:t>
            </a:r>
            <a:r>
              <a:rPr lang="en-US" baseline="-25000" dirty="0">
                <a:sym typeface="Symbol" pitchFamily="18" charset="2"/>
              </a:rPr>
              <a:t>  </a:t>
            </a:r>
            <a:r>
              <a:rPr lang="en-US" dirty="0">
                <a:sym typeface="Symbol" pitchFamily="18" charset="2"/>
              </a:rPr>
              <a:t>1/2</a:t>
            </a:r>
            <a:r>
              <a:rPr lang="en-US" baseline="-25000" dirty="0">
                <a:sym typeface="Symbol" pitchFamily="18" charset="2"/>
              </a:rPr>
              <a:t>s</a:t>
            </a:r>
            <a:r>
              <a:rPr lang="en-US" dirty="0">
                <a:sym typeface="Symbol" pitchFamily="18" charset="2"/>
              </a:rPr>
              <a:t> . (See Danielewicz, </a:t>
            </a:r>
            <a:r>
              <a:rPr lang="en-US" dirty="0" err="1">
                <a:sym typeface="Symbol" pitchFamily="18" charset="2"/>
              </a:rPr>
              <a:t>Nucl</a:t>
            </a:r>
            <a:r>
              <a:rPr lang="en-US" dirty="0">
                <a:sym typeface="Symbol" pitchFamily="18" charset="2"/>
              </a:rPr>
              <a:t>. Phys. A 727 (2003) 233</a:t>
            </a:r>
            <a:r>
              <a:rPr lang="en-US" dirty="0" smtClean="0">
                <a:sym typeface="Symbol" pitchFamily="18" charset="2"/>
              </a:rPr>
              <a:t>.)</a:t>
            </a:r>
          </a:p>
          <a:p>
            <a:pPr lvl="1"/>
            <a:r>
              <a:rPr lang="en-US" dirty="0" smtClean="0">
                <a:sym typeface="Symbol" pitchFamily="18" charset="2"/>
              </a:rPr>
              <a:t>The various parameters are correlated. Coulomb and symmetry energy terms are strongly correlated. Shell effects make masses differ from LDM.</a:t>
            </a:r>
          </a:p>
          <a:p>
            <a:pPr lvl="2"/>
            <a:r>
              <a:rPr lang="en-US" dirty="0" smtClean="0">
                <a:sym typeface="Symbol" pitchFamily="18" charset="2"/>
              </a:rPr>
              <a:t>One can largely remove Coulomb effects by comparing </a:t>
            </a:r>
            <a:r>
              <a:rPr lang="en-US" dirty="0" err="1" smtClean="0">
                <a:sym typeface="Symbol" pitchFamily="18" charset="2"/>
              </a:rPr>
              <a:t>g.s</a:t>
            </a:r>
            <a:r>
              <a:rPr lang="en-US" dirty="0" smtClean="0">
                <a:sym typeface="Symbol" pitchFamily="18" charset="2"/>
              </a:rPr>
              <a:t>. and isobaric analog states in the same nucleus (Danielewicz and Lee </a:t>
            </a:r>
            <a:r>
              <a:rPr lang="en-US" dirty="0" smtClean="0"/>
              <a:t>Int.J.Mod.Phys.E18:892,2009 )</a:t>
            </a:r>
            <a:endParaRPr lang="en-US" dirty="0">
              <a:sym typeface="Symbol" pitchFamily="18" charset="2"/>
            </a:endParaRPr>
          </a:p>
        </p:txBody>
      </p:sp>
      <p:sp>
        <p:nvSpPr>
          <p:cNvPr id="577540" name="Text Box 4"/>
          <p:cNvSpPr txBox="1">
            <a:spLocks noChangeArrowheads="1"/>
          </p:cNvSpPr>
          <p:nvPr/>
        </p:nvSpPr>
        <p:spPr bwMode="auto">
          <a:xfrm>
            <a:off x="518659" y="1605870"/>
            <a:ext cx="8297528" cy="701731"/>
          </a:xfrm>
          <a:prstGeom prst="rect">
            <a:avLst/>
          </a:prstGeom>
          <a:solidFill>
            <a:srgbClr val="CCFFFF"/>
          </a:solidFill>
          <a:ln w="9525">
            <a:noFill/>
            <a:miter lim="800000"/>
            <a:headEnd/>
            <a:tailEnd/>
          </a:ln>
          <a:effectLst>
            <a:outerShdw dist="107763" dir="2700000" algn="ctr" rotWithShape="0">
              <a:schemeClr val="bg2"/>
            </a:outerShdw>
          </a:effectLst>
        </p:spPr>
        <p:txBody>
          <a:bodyPr wrap="none">
            <a:spAutoFit/>
          </a:bodyPr>
          <a:lstStyle/>
          <a:p>
            <a:pPr>
              <a:buFontTx/>
              <a:buNone/>
            </a:pPr>
            <a:r>
              <a:rPr lang="en-US" dirty="0">
                <a:cs typeface="Times New Roman" pitchFamily="18" charset="0"/>
              </a:rPr>
              <a:t> B</a:t>
            </a:r>
            <a:r>
              <a:rPr lang="en-US" baseline="-30000" dirty="0">
                <a:cs typeface="Times New Roman" pitchFamily="18" charset="0"/>
              </a:rPr>
              <a:t>A,Z</a:t>
            </a:r>
            <a:r>
              <a:rPr lang="en-US" dirty="0">
                <a:cs typeface="Times New Roman" pitchFamily="18" charset="0"/>
              </a:rPr>
              <a:t> = </a:t>
            </a:r>
            <a:r>
              <a:rPr lang="en-US" dirty="0" err="1">
                <a:cs typeface="Times New Roman" pitchFamily="18" charset="0"/>
              </a:rPr>
              <a:t>a</a:t>
            </a:r>
            <a:r>
              <a:rPr lang="en-US" baseline="-30000" dirty="0" err="1">
                <a:cs typeface="Times New Roman" pitchFamily="18" charset="0"/>
              </a:rPr>
              <a:t>v</a:t>
            </a:r>
            <a:r>
              <a:rPr lang="en-US" dirty="0">
                <a:cs typeface="Times New Roman" pitchFamily="18" charset="0"/>
              </a:rPr>
              <a:t>[1-b</a:t>
            </a:r>
            <a:r>
              <a:rPr lang="en-US" baseline="-25000" dirty="0">
                <a:cs typeface="Times New Roman" pitchFamily="18" charset="0"/>
              </a:rPr>
              <a:t>1</a:t>
            </a:r>
            <a:r>
              <a:rPr lang="en-US" dirty="0">
                <a:cs typeface="Times New Roman" pitchFamily="18" charset="0"/>
              </a:rPr>
              <a:t>((N-Z)/A)²]A - a</a:t>
            </a:r>
            <a:r>
              <a:rPr lang="en-US" baseline="-30000" dirty="0">
                <a:cs typeface="Times New Roman" pitchFamily="18" charset="0"/>
              </a:rPr>
              <a:t>s</a:t>
            </a:r>
            <a:r>
              <a:rPr lang="en-US" dirty="0">
                <a:cs typeface="Times New Roman" pitchFamily="18" charset="0"/>
              </a:rPr>
              <a:t>[1-b</a:t>
            </a:r>
            <a:r>
              <a:rPr lang="en-US" baseline="-25000" dirty="0">
                <a:cs typeface="Times New Roman" pitchFamily="18" charset="0"/>
              </a:rPr>
              <a:t>2</a:t>
            </a:r>
            <a:r>
              <a:rPr lang="en-US" dirty="0">
                <a:cs typeface="Times New Roman" pitchFamily="18" charset="0"/>
              </a:rPr>
              <a:t>((N-Z)/A)²]A</a:t>
            </a:r>
            <a:r>
              <a:rPr lang="en-US" baseline="30000" dirty="0">
                <a:cs typeface="Times New Roman" pitchFamily="18" charset="0"/>
              </a:rPr>
              <a:t>2/3 </a:t>
            </a:r>
            <a:r>
              <a:rPr lang="en-US" dirty="0">
                <a:cs typeface="Times New Roman" pitchFamily="18" charset="0"/>
              </a:rPr>
              <a:t>- a</a:t>
            </a:r>
            <a:r>
              <a:rPr lang="en-US" baseline="-30000" dirty="0">
                <a:cs typeface="Times New Roman" pitchFamily="18" charset="0"/>
              </a:rPr>
              <a:t>c</a:t>
            </a:r>
            <a:r>
              <a:rPr lang="en-US" dirty="0">
                <a:cs typeface="Times New Roman" pitchFamily="18" charset="0"/>
              </a:rPr>
              <a:t> Z²/A</a:t>
            </a:r>
            <a:r>
              <a:rPr lang="en-US" baseline="30000" dirty="0">
                <a:cs typeface="Times New Roman" pitchFamily="18" charset="0"/>
              </a:rPr>
              <a:t>1/3</a:t>
            </a:r>
            <a:r>
              <a:rPr lang="en-US" dirty="0">
                <a:cs typeface="Times New Roman" pitchFamily="18" charset="0"/>
              </a:rPr>
              <a:t> + δ</a:t>
            </a:r>
            <a:r>
              <a:rPr lang="en-US" baseline="-30000" dirty="0">
                <a:cs typeface="Times New Roman" pitchFamily="18" charset="0"/>
              </a:rPr>
              <a:t>A,Z</a:t>
            </a:r>
            <a:r>
              <a:rPr lang="en-US" dirty="0">
                <a:cs typeface="Times New Roman" pitchFamily="18" charset="0"/>
              </a:rPr>
              <a:t>A</a:t>
            </a:r>
            <a:r>
              <a:rPr lang="en-US" baseline="30000" dirty="0">
                <a:cs typeface="Times New Roman" pitchFamily="18" charset="0"/>
              </a:rPr>
              <a:t>-1/2</a:t>
            </a:r>
            <a:r>
              <a:rPr lang="en-US" dirty="0">
                <a:cs typeface="Times New Roman" pitchFamily="18" charset="0"/>
              </a:rPr>
              <a:t> + C</a:t>
            </a:r>
            <a:r>
              <a:rPr lang="en-US" baseline="-30000" dirty="0">
                <a:cs typeface="Times New Roman" pitchFamily="18" charset="0"/>
              </a:rPr>
              <a:t>d</a:t>
            </a:r>
            <a:r>
              <a:rPr lang="en-US" dirty="0">
                <a:cs typeface="Times New Roman" pitchFamily="18" charset="0"/>
              </a:rPr>
              <a:t>Z²/A, </a:t>
            </a:r>
            <a:endParaRPr lang="en-US" dirty="0" smtClean="0">
              <a:cs typeface="Times New Roman" pitchFamily="18" charset="0"/>
            </a:endParaRPr>
          </a:p>
          <a:p>
            <a:pPr>
              <a:buFontTx/>
              <a:buNone/>
            </a:pPr>
            <a:r>
              <a:rPr lang="en-US" dirty="0" smtClean="0">
                <a:cs typeface="Times New Roman" pitchFamily="18" charset="0"/>
              </a:rPr>
              <a:t>In the local density approximation: </a:t>
            </a:r>
            <a:r>
              <a:rPr lang="en-US" dirty="0" smtClean="0">
                <a:cs typeface="Times New Roman" pitchFamily="18" charset="0"/>
                <a:sym typeface="Symbol"/>
              </a:rPr>
              <a:t>-B</a:t>
            </a:r>
            <a:r>
              <a:rPr lang="en-US" baseline="-25000" dirty="0" smtClean="0">
                <a:cs typeface="Times New Roman" pitchFamily="18" charset="0"/>
                <a:sym typeface="Symbol"/>
              </a:rPr>
              <a:t>A,Z </a:t>
            </a:r>
            <a:r>
              <a:rPr lang="en-US" dirty="0" smtClean="0">
                <a:cs typeface="Times New Roman" pitchFamily="18" charset="0"/>
                <a:sym typeface="Symbol"/>
              </a:rPr>
              <a:t>=</a:t>
            </a:r>
            <a:r>
              <a:rPr lang="en-US" dirty="0" smtClean="0">
                <a:cs typeface="Times New Roman" pitchFamily="18" charset="0"/>
              </a:rPr>
              <a:t>A</a:t>
            </a:r>
            <a:r>
              <a:rPr lang="en-US" dirty="0" smtClean="0">
                <a:cs typeface="Times New Roman" pitchFamily="18" charset="0"/>
                <a:sym typeface="Symbol"/>
              </a:rPr>
              <a:t>&lt;E/A&gt;</a:t>
            </a:r>
            <a:r>
              <a:rPr lang="en-US" baseline="-25000" dirty="0" smtClean="0">
                <a:cs typeface="Times New Roman" pitchFamily="18" charset="0"/>
                <a:sym typeface="Symbol"/>
              </a:rPr>
              <a:t>over nucleus</a:t>
            </a:r>
            <a:r>
              <a:rPr lang="en-US" dirty="0" smtClean="0">
                <a:cs typeface="Times New Roman" pitchFamily="18" charset="0"/>
                <a:sym typeface="Symbol"/>
              </a:rPr>
              <a:t>=</a:t>
            </a:r>
            <a:r>
              <a:rPr lang="en-US" dirty="0" smtClean="0">
                <a:cs typeface="Times New Roman" pitchFamily="18" charset="0"/>
              </a:rPr>
              <a:t> A</a:t>
            </a:r>
            <a:r>
              <a:rPr lang="en-US" dirty="0" smtClean="0">
                <a:cs typeface="Times New Roman" pitchFamily="18" charset="0"/>
                <a:sym typeface="Symbol"/>
              </a:rPr>
              <a:t>&lt;(,0,&gt;</a:t>
            </a:r>
            <a:r>
              <a:rPr lang="en-US" baseline="-25000" dirty="0" smtClean="0">
                <a:cs typeface="Times New Roman" pitchFamily="18" charset="0"/>
                <a:sym typeface="Symbol"/>
              </a:rPr>
              <a:t>over nucleus</a:t>
            </a:r>
            <a:r>
              <a:rPr lang="en-US" dirty="0" smtClean="0">
                <a:cs typeface="Times New Roman" pitchFamily="18" charset="0"/>
                <a:sym typeface="Symbol"/>
              </a:rPr>
              <a:t> </a:t>
            </a:r>
            <a:endParaRPr lang="en-US" dirty="0">
              <a:cs typeface="Times New Roman" pitchFamily="18" charset="0"/>
            </a:endParaRPr>
          </a:p>
        </p:txBody>
      </p:sp>
      <p:sp>
        <p:nvSpPr>
          <p:cNvPr id="577543" name="Rectangle 7"/>
          <p:cNvSpPr>
            <a:spLocks noChangeArrowheads="1"/>
          </p:cNvSpPr>
          <p:nvPr/>
        </p:nvSpPr>
        <p:spPr bwMode="auto">
          <a:xfrm>
            <a:off x="3386138" y="3252788"/>
            <a:ext cx="9144000" cy="0"/>
          </a:xfrm>
          <a:prstGeom prst="rect">
            <a:avLst/>
          </a:prstGeom>
          <a:noFill/>
          <a:ln w="9525">
            <a:noFill/>
            <a:miter lim="800000"/>
            <a:headEnd/>
            <a:tailEnd/>
          </a:ln>
          <a:effectLst/>
        </p:spPr>
        <p:txBody>
          <a:bodyPr>
            <a:spAutoFit/>
          </a:bodyPr>
          <a:lstStyle/>
          <a:p>
            <a:endParaRPr lang="en-US"/>
          </a:p>
        </p:txBody>
      </p:sp>
      <p:graphicFrame>
        <p:nvGraphicFramePr>
          <p:cNvPr id="577542" name="Object 6"/>
          <p:cNvGraphicFramePr>
            <a:graphicFrameLocks noChangeAspect="1"/>
          </p:cNvGraphicFramePr>
          <p:nvPr/>
        </p:nvGraphicFramePr>
        <p:xfrm>
          <a:off x="3199453" y="3134269"/>
          <a:ext cx="5183187" cy="379412"/>
        </p:xfrm>
        <a:graphic>
          <a:graphicData uri="http://schemas.openxmlformats.org/presentationml/2006/ole">
            <mc:AlternateContent xmlns:mc="http://schemas.openxmlformats.org/markup-compatibility/2006">
              <mc:Choice xmlns:v="urn:schemas-microsoft-com:vml" Requires="v">
                <p:oleObj spid="_x0000_s831496" name="Equation" r:id="rId4" imgW="3453665" imgH="254092" progId="Equation.3">
                  <p:embed/>
                </p:oleObj>
              </mc:Choice>
              <mc:Fallback>
                <p:oleObj name="Equation" r:id="rId4" imgW="3453665" imgH="254092" progId="Equation.3">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9453" y="3134269"/>
                        <a:ext cx="5183187" cy="379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2600325" y="1116013"/>
          <a:ext cx="3573463" cy="384175"/>
        </p:xfrm>
        <a:graphic>
          <a:graphicData uri="http://schemas.openxmlformats.org/presentationml/2006/ole">
            <mc:AlternateContent xmlns:mc="http://schemas.openxmlformats.org/markup-compatibility/2006">
              <mc:Choice xmlns:v="urn:schemas-microsoft-com:vml" Requires="v">
                <p:oleObj spid="_x0000_s831497" name="Equation" r:id="rId6" imgW="2361787" imgH="254092" progId="Equation.DSMT4">
                  <p:embed/>
                </p:oleObj>
              </mc:Choice>
              <mc:Fallback>
                <p:oleObj name="Equation" r:id="rId6" imgW="2361787" imgH="254092"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00325" y="1116013"/>
                        <a:ext cx="3573463" cy="384175"/>
                      </a:xfrm>
                      <a:prstGeom prst="rect">
                        <a:avLst/>
                      </a:prstGeom>
                      <a:solidFill>
                        <a:srgbClr val="CCFFFF"/>
                      </a:solidFill>
                    </p:spPr>
                  </p:pic>
                </p:oleObj>
              </mc:Fallback>
            </mc:AlternateContent>
          </a:graphicData>
        </a:graphic>
      </p:graphicFrame>
      <p:sp>
        <p:nvSpPr>
          <p:cNvPr id="9" name="Text Box 4"/>
          <p:cNvSpPr txBox="1">
            <a:spLocks noChangeArrowheads="1"/>
          </p:cNvSpPr>
          <p:nvPr/>
        </p:nvSpPr>
        <p:spPr bwMode="auto">
          <a:xfrm>
            <a:off x="2121036" y="6343335"/>
            <a:ext cx="4753224" cy="369332"/>
          </a:xfrm>
          <a:prstGeom prst="rect">
            <a:avLst/>
          </a:prstGeom>
          <a:solidFill>
            <a:srgbClr val="CCFFFF"/>
          </a:solidFill>
          <a:ln w="9525">
            <a:noFill/>
            <a:miter lim="800000"/>
            <a:headEnd/>
            <a:tailEnd/>
          </a:ln>
          <a:effectLst>
            <a:outerShdw dist="107763" dir="2700000" algn="ctr" rotWithShape="0">
              <a:schemeClr val="bg2"/>
            </a:outerShdw>
          </a:effectLst>
        </p:spPr>
        <p:txBody>
          <a:bodyPr wrap="none">
            <a:spAutoFit/>
          </a:bodyPr>
          <a:lstStyle/>
          <a:p>
            <a:pPr>
              <a:buFontTx/>
              <a:buNone/>
            </a:pPr>
            <a:r>
              <a:rPr lang="en-US" dirty="0">
                <a:cs typeface="Times New Roman" pitchFamily="18" charset="0"/>
              </a:rPr>
              <a:t> </a:t>
            </a:r>
            <a:r>
              <a:rPr lang="en-US" dirty="0" smtClean="0">
                <a:solidFill>
                  <a:srgbClr val="FF0000"/>
                </a:solidFill>
                <a:cs typeface="Times New Roman" pitchFamily="18" charset="0"/>
                <a:sym typeface="Symbol"/>
              </a:rPr>
              <a:t>Provides a useful initial constraint on the EoS.</a:t>
            </a:r>
            <a:endParaRPr lang="en-US" dirty="0" smtClean="0">
              <a:cs typeface="Times New Roman" pitchFamily="18" charset="0"/>
            </a:endParaRPr>
          </a:p>
        </p:txBody>
      </p:sp>
      <p:sp>
        <p:nvSpPr>
          <p:cNvPr id="10" name="Text Box 19">
            <a:hlinkClick r:id="" action="ppaction://hlinkshowjump?jump=firstslide"/>
          </p:cNvPr>
          <p:cNvSpPr txBox="1">
            <a:spLocks noChangeArrowheads="1"/>
          </p:cNvSpPr>
          <p:nvPr/>
        </p:nvSpPr>
        <p:spPr bwMode="auto">
          <a:xfrm>
            <a:off x="8451850" y="6384838"/>
            <a:ext cx="692150" cy="457200"/>
          </a:xfrm>
          <a:prstGeom prst="rect">
            <a:avLst/>
          </a:prstGeom>
          <a:noFill/>
          <a:ln w="9525">
            <a:noFill/>
            <a:miter lim="800000"/>
            <a:headEnd/>
            <a:tailEnd/>
          </a:ln>
        </p:spPr>
        <p:txBody>
          <a:bodyPr>
            <a:spAutoFit/>
          </a:bodyPr>
          <a:lstStyle/>
          <a:p>
            <a:pPr>
              <a:spcBef>
                <a:spcPct val="50000"/>
              </a:spcBef>
              <a:buFontTx/>
              <a:buNone/>
            </a:pPr>
            <a:r>
              <a:rPr lang="en-US" sz="2400" dirty="0">
                <a:solidFill>
                  <a:srgbClr val="FF0000"/>
                </a:solidFill>
              </a:rPr>
              <a:t>O</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Rectangle 2"/>
          <p:cNvSpPr>
            <a:spLocks noChangeArrowheads="1"/>
          </p:cNvSpPr>
          <p:nvPr/>
        </p:nvSpPr>
        <p:spPr bwMode="auto">
          <a:xfrm>
            <a:off x="5118100" y="4940300"/>
            <a:ext cx="3594100" cy="1762125"/>
          </a:xfrm>
          <a:prstGeom prst="rect">
            <a:avLst/>
          </a:prstGeom>
          <a:solidFill>
            <a:srgbClr val="FFFF99"/>
          </a:solidFill>
          <a:ln w="9525">
            <a:noFill/>
            <a:miter lim="800000"/>
            <a:headEnd/>
            <a:tailEnd/>
          </a:ln>
          <a:effectLst>
            <a:outerShdw dist="107763" dir="2700000" algn="ctr" rotWithShape="0">
              <a:schemeClr val="bg2"/>
            </a:outerShdw>
          </a:effectLst>
        </p:spPr>
        <p:txBody>
          <a:bodyPr/>
          <a:lstStyle/>
          <a:p>
            <a:pPr marL="342900" indent="-342900"/>
            <a:r>
              <a:rPr lang="en-US" dirty="0" smtClean="0">
                <a:solidFill>
                  <a:schemeClr val="accent2"/>
                </a:solidFill>
              </a:rPr>
              <a:t>Nuclear effective interactions do not constrain neutron matter,</a:t>
            </a:r>
          </a:p>
          <a:p>
            <a:pPr marL="342900" indent="-342900"/>
            <a:r>
              <a:rPr lang="en-US" dirty="0" smtClean="0">
                <a:solidFill>
                  <a:schemeClr val="accent2"/>
                </a:solidFill>
              </a:rPr>
              <a:t>Main uncertainty is the density dependence of the symmetry energy</a:t>
            </a:r>
          </a:p>
          <a:p>
            <a:pPr marL="342900" indent="-342900">
              <a:buNone/>
            </a:pPr>
            <a:endParaRPr lang="en-US" dirty="0">
              <a:solidFill>
                <a:schemeClr val="accent2"/>
              </a:solidFill>
            </a:endParaRPr>
          </a:p>
          <a:p>
            <a:pPr marL="342900" indent="-342900">
              <a:buNone/>
            </a:pPr>
            <a:endParaRPr lang="en-US" sz="2000" dirty="0">
              <a:solidFill>
                <a:schemeClr val="accent2"/>
              </a:solidFill>
            </a:endParaRPr>
          </a:p>
          <a:p>
            <a:pPr marL="742950" lvl="1" indent="-285750">
              <a:buFontTx/>
              <a:buNone/>
            </a:pPr>
            <a:endParaRPr lang="en-US" sz="2000" dirty="0"/>
          </a:p>
        </p:txBody>
      </p:sp>
      <p:sp>
        <p:nvSpPr>
          <p:cNvPr id="619523" name="Rectangle 3"/>
          <p:cNvSpPr>
            <a:spLocks noChangeArrowheads="1"/>
          </p:cNvSpPr>
          <p:nvPr/>
        </p:nvSpPr>
        <p:spPr bwMode="auto">
          <a:xfrm>
            <a:off x="628650" y="0"/>
            <a:ext cx="5829300" cy="1524000"/>
          </a:xfrm>
          <a:prstGeom prst="rect">
            <a:avLst/>
          </a:prstGeom>
          <a:noFill/>
          <a:ln w="9525">
            <a:noFill/>
            <a:miter lim="800000"/>
            <a:headEnd/>
            <a:tailEnd/>
          </a:ln>
          <a:effectLst/>
        </p:spPr>
        <p:txBody>
          <a:bodyPr anchor="ctr"/>
          <a:lstStyle/>
          <a:p>
            <a:pPr algn="ctr">
              <a:spcBef>
                <a:spcPct val="0"/>
              </a:spcBef>
              <a:buFontTx/>
              <a:buNone/>
            </a:pPr>
            <a:endParaRPr lang="en-US" sz="2800">
              <a:solidFill>
                <a:srgbClr val="990099"/>
              </a:solidFill>
            </a:endParaRPr>
          </a:p>
        </p:txBody>
      </p:sp>
      <p:sp>
        <p:nvSpPr>
          <p:cNvPr id="619524" name="Rectangle 4"/>
          <p:cNvSpPr>
            <a:spLocks noGrp="1" noChangeArrowheads="1"/>
          </p:cNvSpPr>
          <p:nvPr>
            <p:ph type="title"/>
          </p:nvPr>
        </p:nvSpPr>
        <p:spPr>
          <a:xfrm>
            <a:off x="1201738" y="123870"/>
            <a:ext cx="6794500" cy="595313"/>
          </a:xfrm>
          <a:ln/>
        </p:spPr>
        <p:txBody>
          <a:bodyPr/>
          <a:lstStyle/>
          <a:p>
            <a:r>
              <a:rPr lang="en-US" dirty="0"/>
              <a:t>EOS: </a:t>
            </a:r>
            <a:r>
              <a:rPr lang="en-US" dirty="0" smtClean="0"/>
              <a:t>What are the questions?</a:t>
            </a:r>
            <a:endParaRPr lang="en-US" dirty="0"/>
          </a:p>
        </p:txBody>
      </p:sp>
      <p:sp>
        <p:nvSpPr>
          <p:cNvPr id="619525" name="Rectangle 5"/>
          <p:cNvSpPr>
            <a:spLocks noGrp="1" noChangeArrowheads="1"/>
          </p:cNvSpPr>
          <p:nvPr>
            <p:ph type="body" sz="half" idx="1"/>
          </p:nvPr>
        </p:nvSpPr>
        <p:spPr>
          <a:xfrm>
            <a:off x="749300" y="4902200"/>
            <a:ext cx="3708400" cy="1727200"/>
          </a:xfrm>
          <a:ln/>
        </p:spPr>
        <p:txBody>
          <a:bodyPr/>
          <a:lstStyle/>
          <a:p>
            <a:pPr algn="ctr">
              <a:spcBef>
                <a:spcPct val="50000"/>
              </a:spcBef>
              <a:buFontTx/>
              <a:buNone/>
            </a:pPr>
            <a:r>
              <a:rPr lang="en-US" sz="1800" dirty="0">
                <a:solidFill>
                  <a:schemeClr val="tx1"/>
                </a:solidFill>
              </a:rPr>
              <a:t>E/A (</a:t>
            </a:r>
            <a:r>
              <a:rPr lang="en-US" sz="1800" dirty="0">
                <a:solidFill>
                  <a:schemeClr val="tx1"/>
                </a:solidFill>
                <a:sym typeface="Symbol" pitchFamily="18" charset="2"/>
              </a:rPr>
              <a:t>,) = </a:t>
            </a:r>
            <a:r>
              <a:rPr lang="en-US" sz="1800" dirty="0">
                <a:solidFill>
                  <a:schemeClr val="tx1"/>
                </a:solidFill>
              </a:rPr>
              <a:t>E/A (</a:t>
            </a:r>
            <a:r>
              <a:rPr lang="en-US" sz="1800" dirty="0">
                <a:solidFill>
                  <a:schemeClr val="tx1"/>
                </a:solidFill>
                <a:sym typeface="Symbol" pitchFamily="18" charset="2"/>
              </a:rPr>
              <a:t>,0) + </a:t>
            </a:r>
            <a:r>
              <a:rPr lang="en-US" sz="1800" dirty="0">
                <a:solidFill>
                  <a:srgbClr val="CC00CC"/>
                </a:solidFill>
                <a:latin typeface="Symbol" pitchFamily="18" charset="2"/>
                <a:sym typeface="Symbol" pitchFamily="18" charset="2"/>
              </a:rPr>
              <a:t>d</a:t>
            </a:r>
            <a:r>
              <a:rPr lang="en-US" sz="1800" baseline="30000" dirty="0">
                <a:solidFill>
                  <a:srgbClr val="CC00CC"/>
                </a:solidFill>
                <a:sym typeface="Symbol" pitchFamily="18" charset="2"/>
              </a:rPr>
              <a:t>2</a:t>
            </a:r>
            <a:r>
              <a:rPr lang="en-US" sz="1800" dirty="0">
                <a:solidFill>
                  <a:srgbClr val="CC00CC"/>
                </a:solidFill>
                <a:sym typeface="Symbol" pitchFamily="18" charset="2"/>
              </a:rPr>
              <a:t>S()</a:t>
            </a:r>
          </a:p>
          <a:p>
            <a:pPr algn="ctr">
              <a:spcBef>
                <a:spcPct val="50000"/>
              </a:spcBef>
              <a:buFontTx/>
              <a:buNone/>
            </a:pPr>
            <a:r>
              <a:rPr lang="en-US" sz="1800" dirty="0">
                <a:solidFill>
                  <a:schemeClr val="tx1"/>
                </a:solidFill>
                <a:latin typeface="Symbol" pitchFamily="18" charset="2"/>
                <a:sym typeface="Symbol" pitchFamily="18" charset="2"/>
              </a:rPr>
              <a:t>d</a:t>
            </a:r>
            <a:r>
              <a:rPr lang="en-US" sz="1800" dirty="0">
                <a:solidFill>
                  <a:schemeClr val="tx1"/>
                </a:solidFill>
                <a:sym typeface="Symbol" pitchFamily="18" charset="2"/>
              </a:rPr>
              <a:t> = (</a:t>
            </a:r>
            <a:r>
              <a:rPr lang="en-US" sz="1800" baseline="-25000" dirty="0">
                <a:solidFill>
                  <a:schemeClr val="tx1"/>
                </a:solidFill>
                <a:sym typeface="Symbol" pitchFamily="18" charset="2"/>
              </a:rPr>
              <a:t>n</a:t>
            </a:r>
            <a:r>
              <a:rPr lang="en-US" sz="1800" dirty="0">
                <a:solidFill>
                  <a:schemeClr val="tx1"/>
                </a:solidFill>
                <a:sym typeface="Symbol" pitchFamily="18" charset="2"/>
              </a:rPr>
              <a:t>- </a:t>
            </a:r>
            <a:r>
              <a:rPr lang="en-US" sz="1800" baseline="-25000" dirty="0">
                <a:solidFill>
                  <a:schemeClr val="tx1"/>
                </a:solidFill>
                <a:sym typeface="Symbol" pitchFamily="18" charset="2"/>
              </a:rPr>
              <a:t>p</a:t>
            </a:r>
            <a:r>
              <a:rPr lang="en-US" sz="1800" dirty="0">
                <a:solidFill>
                  <a:schemeClr val="tx1"/>
                </a:solidFill>
                <a:sym typeface="Symbol" pitchFamily="18" charset="2"/>
              </a:rPr>
              <a:t>)/ (</a:t>
            </a:r>
            <a:r>
              <a:rPr lang="en-US" sz="1800" baseline="-25000" dirty="0">
                <a:solidFill>
                  <a:schemeClr val="tx1"/>
                </a:solidFill>
                <a:sym typeface="Symbol" pitchFamily="18" charset="2"/>
              </a:rPr>
              <a:t>n</a:t>
            </a:r>
            <a:r>
              <a:rPr lang="en-US" sz="1800" dirty="0">
                <a:solidFill>
                  <a:schemeClr val="tx1"/>
                </a:solidFill>
                <a:sym typeface="Symbol" pitchFamily="18" charset="2"/>
              </a:rPr>
              <a:t>+ </a:t>
            </a:r>
            <a:r>
              <a:rPr lang="en-US" sz="1800" baseline="-25000" dirty="0">
                <a:solidFill>
                  <a:schemeClr val="tx1"/>
                </a:solidFill>
                <a:sym typeface="Symbol" pitchFamily="18" charset="2"/>
              </a:rPr>
              <a:t>p</a:t>
            </a:r>
            <a:r>
              <a:rPr lang="en-US" sz="1800" dirty="0">
                <a:solidFill>
                  <a:schemeClr val="tx1"/>
                </a:solidFill>
                <a:sym typeface="Symbol" pitchFamily="18" charset="2"/>
              </a:rPr>
              <a:t>) = (N-Z)/A</a:t>
            </a:r>
          </a:p>
        </p:txBody>
      </p:sp>
      <p:graphicFrame>
        <p:nvGraphicFramePr>
          <p:cNvPr id="619534" name="Object 14"/>
          <p:cNvGraphicFramePr>
            <a:graphicFrameLocks noChangeAspect="1"/>
          </p:cNvGraphicFramePr>
          <p:nvPr/>
        </p:nvGraphicFramePr>
        <p:xfrm>
          <a:off x="1857375" y="5886450"/>
          <a:ext cx="1746250" cy="1136650"/>
        </p:xfrm>
        <a:graphic>
          <a:graphicData uri="http://schemas.openxmlformats.org/presentationml/2006/ole">
            <mc:AlternateContent xmlns:mc="http://schemas.openxmlformats.org/markup-compatibility/2006">
              <mc:Choice xmlns:v="urn:schemas-microsoft-com:vml" Requires="v">
                <p:oleObj spid="_x0000_s637958" name="Equation" r:id="rId4" imgW="1091878" imgH="711016" progId="Equation.DSMT4">
                  <p:embed/>
                </p:oleObj>
              </mc:Choice>
              <mc:Fallback>
                <p:oleObj name="Equation" r:id="rId4" imgW="1091878" imgH="711016"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7375" y="5886450"/>
                        <a:ext cx="1746250" cy="1136650"/>
                      </a:xfrm>
                      <a:prstGeom prst="rect">
                        <a:avLst/>
                      </a:prstGeom>
                      <a:noFill/>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blurRad="63500" dist="107763" dir="2700000" algn="ctr" rotWithShape="0">
                                <a:srgbClr val="000000">
                                  <a:alpha val="74997"/>
                                </a:srgbClr>
                              </a:outerShdw>
                            </a:effectLst>
                          </a14:hiddenEffects>
                        </a:ext>
                      </a:extLst>
                    </p:spPr>
                  </p:pic>
                </p:oleObj>
              </mc:Fallback>
            </mc:AlternateContent>
          </a:graphicData>
        </a:graphic>
      </p:graphicFrame>
      <p:pic>
        <p:nvPicPr>
          <p:cNvPr id="619548" name="Picture 28" descr="sm_eos"/>
          <p:cNvPicPr>
            <a:picLocks noChangeAspect="1" noChangeArrowheads="1"/>
          </p:cNvPicPr>
          <p:nvPr/>
        </p:nvPicPr>
        <p:blipFill>
          <a:blip r:embed="rId6"/>
          <a:srcRect/>
          <a:stretch>
            <a:fillRect/>
          </a:stretch>
        </p:blipFill>
        <p:spPr bwMode="auto">
          <a:xfrm>
            <a:off x="0" y="546100"/>
            <a:ext cx="4929188" cy="4335463"/>
          </a:xfrm>
          <a:prstGeom prst="rect">
            <a:avLst/>
          </a:prstGeom>
          <a:noFill/>
        </p:spPr>
      </p:pic>
      <p:cxnSp>
        <p:nvCxnSpPr>
          <p:cNvPr id="11" name="Straight Arrow Connector 10"/>
          <p:cNvCxnSpPr/>
          <p:nvPr/>
        </p:nvCxnSpPr>
        <p:spPr bwMode="auto">
          <a:xfrm rot="5400000" flipH="1" flipV="1">
            <a:off x="498144" y="3937380"/>
            <a:ext cx="1774209" cy="204716"/>
          </a:xfrm>
          <a:prstGeom prst="straightConnector1">
            <a:avLst/>
          </a:prstGeom>
          <a:solidFill>
            <a:srgbClr val="FFFF99"/>
          </a:solidFill>
          <a:ln w="9525" cap="flat" cmpd="sng" algn="ctr">
            <a:noFill/>
            <a:prstDash val="solid"/>
            <a:round/>
            <a:headEnd type="none" w="med" len="med"/>
            <a:tailEnd type="arrow"/>
          </a:ln>
          <a:effectLst/>
        </p:spPr>
      </p:cxnSp>
      <p:cxnSp>
        <p:nvCxnSpPr>
          <p:cNvPr id="13" name="Straight Arrow Connector 12"/>
          <p:cNvCxnSpPr/>
          <p:nvPr/>
        </p:nvCxnSpPr>
        <p:spPr bwMode="auto">
          <a:xfrm rot="5400000">
            <a:off x="-156949" y="1030406"/>
            <a:ext cx="1228298" cy="122830"/>
          </a:xfrm>
          <a:prstGeom prst="straightConnector1">
            <a:avLst/>
          </a:prstGeom>
          <a:solidFill>
            <a:srgbClr val="FFFF99"/>
          </a:solidFill>
          <a:ln w="9525" cap="flat" cmpd="sng" algn="ctr">
            <a:noFill/>
            <a:prstDash val="solid"/>
            <a:round/>
            <a:headEnd type="none" w="med" len="med"/>
            <a:tailEnd type="arrow"/>
          </a:ln>
          <a:effectLst/>
        </p:spPr>
      </p:cxnSp>
      <p:cxnSp>
        <p:nvCxnSpPr>
          <p:cNvPr id="15" name="Straight Arrow Connector 14"/>
          <p:cNvCxnSpPr/>
          <p:nvPr/>
        </p:nvCxnSpPr>
        <p:spPr bwMode="auto">
          <a:xfrm rot="5400000">
            <a:off x="-1521724" y="1767385"/>
            <a:ext cx="3234519" cy="191069"/>
          </a:xfrm>
          <a:prstGeom prst="straightConnector1">
            <a:avLst/>
          </a:prstGeom>
          <a:solidFill>
            <a:srgbClr val="FFFF99"/>
          </a:solidFill>
          <a:ln w="9525" cap="flat" cmpd="sng" algn="ctr">
            <a:noFill/>
            <a:prstDash val="solid"/>
            <a:round/>
            <a:headEnd type="none" w="med" len="med"/>
            <a:tailEnd type="arrow"/>
          </a:ln>
          <a:effectLst/>
        </p:spPr>
      </p:cxnSp>
      <p:grpSp>
        <p:nvGrpSpPr>
          <p:cNvPr id="2" name="Group 22"/>
          <p:cNvGrpSpPr/>
          <p:nvPr/>
        </p:nvGrpSpPr>
        <p:grpSpPr>
          <a:xfrm>
            <a:off x="602281" y="859357"/>
            <a:ext cx="8020050" cy="4122077"/>
            <a:chOff x="602281" y="859357"/>
            <a:chExt cx="8020050" cy="4122077"/>
          </a:xfrm>
        </p:grpSpPr>
        <p:sp>
          <p:nvSpPr>
            <p:cNvPr id="9" name="Text Box 4"/>
            <p:cNvSpPr txBox="1">
              <a:spLocks noChangeArrowheads="1"/>
            </p:cNvSpPr>
            <p:nvPr/>
          </p:nvSpPr>
          <p:spPr bwMode="auto">
            <a:xfrm>
              <a:off x="602281" y="859357"/>
              <a:ext cx="8020050" cy="366712"/>
            </a:xfrm>
            <a:prstGeom prst="rect">
              <a:avLst/>
            </a:prstGeom>
            <a:solidFill>
              <a:srgbClr val="CCFFFF"/>
            </a:solidFill>
            <a:ln w="9525">
              <a:noFill/>
              <a:miter lim="800000"/>
              <a:headEnd/>
              <a:tailEnd/>
            </a:ln>
            <a:effectLst>
              <a:outerShdw dist="107763" dir="2700000" algn="ctr" rotWithShape="0">
                <a:schemeClr val="bg2"/>
              </a:outerShdw>
            </a:effectLst>
          </p:spPr>
          <p:txBody>
            <a:bodyPr wrap="none">
              <a:spAutoFit/>
            </a:bodyPr>
            <a:lstStyle/>
            <a:p>
              <a:pPr>
                <a:buFontTx/>
                <a:buNone/>
                <a:defRPr/>
              </a:pPr>
              <a:r>
                <a:rPr lang="en-US" dirty="0">
                  <a:cs typeface="Times New Roman" pitchFamily="18" charset="0"/>
                </a:rPr>
                <a:t> B</a:t>
              </a:r>
              <a:r>
                <a:rPr lang="en-US" baseline="-30000" dirty="0">
                  <a:cs typeface="Times New Roman" pitchFamily="18" charset="0"/>
                </a:rPr>
                <a:t>A,Z</a:t>
              </a:r>
              <a:r>
                <a:rPr lang="en-US" dirty="0">
                  <a:cs typeface="Times New Roman" pitchFamily="18" charset="0"/>
                </a:rPr>
                <a:t> = </a:t>
              </a:r>
              <a:r>
                <a:rPr lang="en-US" dirty="0" err="1">
                  <a:cs typeface="Times New Roman" pitchFamily="18" charset="0"/>
                </a:rPr>
                <a:t>a</a:t>
              </a:r>
              <a:r>
                <a:rPr lang="en-US" baseline="-30000" dirty="0" err="1">
                  <a:cs typeface="Times New Roman" pitchFamily="18" charset="0"/>
                </a:rPr>
                <a:t>v</a:t>
              </a:r>
              <a:r>
                <a:rPr lang="en-US" dirty="0">
                  <a:cs typeface="Times New Roman" pitchFamily="18" charset="0"/>
                </a:rPr>
                <a:t>[1-b</a:t>
              </a:r>
              <a:r>
                <a:rPr lang="en-US" baseline="-25000" dirty="0">
                  <a:cs typeface="Times New Roman" pitchFamily="18" charset="0"/>
                </a:rPr>
                <a:t>1</a:t>
              </a:r>
              <a:r>
                <a:rPr lang="en-US" dirty="0">
                  <a:cs typeface="Times New Roman" pitchFamily="18" charset="0"/>
                </a:rPr>
                <a:t>((N-Z)/A)²]A - a</a:t>
              </a:r>
              <a:r>
                <a:rPr lang="en-US" baseline="-30000" dirty="0">
                  <a:cs typeface="Times New Roman" pitchFamily="18" charset="0"/>
                </a:rPr>
                <a:t>s</a:t>
              </a:r>
              <a:r>
                <a:rPr lang="en-US" dirty="0">
                  <a:cs typeface="Times New Roman" pitchFamily="18" charset="0"/>
                </a:rPr>
                <a:t>[1-b</a:t>
              </a:r>
              <a:r>
                <a:rPr lang="en-US" baseline="-25000" dirty="0">
                  <a:cs typeface="Times New Roman" pitchFamily="18" charset="0"/>
                </a:rPr>
                <a:t>2</a:t>
              </a:r>
              <a:r>
                <a:rPr lang="en-US" dirty="0">
                  <a:cs typeface="Times New Roman" pitchFamily="18" charset="0"/>
                </a:rPr>
                <a:t>((N-Z)/A)²]A</a:t>
              </a:r>
              <a:r>
                <a:rPr lang="en-US" baseline="30000" dirty="0">
                  <a:cs typeface="Times New Roman" pitchFamily="18" charset="0"/>
                </a:rPr>
                <a:t>2/3 </a:t>
              </a:r>
              <a:r>
                <a:rPr lang="en-US" dirty="0">
                  <a:cs typeface="Times New Roman" pitchFamily="18" charset="0"/>
                </a:rPr>
                <a:t>- a</a:t>
              </a:r>
              <a:r>
                <a:rPr lang="en-US" baseline="-30000" dirty="0">
                  <a:cs typeface="Times New Roman" pitchFamily="18" charset="0"/>
                </a:rPr>
                <a:t>c</a:t>
              </a:r>
              <a:r>
                <a:rPr lang="en-US" dirty="0">
                  <a:cs typeface="Times New Roman" pitchFamily="18" charset="0"/>
                </a:rPr>
                <a:t> Z²/A</a:t>
              </a:r>
              <a:r>
                <a:rPr lang="en-US" baseline="30000" dirty="0">
                  <a:cs typeface="Times New Roman" pitchFamily="18" charset="0"/>
                </a:rPr>
                <a:t>1/3</a:t>
              </a:r>
              <a:r>
                <a:rPr lang="en-US" dirty="0">
                  <a:cs typeface="Times New Roman" pitchFamily="18" charset="0"/>
                </a:rPr>
                <a:t> + δ</a:t>
              </a:r>
              <a:r>
                <a:rPr lang="en-US" baseline="-30000" dirty="0">
                  <a:cs typeface="Times New Roman" pitchFamily="18" charset="0"/>
                </a:rPr>
                <a:t>A,Z</a:t>
              </a:r>
              <a:r>
                <a:rPr lang="en-US" dirty="0">
                  <a:cs typeface="Times New Roman" pitchFamily="18" charset="0"/>
                </a:rPr>
                <a:t>A</a:t>
              </a:r>
              <a:r>
                <a:rPr lang="en-US" baseline="30000" dirty="0">
                  <a:cs typeface="Times New Roman" pitchFamily="18" charset="0"/>
                </a:rPr>
                <a:t>-1/2</a:t>
              </a:r>
              <a:r>
                <a:rPr lang="en-US" dirty="0">
                  <a:cs typeface="Times New Roman" pitchFamily="18" charset="0"/>
                </a:rPr>
                <a:t> + C</a:t>
              </a:r>
              <a:r>
                <a:rPr lang="en-US" baseline="-30000" dirty="0">
                  <a:cs typeface="Times New Roman" pitchFamily="18" charset="0"/>
                </a:rPr>
                <a:t>d</a:t>
              </a:r>
              <a:r>
                <a:rPr lang="en-US" dirty="0">
                  <a:cs typeface="Times New Roman" pitchFamily="18" charset="0"/>
                </a:rPr>
                <a:t>Z²/A, </a:t>
              </a:r>
            </a:p>
          </p:txBody>
        </p:sp>
        <p:grpSp>
          <p:nvGrpSpPr>
            <p:cNvPr id="3" name="Group 21"/>
            <p:cNvGrpSpPr/>
            <p:nvPr/>
          </p:nvGrpSpPr>
          <p:grpSpPr>
            <a:xfrm>
              <a:off x="1487606" y="1160060"/>
              <a:ext cx="2183641" cy="3821374"/>
              <a:chOff x="1487606" y="1160060"/>
              <a:chExt cx="2183641" cy="3821374"/>
            </a:xfrm>
          </p:grpSpPr>
          <p:cxnSp>
            <p:nvCxnSpPr>
              <p:cNvPr id="17" name="Straight Arrow Connector 16"/>
              <p:cNvCxnSpPr/>
              <p:nvPr/>
            </p:nvCxnSpPr>
            <p:spPr bwMode="auto">
              <a:xfrm rot="16200000" flipH="1">
                <a:off x="-34120" y="2681786"/>
                <a:ext cx="3821374" cy="777922"/>
              </a:xfrm>
              <a:prstGeom prst="straightConnector1">
                <a:avLst/>
              </a:prstGeom>
              <a:solidFill>
                <a:srgbClr val="FFFF99"/>
              </a:solidFill>
              <a:ln w="25400" cap="flat" cmpd="sng" algn="ctr">
                <a:solidFill>
                  <a:schemeClr val="tx1"/>
                </a:solidFill>
                <a:prstDash val="solid"/>
                <a:round/>
                <a:headEnd type="none" w="med" len="med"/>
                <a:tailEnd type="arrow"/>
              </a:ln>
              <a:effectLst/>
            </p:spPr>
          </p:cxnSp>
          <p:cxnSp>
            <p:nvCxnSpPr>
              <p:cNvPr id="19" name="Straight Arrow Connector 18"/>
              <p:cNvCxnSpPr/>
              <p:nvPr/>
            </p:nvCxnSpPr>
            <p:spPr bwMode="auto">
              <a:xfrm rot="16200000" flipH="1">
                <a:off x="948519" y="2258704"/>
                <a:ext cx="3766782" cy="1678675"/>
              </a:xfrm>
              <a:prstGeom prst="straightConnector1">
                <a:avLst/>
              </a:prstGeom>
              <a:solidFill>
                <a:srgbClr val="FFFF99"/>
              </a:solidFill>
              <a:ln w="25400" cap="flat" cmpd="sng" algn="ctr">
                <a:solidFill>
                  <a:schemeClr val="tx1"/>
                </a:solidFill>
                <a:prstDash val="solid"/>
                <a:round/>
                <a:headEnd type="none" w="med" len="med"/>
                <a:tailEnd type="arrow"/>
              </a:ln>
              <a:effectLst/>
            </p:spPr>
          </p:cxnSp>
        </p:grpSp>
      </p:grpSp>
      <p:sp>
        <p:nvSpPr>
          <p:cNvPr id="18" name="Text Box 4"/>
          <p:cNvSpPr txBox="1">
            <a:spLocks noChangeArrowheads="1"/>
          </p:cNvSpPr>
          <p:nvPr/>
        </p:nvSpPr>
        <p:spPr bwMode="auto">
          <a:xfrm rot="5400000">
            <a:off x="7075487" y="2672004"/>
            <a:ext cx="3082925" cy="304800"/>
          </a:xfrm>
          <a:prstGeom prst="rect">
            <a:avLst/>
          </a:prstGeom>
          <a:noFill/>
          <a:ln w="9525">
            <a:noFill/>
            <a:miter lim="800000"/>
            <a:headEnd/>
            <a:tailEnd/>
          </a:ln>
          <a:effectLst/>
        </p:spPr>
        <p:txBody>
          <a:bodyPr wrap="none">
            <a:spAutoFit/>
          </a:bodyPr>
          <a:lstStyle/>
          <a:p>
            <a:pPr>
              <a:spcBef>
                <a:spcPct val="0"/>
              </a:spcBef>
              <a:buFontTx/>
              <a:buNone/>
            </a:pPr>
            <a:r>
              <a:rPr lang="en-US" sz="1400" dirty="0"/>
              <a:t>Brown, Phys. Rev. </a:t>
            </a:r>
            <a:r>
              <a:rPr lang="en-US" sz="1400" dirty="0" err="1"/>
              <a:t>Lett</a:t>
            </a:r>
            <a:r>
              <a:rPr lang="en-US" sz="1400" dirty="0"/>
              <a:t>. 85, 5296 (2001)</a:t>
            </a:r>
          </a:p>
        </p:txBody>
      </p:sp>
      <p:pic>
        <p:nvPicPr>
          <p:cNvPr id="20" name="Picture 5" descr="C:\Documents and Settings\lynch\My Documents\scratch\workshop\nmall.bmp"/>
          <p:cNvPicPr>
            <a:picLocks noChangeAspect="1" noChangeArrowheads="1"/>
          </p:cNvPicPr>
          <p:nvPr/>
        </p:nvPicPr>
        <p:blipFill>
          <a:blip r:embed="rId7"/>
          <a:srcRect/>
          <a:stretch>
            <a:fillRect/>
          </a:stretch>
        </p:blipFill>
        <p:spPr bwMode="auto">
          <a:xfrm>
            <a:off x="4960938" y="1406766"/>
            <a:ext cx="3424237" cy="3303587"/>
          </a:xfrm>
          <a:prstGeom prst="rect">
            <a:avLst/>
          </a:prstGeom>
          <a:noFill/>
        </p:spPr>
      </p:pic>
      <p:sp>
        <p:nvSpPr>
          <p:cNvPr id="21" name="TextBox 20"/>
          <p:cNvSpPr txBox="1"/>
          <p:nvPr/>
        </p:nvSpPr>
        <p:spPr>
          <a:xfrm>
            <a:off x="5791200" y="1553029"/>
            <a:ext cx="1236236" cy="307777"/>
          </a:xfrm>
          <a:prstGeom prst="rect">
            <a:avLst/>
          </a:prstGeom>
          <a:noFill/>
        </p:spPr>
        <p:txBody>
          <a:bodyPr wrap="none" rtlCol="0">
            <a:spAutoFit/>
          </a:bodyPr>
          <a:lstStyle/>
          <a:p>
            <a:pPr>
              <a:buNone/>
            </a:pPr>
            <a:r>
              <a:rPr lang="en-US" sz="1400" dirty="0" smtClean="0"/>
              <a:t>neutron matter</a:t>
            </a:r>
            <a:endParaRPr lang="en-US" sz="1400" dirty="0"/>
          </a:p>
        </p:txBody>
      </p:sp>
      <p:cxnSp>
        <p:nvCxnSpPr>
          <p:cNvPr id="23" name="Straight Connector 22"/>
          <p:cNvCxnSpPr/>
          <p:nvPr/>
        </p:nvCxnSpPr>
        <p:spPr bwMode="auto">
          <a:xfrm>
            <a:off x="6966857" y="1451429"/>
            <a:ext cx="914400" cy="914400"/>
          </a:xfrm>
          <a:prstGeom prst="line">
            <a:avLst/>
          </a:prstGeom>
          <a:solidFill>
            <a:srgbClr val="FFFF99"/>
          </a:solidFill>
          <a:ln w="9525" cap="flat" cmpd="sng" algn="ctr">
            <a:noFill/>
            <a:prstDash val="solid"/>
            <a:round/>
            <a:headEnd type="none" w="med" len="med"/>
            <a:tailEnd type="none" w="med" len="med"/>
          </a:ln>
          <a:effectLst/>
        </p:spPr>
      </p:cxnSp>
      <p:cxnSp>
        <p:nvCxnSpPr>
          <p:cNvPr id="25" name="Straight Connector 24"/>
          <p:cNvCxnSpPr/>
          <p:nvPr/>
        </p:nvCxnSpPr>
        <p:spPr bwMode="auto">
          <a:xfrm rot="5400000" flipH="1" flipV="1">
            <a:off x="3889829" y="4180115"/>
            <a:ext cx="769257" cy="14514"/>
          </a:xfrm>
          <a:prstGeom prst="line">
            <a:avLst/>
          </a:prstGeom>
          <a:solidFill>
            <a:srgbClr val="FFFF99"/>
          </a:solidFill>
          <a:ln w="9525" cap="flat" cmpd="sng" algn="ctr">
            <a:noFill/>
            <a:prstDash val="solid"/>
            <a:round/>
            <a:headEnd type="none" w="med" len="med"/>
            <a:tailEnd type="none" w="med" len="med"/>
          </a:ln>
          <a:effectLst/>
        </p:spPr>
      </p:cxnSp>
      <p:cxnSp>
        <p:nvCxnSpPr>
          <p:cNvPr id="27" name="Straight Connector 26"/>
          <p:cNvCxnSpPr/>
          <p:nvPr/>
        </p:nvCxnSpPr>
        <p:spPr bwMode="auto">
          <a:xfrm rot="5400000">
            <a:off x="5573486" y="2844802"/>
            <a:ext cx="2815773" cy="1"/>
          </a:xfrm>
          <a:prstGeom prst="line">
            <a:avLst/>
          </a:prstGeom>
          <a:solidFill>
            <a:srgbClr val="FFFF99"/>
          </a:solidFill>
          <a:ln w="25400" cap="flat" cmpd="sng" algn="ctr">
            <a:solidFill>
              <a:srgbClr val="FF0000"/>
            </a:solidFill>
            <a:prstDash val="solid"/>
            <a:round/>
            <a:headEnd type="none" w="med" len="med"/>
            <a:tailEnd type="none" w="med" len="med"/>
          </a:ln>
          <a:effectLst/>
        </p:spPr>
      </p:cxnSp>
      <p:sp>
        <p:nvSpPr>
          <p:cNvPr id="31" name="TextBox 30"/>
          <p:cNvSpPr txBox="1"/>
          <p:nvPr/>
        </p:nvSpPr>
        <p:spPr>
          <a:xfrm>
            <a:off x="6937833" y="2148109"/>
            <a:ext cx="502061" cy="523220"/>
          </a:xfrm>
          <a:prstGeom prst="rect">
            <a:avLst/>
          </a:prstGeom>
          <a:noFill/>
        </p:spPr>
        <p:txBody>
          <a:bodyPr wrap="none" rtlCol="0">
            <a:spAutoFit/>
          </a:bodyPr>
          <a:lstStyle/>
          <a:p>
            <a:pPr>
              <a:buNone/>
            </a:pPr>
            <a:r>
              <a:rPr lang="en-US" sz="2800" dirty="0" smtClean="0">
                <a:solidFill>
                  <a:srgbClr val="FF0000"/>
                </a:solidFill>
                <a:sym typeface="Symbol"/>
              </a:rPr>
              <a:t></a:t>
            </a:r>
            <a:r>
              <a:rPr lang="en-US" sz="2800" baseline="-25000" dirty="0" smtClean="0">
                <a:solidFill>
                  <a:srgbClr val="FF0000"/>
                </a:solidFill>
                <a:sym typeface="Symbol"/>
              </a:rPr>
              <a:t>0</a:t>
            </a:r>
            <a:endParaRPr lang="en-US" sz="2800" dirty="0">
              <a:solidFill>
                <a:srgbClr val="FF0000"/>
              </a:solidFill>
            </a:endParaRPr>
          </a:p>
        </p:txBody>
      </p:sp>
      <p:sp>
        <p:nvSpPr>
          <p:cNvPr id="32" name="TextBox 31"/>
          <p:cNvSpPr txBox="1"/>
          <p:nvPr/>
        </p:nvSpPr>
        <p:spPr>
          <a:xfrm>
            <a:off x="7228115" y="1509486"/>
            <a:ext cx="744114" cy="523220"/>
          </a:xfrm>
          <a:prstGeom prst="rect">
            <a:avLst/>
          </a:prstGeom>
          <a:noFill/>
        </p:spPr>
        <p:txBody>
          <a:bodyPr wrap="none" rtlCol="0">
            <a:spAutoFit/>
          </a:bodyPr>
          <a:lstStyle/>
          <a:p>
            <a:pPr>
              <a:buNone/>
            </a:pPr>
            <a:r>
              <a:rPr lang="en-US" sz="2800" dirty="0" smtClean="0">
                <a:solidFill>
                  <a:srgbClr val="FF00FF"/>
                </a:solidFill>
                <a:sym typeface="Symbol"/>
              </a:rPr>
              <a:t>=1</a:t>
            </a:r>
            <a:endParaRPr lang="en-US" sz="2800" dirty="0">
              <a:solidFill>
                <a:srgbClr val="FF00FF"/>
              </a:solidFill>
            </a:endParaRPr>
          </a:p>
        </p:txBody>
      </p:sp>
      <p:sp>
        <p:nvSpPr>
          <p:cNvPr id="33" name="TextBox 32"/>
          <p:cNvSpPr txBox="1"/>
          <p:nvPr/>
        </p:nvSpPr>
        <p:spPr>
          <a:xfrm>
            <a:off x="3287486" y="1516745"/>
            <a:ext cx="744114" cy="523220"/>
          </a:xfrm>
          <a:prstGeom prst="rect">
            <a:avLst/>
          </a:prstGeom>
          <a:noFill/>
        </p:spPr>
        <p:txBody>
          <a:bodyPr wrap="none" rtlCol="0">
            <a:spAutoFit/>
          </a:bodyPr>
          <a:lstStyle/>
          <a:p>
            <a:pPr>
              <a:buNone/>
            </a:pPr>
            <a:r>
              <a:rPr lang="en-US" sz="2800" dirty="0" smtClean="0">
                <a:solidFill>
                  <a:srgbClr val="FF00FF"/>
                </a:solidFill>
                <a:sym typeface="Symbol"/>
              </a:rPr>
              <a:t>=0</a:t>
            </a:r>
            <a:endParaRPr lang="en-US" sz="2800" dirty="0">
              <a:solidFill>
                <a:srgbClr val="FF00FF"/>
              </a:solidFill>
            </a:endParaRPr>
          </a:p>
        </p:txBody>
      </p:sp>
      <p:sp>
        <p:nvSpPr>
          <p:cNvPr id="26" name="Text Box 8">
            <a:hlinkClick r:id="" action="ppaction://hlinkshowjump?jump=firstslide"/>
          </p:cNvPr>
          <p:cNvSpPr txBox="1">
            <a:spLocks noChangeArrowheads="1"/>
          </p:cNvSpPr>
          <p:nvPr/>
        </p:nvSpPr>
        <p:spPr bwMode="auto">
          <a:xfrm>
            <a:off x="8451850" y="4376161"/>
            <a:ext cx="692150" cy="457200"/>
          </a:xfrm>
          <a:prstGeom prst="rect">
            <a:avLst/>
          </a:prstGeom>
          <a:noFill/>
          <a:ln w="9525">
            <a:noFill/>
            <a:miter lim="800000"/>
            <a:headEnd/>
            <a:tailEnd/>
          </a:ln>
          <a:effectLst/>
        </p:spPr>
        <p:txBody>
          <a:bodyPr>
            <a:spAutoFit/>
          </a:bodyPr>
          <a:lstStyle/>
          <a:p>
            <a:pPr>
              <a:spcBef>
                <a:spcPct val="50000"/>
              </a:spcBef>
              <a:buFontTx/>
              <a:buNone/>
            </a:pPr>
            <a:r>
              <a:rPr lang="en-US" sz="2400" dirty="0" smtClean="0">
                <a:solidFill>
                  <a:srgbClr val="FF0000"/>
                </a:solidFill>
              </a:rPr>
              <a:t>O</a:t>
            </a:r>
            <a:endParaRPr lang="en-US" sz="2400" dirty="0">
              <a:solidFill>
                <a:srgbClr val="FF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8" name="Rectangle 2"/>
          <p:cNvSpPr>
            <a:spLocks noGrp="1" noChangeArrowheads="1"/>
          </p:cNvSpPr>
          <p:nvPr>
            <p:ph type="title"/>
          </p:nvPr>
        </p:nvSpPr>
        <p:spPr>
          <a:xfrm>
            <a:off x="546100" y="150813"/>
            <a:ext cx="7772400" cy="598487"/>
          </a:xfrm>
          <a:ln/>
        </p:spPr>
        <p:txBody>
          <a:bodyPr/>
          <a:lstStyle/>
          <a:p>
            <a:r>
              <a:rPr lang="en-US"/>
              <a:t>EOS, Symmetry Energy and Neutron Stars</a:t>
            </a:r>
          </a:p>
        </p:txBody>
      </p:sp>
      <p:sp>
        <p:nvSpPr>
          <p:cNvPr id="613379" name="Rectangle 3"/>
          <p:cNvSpPr>
            <a:spLocks noGrp="1" noChangeArrowheads="1"/>
          </p:cNvSpPr>
          <p:nvPr>
            <p:ph type="body" sz="half" idx="1"/>
          </p:nvPr>
        </p:nvSpPr>
        <p:spPr>
          <a:xfrm>
            <a:off x="88900" y="952500"/>
            <a:ext cx="3479800" cy="5486400"/>
          </a:xfrm>
        </p:spPr>
        <p:txBody>
          <a:bodyPr/>
          <a:lstStyle/>
          <a:p>
            <a:pPr>
              <a:lnSpc>
                <a:spcPct val="90000"/>
              </a:lnSpc>
            </a:pPr>
            <a:r>
              <a:rPr lang="en-US" sz="2000" dirty="0"/>
              <a:t>Influences neutron Star stability against gravitational collapse	</a:t>
            </a:r>
          </a:p>
          <a:p>
            <a:pPr>
              <a:lnSpc>
                <a:spcPct val="90000"/>
              </a:lnSpc>
            </a:pPr>
            <a:r>
              <a:rPr lang="en-US" sz="2000" dirty="0"/>
              <a:t>Stellar density profile</a:t>
            </a:r>
          </a:p>
          <a:p>
            <a:pPr>
              <a:lnSpc>
                <a:spcPct val="90000"/>
              </a:lnSpc>
            </a:pPr>
            <a:r>
              <a:rPr lang="en-US" sz="2000" dirty="0"/>
              <a:t>Internal structure: occurrence of various phases.</a:t>
            </a:r>
          </a:p>
          <a:p>
            <a:pPr>
              <a:lnSpc>
                <a:spcPct val="90000"/>
              </a:lnSpc>
            </a:pPr>
            <a:r>
              <a:rPr lang="en-US" sz="2000" dirty="0"/>
              <a:t>Observational consequences:</a:t>
            </a:r>
          </a:p>
          <a:p>
            <a:pPr lvl="1">
              <a:lnSpc>
                <a:spcPct val="90000"/>
              </a:lnSpc>
            </a:pPr>
            <a:r>
              <a:rPr lang="en-US" sz="2000" dirty="0"/>
              <a:t>Cooling rates of proto-neutron </a:t>
            </a:r>
            <a:r>
              <a:rPr lang="en-US" sz="2000" dirty="0" smtClean="0"/>
              <a:t>stars and</a:t>
            </a:r>
          </a:p>
          <a:p>
            <a:pPr lvl="1">
              <a:lnSpc>
                <a:spcPct val="90000"/>
              </a:lnSpc>
            </a:pPr>
            <a:r>
              <a:rPr lang="en-US" sz="2000" dirty="0" smtClean="0"/>
              <a:t>Temperatures and luminosities of X-ray </a:t>
            </a:r>
            <a:r>
              <a:rPr lang="en-US" sz="2000" dirty="0" err="1" smtClean="0"/>
              <a:t>bursters</a:t>
            </a:r>
            <a:r>
              <a:rPr lang="en-US" sz="2000" dirty="0" smtClean="0"/>
              <a:t> .</a:t>
            </a:r>
          </a:p>
          <a:p>
            <a:pPr lvl="1">
              <a:lnSpc>
                <a:spcPct val="90000"/>
              </a:lnSpc>
            </a:pPr>
            <a:r>
              <a:rPr lang="en-US" sz="2000" dirty="0" smtClean="0"/>
              <a:t>Stellar masses, radii and moments of inertia.</a:t>
            </a:r>
          </a:p>
          <a:p>
            <a:pPr lvl="2">
              <a:lnSpc>
                <a:spcPct val="90000"/>
              </a:lnSpc>
            </a:pPr>
            <a:r>
              <a:rPr lang="en-US" dirty="0" smtClean="0"/>
              <a:t>Can be studied by X-ray observers.</a:t>
            </a:r>
          </a:p>
          <a:p>
            <a:pPr lvl="2">
              <a:lnSpc>
                <a:spcPct val="90000"/>
              </a:lnSpc>
              <a:buNone/>
            </a:pPr>
            <a:endParaRPr lang="en-US" dirty="0"/>
          </a:p>
          <a:p>
            <a:pPr lvl="1">
              <a:lnSpc>
                <a:spcPct val="90000"/>
              </a:lnSpc>
            </a:pPr>
            <a:endParaRPr lang="en-US" sz="2000" dirty="0"/>
          </a:p>
          <a:p>
            <a:pPr lvl="1">
              <a:lnSpc>
                <a:spcPct val="90000"/>
              </a:lnSpc>
            </a:pPr>
            <a:endParaRPr lang="en-US" sz="2000" dirty="0"/>
          </a:p>
          <a:p>
            <a:pPr>
              <a:lnSpc>
                <a:spcPct val="90000"/>
              </a:lnSpc>
            </a:pPr>
            <a:endParaRPr lang="en-US" sz="2000" dirty="0"/>
          </a:p>
        </p:txBody>
      </p:sp>
      <p:sp>
        <p:nvSpPr>
          <p:cNvPr id="613382" name="Rectangle 6"/>
          <p:cNvSpPr>
            <a:spLocks noChangeArrowheads="1"/>
          </p:cNvSpPr>
          <p:nvPr/>
        </p:nvSpPr>
        <p:spPr bwMode="auto">
          <a:xfrm>
            <a:off x="3706585" y="4686627"/>
            <a:ext cx="5372100" cy="2066873"/>
          </a:xfrm>
          <a:prstGeom prst="rect">
            <a:avLst/>
          </a:prstGeom>
          <a:solidFill>
            <a:srgbClr val="FFFFB3"/>
          </a:solidFill>
          <a:ln w="9525">
            <a:noFill/>
            <a:miter lim="800000"/>
            <a:headEnd/>
            <a:tailEnd/>
          </a:ln>
          <a:effectLst>
            <a:outerShdw dist="107763" dir="2700000" algn="ctr" rotWithShape="0">
              <a:schemeClr val="bg2"/>
            </a:outerShdw>
          </a:effectLst>
        </p:spPr>
        <p:txBody>
          <a:bodyPr/>
          <a:lstStyle/>
          <a:p>
            <a:pPr marL="285750" indent="-285750"/>
            <a:r>
              <a:rPr lang="en-US" dirty="0" smtClean="0">
                <a:solidFill>
                  <a:schemeClr val="accent6"/>
                </a:solidFill>
              </a:rPr>
              <a:t>Currently , scientists are working to constrain EoS with data on X-ray bursts and low mass X-ray binaries. </a:t>
            </a:r>
          </a:p>
          <a:p>
            <a:pPr marL="285750" indent="-285750"/>
            <a:r>
              <a:rPr lang="en-US" dirty="0" smtClean="0">
                <a:solidFill>
                  <a:schemeClr val="accent6"/>
                </a:solidFill>
              </a:rPr>
              <a:t>R vs. M relationship reflects EoS over a range of densities</a:t>
            </a:r>
          </a:p>
          <a:p>
            <a:pPr marL="285750" indent="-285750">
              <a:buFont typeface="Symbol" pitchFamily="18" charset="2"/>
              <a:buChar char="Þ"/>
            </a:pPr>
            <a:r>
              <a:rPr lang="en-US" dirty="0" smtClean="0">
                <a:solidFill>
                  <a:srgbClr val="FF0000"/>
                </a:solidFill>
              </a:rPr>
              <a:t>It is important to obtain complementary laboratory constraints at specific densities. </a:t>
            </a:r>
          </a:p>
        </p:txBody>
      </p:sp>
      <p:sp>
        <p:nvSpPr>
          <p:cNvPr id="613383" name="AutoShape 7"/>
          <p:cNvSpPr>
            <a:spLocks noChangeArrowheads="1"/>
          </p:cNvSpPr>
          <p:nvPr/>
        </p:nvSpPr>
        <p:spPr bwMode="auto">
          <a:xfrm>
            <a:off x="3054350" y="5867400"/>
            <a:ext cx="730250" cy="419426"/>
          </a:xfrm>
          <a:prstGeom prst="rightArrow">
            <a:avLst>
              <a:gd name="adj1" fmla="val 50000"/>
              <a:gd name="adj2" fmla="val 63043"/>
            </a:avLst>
          </a:prstGeom>
          <a:solidFill>
            <a:srgbClr val="FF0000"/>
          </a:solidFill>
          <a:ln w="9525">
            <a:noFill/>
            <a:miter lim="800000"/>
            <a:headEnd/>
            <a:tailEnd/>
          </a:ln>
          <a:effectLst/>
        </p:spPr>
        <p:txBody>
          <a:bodyPr wrap="none" anchor="ctr"/>
          <a:lstStyle/>
          <a:p>
            <a:endParaRPr lang="en-US" dirty="0"/>
          </a:p>
        </p:txBody>
      </p:sp>
      <p:pic>
        <p:nvPicPr>
          <p:cNvPr id="613380" name="Picture 4" descr="neutron_star_sidebar"/>
          <p:cNvPicPr>
            <a:picLocks noChangeAspect="1" noChangeArrowheads="1"/>
          </p:cNvPicPr>
          <p:nvPr/>
        </p:nvPicPr>
        <p:blipFill>
          <a:blip r:embed="rId3" cstate="print"/>
          <a:srcRect b="14709"/>
          <a:stretch>
            <a:fillRect/>
          </a:stretch>
        </p:blipFill>
        <p:spPr bwMode="auto">
          <a:xfrm>
            <a:off x="3786188" y="930275"/>
            <a:ext cx="5180012" cy="3711219"/>
          </a:xfrm>
          <a:prstGeom prst="rect">
            <a:avLst/>
          </a:prstGeom>
          <a:noFill/>
        </p:spPr>
      </p:pic>
      <p:sp>
        <p:nvSpPr>
          <p:cNvPr id="8" name="Rectangle 7"/>
          <p:cNvSpPr/>
          <p:nvPr/>
        </p:nvSpPr>
        <p:spPr bwMode="auto">
          <a:xfrm>
            <a:off x="3975100" y="4457700"/>
            <a:ext cx="1752600" cy="1778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9" name="Text Box 2058">
            <a:hlinkClick r:id="" action="ppaction://hlinkshowjump?jump=firstslide"/>
          </p:cNvPr>
          <p:cNvSpPr txBox="1">
            <a:spLocks noChangeArrowheads="1"/>
          </p:cNvSpPr>
          <p:nvPr/>
        </p:nvSpPr>
        <p:spPr bwMode="auto">
          <a:xfrm>
            <a:off x="8190593" y="4036422"/>
            <a:ext cx="692150" cy="457200"/>
          </a:xfrm>
          <a:prstGeom prst="rect">
            <a:avLst/>
          </a:prstGeom>
          <a:noFill/>
          <a:ln w="9525">
            <a:noFill/>
            <a:miter lim="800000"/>
            <a:headEnd/>
            <a:tailEnd/>
          </a:ln>
        </p:spPr>
        <p:txBody>
          <a:bodyPr>
            <a:spAutoFit/>
          </a:bodyPr>
          <a:lstStyle/>
          <a:p>
            <a:pPr>
              <a:spcBef>
                <a:spcPct val="50000"/>
              </a:spcBef>
              <a:buFontTx/>
              <a:buNone/>
            </a:pPr>
            <a:r>
              <a:rPr lang="en-US" sz="2400" dirty="0">
                <a:solidFill>
                  <a:srgbClr val="FF0000"/>
                </a:solidFill>
              </a:rPr>
              <a:t>O</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3383"/>
                                        </p:tgtEl>
                                        <p:attrNameLst>
                                          <p:attrName>style.visibility</p:attrName>
                                        </p:attrNameLst>
                                      </p:cBhvr>
                                      <p:to>
                                        <p:strVal val="visible"/>
                                      </p:to>
                                    </p:set>
                                    <p:animEffect transition="in" filter="dissolve">
                                      <p:cBhvr>
                                        <p:cTn id="7" dur="500"/>
                                        <p:tgtEl>
                                          <p:spTgt spid="61338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13382"/>
                                        </p:tgtEl>
                                        <p:attrNameLst>
                                          <p:attrName>style.visibility</p:attrName>
                                        </p:attrNameLst>
                                      </p:cBhvr>
                                      <p:to>
                                        <p:strVal val="visible"/>
                                      </p:to>
                                    </p:set>
                                    <p:animEffect transition="in" filter="dissolve">
                                      <p:cBhvr>
                                        <p:cTn id="10" dur="500"/>
                                        <p:tgtEl>
                                          <p:spTgt spid="6133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3382" grpId="0" animBg="1"/>
      <p:bldP spid="61338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9" descr="C:\MyDoc2\scratch\ria\figs\brownfig4.WMF"/>
          <p:cNvPicPr>
            <a:picLocks noChangeAspect="1" noChangeArrowheads="1"/>
          </p:cNvPicPr>
          <p:nvPr/>
        </p:nvPicPr>
        <p:blipFill>
          <a:blip r:embed="rId3"/>
          <a:srcRect/>
          <a:stretch>
            <a:fillRect/>
          </a:stretch>
        </p:blipFill>
        <p:spPr bwMode="auto">
          <a:xfrm>
            <a:off x="4641850" y="617538"/>
            <a:ext cx="4762500" cy="4164012"/>
          </a:xfrm>
          <a:prstGeom prst="rect">
            <a:avLst/>
          </a:prstGeom>
          <a:noFill/>
          <a:ln w="9525">
            <a:noFill/>
            <a:miter lim="800000"/>
            <a:headEnd/>
            <a:tailEnd/>
          </a:ln>
        </p:spPr>
      </p:pic>
      <p:sp>
        <p:nvSpPr>
          <p:cNvPr id="580610" name="Rectangle 2"/>
          <p:cNvSpPr>
            <a:spLocks noGrp="1" noChangeArrowheads="1"/>
          </p:cNvSpPr>
          <p:nvPr>
            <p:ph type="title"/>
          </p:nvPr>
        </p:nvSpPr>
        <p:spPr>
          <a:xfrm>
            <a:off x="622300" y="74613"/>
            <a:ext cx="7772400" cy="587375"/>
          </a:xfrm>
        </p:spPr>
        <p:txBody>
          <a:bodyPr/>
          <a:lstStyle/>
          <a:p>
            <a:pPr eaLnBrk="1" hangingPunct="1">
              <a:defRPr/>
            </a:pPr>
            <a:r>
              <a:rPr lang="en-US" smtClean="0"/>
              <a:t>Comparisons of &lt;r</a:t>
            </a:r>
            <a:r>
              <a:rPr lang="en-US" baseline="30000" smtClean="0"/>
              <a:t>2</a:t>
            </a:r>
            <a:r>
              <a:rPr lang="en-US" smtClean="0"/>
              <a:t>&gt;</a:t>
            </a:r>
            <a:r>
              <a:rPr lang="en-US" baseline="-25000" smtClean="0"/>
              <a:t>n</a:t>
            </a:r>
            <a:r>
              <a:rPr lang="en-US" baseline="30000" smtClean="0"/>
              <a:t>1/2</a:t>
            </a:r>
            <a:r>
              <a:rPr lang="en-US" baseline="-25000" smtClean="0"/>
              <a:t> </a:t>
            </a:r>
            <a:r>
              <a:rPr lang="en-US" smtClean="0"/>
              <a:t>and &lt;r</a:t>
            </a:r>
            <a:r>
              <a:rPr lang="en-US" baseline="30000" smtClean="0"/>
              <a:t>2</a:t>
            </a:r>
            <a:r>
              <a:rPr lang="en-US" smtClean="0"/>
              <a:t>&gt;</a:t>
            </a:r>
            <a:r>
              <a:rPr lang="en-US" baseline="-25000" smtClean="0"/>
              <a:t>p</a:t>
            </a:r>
            <a:r>
              <a:rPr lang="en-US" baseline="30000" smtClean="0"/>
              <a:t>1/2</a:t>
            </a:r>
            <a:r>
              <a:rPr lang="en-US" baseline="-25000" smtClean="0"/>
              <a:t> </a:t>
            </a:r>
          </a:p>
        </p:txBody>
      </p:sp>
      <p:sp>
        <p:nvSpPr>
          <p:cNvPr id="580611" name="Rectangle 3"/>
          <p:cNvSpPr>
            <a:spLocks noGrp="1" noChangeArrowheads="1"/>
          </p:cNvSpPr>
          <p:nvPr>
            <p:ph type="body" sz="half" idx="1"/>
          </p:nvPr>
        </p:nvSpPr>
        <p:spPr>
          <a:xfrm>
            <a:off x="220663" y="3448962"/>
            <a:ext cx="5072062" cy="3285665"/>
          </a:xfrm>
        </p:spPr>
        <p:txBody>
          <a:bodyPr/>
          <a:lstStyle/>
          <a:p>
            <a:pPr eaLnBrk="1" hangingPunct="1">
              <a:lnSpc>
                <a:spcPct val="90000"/>
              </a:lnSpc>
              <a:defRPr/>
            </a:pPr>
            <a:r>
              <a:rPr lang="en-US" sz="1800" dirty="0" smtClean="0">
                <a:sym typeface="Symbol" pitchFamily="18" charset="2"/>
              </a:rPr>
              <a:t>App</a:t>
            </a:r>
            <a:r>
              <a:rPr lang="en-US" sz="1800" dirty="0" smtClean="0"/>
              <a:t>roximating the density profile by a Fermi function </a:t>
            </a:r>
            <a:r>
              <a:rPr lang="en-US" sz="1800" dirty="0" smtClean="0">
                <a:sym typeface="Symbol" pitchFamily="18" charset="2"/>
              </a:rPr>
              <a:t>(r)=</a:t>
            </a:r>
            <a:r>
              <a:rPr lang="en-US" sz="1800" baseline="-25000" dirty="0" smtClean="0">
                <a:sym typeface="Symbol" pitchFamily="18" charset="2"/>
              </a:rPr>
              <a:t>0</a:t>
            </a:r>
            <a:r>
              <a:rPr lang="en-US" sz="1800" dirty="0" smtClean="0">
                <a:sym typeface="Symbol" pitchFamily="18" charset="2"/>
              </a:rPr>
              <a:t>/(1+exp(r-R)/a), we show representative proton and neutron distributions for </a:t>
            </a:r>
            <a:r>
              <a:rPr lang="en-US" sz="1800" baseline="30000" dirty="0" smtClean="0">
                <a:sym typeface="Symbol" pitchFamily="18" charset="2"/>
              </a:rPr>
              <a:t>208</a:t>
            </a:r>
            <a:r>
              <a:rPr lang="en-US" sz="1800" dirty="0" smtClean="0">
                <a:sym typeface="Symbol" pitchFamily="18" charset="2"/>
              </a:rPr>
              <a:t>Pb. </a:t>
            </a:r>
          </a:p>
          <a:p>
            <a:pPr eaLnBrk="1" hangingPunct="1">
              <a:lnSpc>
                <a:spcPct val="90000"/>
              </a:lnSpc>
              <a:defRPr/>
            </a:pPr>
            <a:r>
              <a:rPr lang="en-US" sz="1800" dirty="0" smtClean="0"/>
              <a:t>Calculations predict that a stiff symmetry energy </a:t>
            </a:r>
            <a:r>
              <a:rPr lang="en-US" sz="1800" dirty="0" smtClean="0">
                <a:sym typeface="Symbol" pitchFamily="18" charset="2"/>
              </a:rPr>
              <a:t>will result in a larger neutron skin.</a:t>
            </a:r>
          </a:p>
          <a:p>
            <a:pPr eaLnBrk="1" hangingPunct="1">
              <a:lnSpc>
                <a:spcPct val="90000"/>
              </a:lnSpc>
              <a:defRPr/>
            </a:pPr>
            <a:r>
              <a:rPr lang="en-US" sz="1800" dirty="0" smtClean="0">
                <a:sym typeface="Symbol" pitchFamily="18" charset="2"/>
              </a:rPr>
              <a:t>Why?</a:t>
            </a:r>
          </a:p>
          <a:p>
            <a:pPr lvl="1" eaLnBrk="1" hangingPunct="1">
              <a:lnSpc>
                <a:spcPct val="90000"/>
              </a:lnSpc>
              <a:defRPr/>
            </a:pPr>
            <a:r>
              <a:rPr lang="en-US" sz="1800" dirty="0" smtClean="0">
                <a:sym typeface="Symbol" pitchFamily="18" charset="2"/>
              </a:rPr>
              <a:t>The symmetry pressure repels neutrons and attracts protons. The pressure is larger if  S() is strongly density dependent.</a:t>
            </a:r>
          </a:p>
          <a:p>
            <a:pPr>
              <a:lnSpc>
                <a:spcPct val="90000"/>
              </a:lnSpc>
              <a:defRPr/>
            </a:pPr>
            <a:r>
              <a:rPr lang="en-US" sz="1800" dirty="0" smtClean="0">
                <a:sym typeface="Symbol" pitchFamily="18" charset="2"/>
              </a:rPr>
              <a:t>Relation between skin thickness and EoS can be somewhat model dependent</a:t>
            </a:r>
          </a:p>
          <a:p>
            <a:pPr eaLnBrk="1" hangingPunct="1">
              <a:lnSpc>
                <a:spcPct val="90000"/>
              </a:lnSpc>
              <a:defRPr/>
            </a:pPr>
            <a:endParaRPr lang="en-US" sz="1800" dirty="0" smtClean="0">
              <a:sym typeface="Symbol" pitchFamily="18" charset="2"/>
            </a:endParaRPr>
          </a:p>
          <a:p>
            <a:pPr eaLnBrk="1" hangingPunct="1">
              <a:lnSpc>
                <a:spcPct val="90000"/>
              </a:lnSpc>
              <a:defRPr/>
            </a:pPr>
            <a:endParaRPr lang="en-US" sz="1600" dirty="0" smtClean="0">
              <a:sym typeface="Symbol" pitchFamily="18" charset="2"/>
            </a:endParaRPr>
          </a:p>
        </p:txBody>
      </p:sp>
      <p:sp>
        <p:nvSpPr>
          <p:cNvPr id="6150" name="Text Box 7"/>
          <p:cNvSpPr txBox="1">
            <a:spLocks noChangeArrowheads="1"/>
          </p:cNvSpPr>
          <p:nvPr/>
        </p:nvSpPr>
        <p:spPr bwMode="auto">
          <a:xfrm>
            <a:off x="5865813" y="3582988"/>
            <a:ext cx="3082925" cy="304800"/>
          </a:xfrm>
          <a:prstGeom prst="rect">
            <a:avLst/>
          </a:prstGeom>
          <a:noFill/>
          <a:ln w="9525">
            <a:noFill/>
            <a:miter lim="800000"/>
            <a:headEnd/>
            <a:tailEnd/>
          </a:ln>
        </p:spPr>
        <p:txBody>
          <a:bodyPr wrap="none">
            <a:spAutoFit/>
          </a:bodyPr>
          <a:lstStyle/>
          <a:p>
            <a:pPr>
              <a:spcBef>
                <a:spcPct val="0"/>
              </a:spcBef>
              <a:buFontTx/>
              <a:buNone/>
            </a:pPr>
            <a:r>
              <a:rPr lang="en-US" sz="1400"/>
              <a:t>Brown, Phys. Rev. Lett. 85, 5296 (2001)</a:t>
            </a:r>
          </a:p>
        </p:txBody>
      </p:sp>
      <p:sp>
        <p:nvSpPr>
          <p:cNvPr id="6151" name="Text Box 16"/>
          <p:cNvSpPr txBox="1">
            <a:spLocks noChangeArrowheads="1"/>
          </p:cNvSpPr>
          <p:nvPr/>
        </p:nvSpPr>
        <p:spPr bwMode="auto">
          <a:xfrm>
            <a:off x="6580188" y="4522788"/>
            <a:ext cx="1690687" cy="366712"/>
          </a:xfrm>
          <a:prstGeom prst="rect">
            <a:avLst/>
          </a:prstGeom>
          <a:noFill/>
          <a:ln w="9525">
            <a:noFill/>
            <a:miter lim="800000"/>
            <a:headEnd/>
            <a:tailEnd/>
          </a:ln>
        </p:spPr>
        <p:txBody>
          <a:bodyPr wrap="none">
            <a:spAutoFit/>
          </a:bodyPr>
          <a:lstStyle/>
          <a:p>
            <a:pPr>
              <a:buFontTx/>
              <a:buNone/>
            </a:pPr>
            <a:r>
              <a:rPr lang="en-US"/>
              <a:t> </a:t>
            </a:r>
            <a:r>
              <a:rPr lang="en-US" b="1"/>
              <a:t>(at </a:t>
            </a:r>
            <a:r>
              <a:rPr lang="en-US" b="1">
                <a:sym typeface="Symbol" pitchFamily="18" charset="2"/>
              </a:rPr>
              <a:t>=0.1 fm</a:t>
            </a:r>
            <a:r>
              <a:rPr lang="en-US" b="1" baseline="30000">
                <a:sym typeface="Symbol" pitchFamily="18" charset="2"/>
              </a:rPr>
              <a:t>-3</a:t>
            </a:r>
            <a:r>
              <a:rPr lang="en-US" b="1">
                <a:sym typeface="Symbol" pitchFamily="18" charset="2"/>
              </a:rPr>
              <a:t> )</a:t>
            </a:r>
            <a:endParaRPr lang="en-US" b="1"/>
          </a:p>
        </p:txBody>
      </p:sp>
      <p:sp>
        <p:nvSpPr>
          <p:cNvPr id="6152" name="Text Box 28"/>
          <p:cNvSpPr txBox="1">
            <a:spLocks noChangeArrowheads="1"/>
          </p:cNvSpPr>
          <p:nvPr/>
        </p:nvSpPr>
        <p:spPr bwMode="auto">
          <a:xfrm>
            <a:off x="7735888" y="2320925"/>
            <a:ext cx="730250" cy="366713"/>
          </a:xfrm>
          <a:prstGeom prst="rect">
            <a:avLst/>
          </a:prstGeom>
          <a:noFill/>
          <a:ln w="9525">
            <a:noFill/>
            <a:miter lim="800000"/>
            <a:headEnd/>
            <a:tailEnd/>
          </a:ln>
        </p:spPr>
        <p:txBody>
          <a:bodyPr wrap="none">
            <a:spAutoFit/>
          </a:bodyPr>
          <a:lstStyle/>
          <a:p>
            <a:pPr>
              <a:buFontTx/>
              <a:buNone/>
            </a:pPr>
            <a:r>
              <a:rPr lang="en-US">
                <a:solidFill>
                  <a:srgbClr val="FF00FF"/>
                </a:solidFill>
              </a:rPr>
              <a:t>stiffer</a:t>
            </a:r>
          </a:p>
        </p:txBody>
      </p:sp>
      <p:sp>
        <p:nvSpPr>
          <p:cNvPr id="6153" name="Text Box 29"/>
          <p:cNvSpPr txBox="1">
            <a:spLocks noChangeArrowheads="1"/>
          </p:cNvSpPr>
          <p:nvPr/>
        </p:nvSpPr>
        <p:spPr bwMode="auto">
          <a:xfrm>
            <a:off x="5938838" y="2309813"/>
            <a:ext cx="704850" cy="366712"/>
          </a:xfrm>
          <a:prstGeom prst="rect">
            <a:avLst/>
          </a:prstGeom>
          <a:noFill/>
          <a:ln w="9525">
            <a:noFill/>
            <a:miter lim="800000"/>
            <a:headEnd/>
            <a:tailEnd/>
          </a:ln>
        </p:spPr>
        <p:txBody>
          <a:bodyPr wrap="none">
            <a:spAutoFit/>
          </a:bodyPr>
          <a:lstStyle/>
          <a:p>
            <a:pPr>
              <a:buFontTx/>
              <a:buNone/>
            </a:pPr>
            <a:r>
              <a:rPr lang="en-US">
                <a:solidFill>
                  <a:schemeClr val="accent1"/>
                </a:solidFill>
              </a:rPr>
              <a:t>softer</a:t>
            </a:r>
          </a:p>
        </p:txBody>
      </p:sp>
      <p:sp>
        <p:nvSpPr>
          <p:cNvPr id="6154" name="AutoShape 30"/>
          <p:cNvSpPr>
            <a:spLocks noChangeArrowheads="1"/>
          </p:cNvSpPr>
          <p:nvPr/>
        </p:nvSpPr>
        <p:spPr bwMode="auto">
          <a:xfrm>
            <a:off x="7996238" y="2635250"/>
            <a:ext cx="387350" cy="304800"/>
          </a:xfrm>
          <a:prstGeom prst="rightArrow">
            <a:avLst>
              <a:gd name="adj1" fmla="val 50000"/>
              <a:gd name="adj2" fmla="val 31771"/>
            </a:avLst>
          </a:prstGeom>
          <a:solidFill>
            <a:srgbClr val="800080"/>
          </a:solidFill>
          <a:ln w="9525">
            <a:noFill/>
            <a:miter lim="800000"/>
            <a:headEnd/>
            <a:tailEnd/>
          </a:ln>
        </p:spPr>
        <p:txBody>
          <a:bodyPr wrap="none" anchor="ctr"/>
          <a:lstStyle/>
          <a:p>
            <a:endParaRPr lang="en-US"/>
          </a:p>
        </p:txBody>
      </p:sp>
      <p:sp>
        <p:nvSpPr>
          <p:cNvPr id="6155" name="AutoShape 31"/>
          <p:cNvSpPr>
            <a:spLocks noChangeArrowheads="1"/>
          </p:cNvSpPr>
          <p:nvPr/>
        </p:nvSpPr>
        <p:spPr bwMode="auto">
          <a:xfrm flipH="1">
            <a:off x="6113463" y="2543175"/>
            <a:ext cx="387350" cy="304800"/>
          </a:xfrm>
          <a:prstGeom prst="rightArrow">
            <a:avLst>
              <a:gd name="adj1" fmla="val 50000"/>
              <a:gd name="adj2" fmla="val 31771"/>
            </a:avLst>
          </a:prstGeom>
          <a:solidFill>
            <a:srgbClr val="00FFFF"/>
          </a:solidFill>
          <a:ln w="9525">
            <a:noFill/>
            <a:miter lim="800000"/>
            <a:headEnd/>
            <a:tailEnd/>
          </a:ln>
        </p:spPr>
        <p:txBody>
          <a:bodyPr wrap="none" anchor="ctr"/>
          <a:lstStyle/>
          <a:p>
            <a:endParaRPr lang="en-US"/>
          </a:p>
        </p:txBody>
      </p:sp>
      <p:graphicFrame>
        <p:nvGraphicFramePr>
          <p:cNvPr id="6146" name="Object 1024"/>
          <p:cNvGraphicFramePr>
            <a:graphicFrameLocks noChangeAspect="1"/>
          </p:cNvGraphicFramePr>
          <p:nvPr/>
        </p:nvGraphicFramePr>
        <p:xfrm>
          <a:off x="5507038" y="4922838"/>
          <a:ext cx="3636962" cy="1760537"/>
        </p:xfrm>
        <a:graphic>
          <a:graphicData uri="http://schemas.openxmlformats.org/presentationml/2006/ole">
            <mc:AlternateContent xmlns:mc="http://schemas.openxmlformats.org/markup-compatibility/2006">
              <mc:Choice xmlns:v="urn:schemas-microsoft-com:vml" Requires="v">
                <p:oleObj spid="_x0000_s689158" name="Equation" r:id="rId4" imgW="1549354" imgH="749047" progId="Equation.3">
                  <p:embed/>
                </p:oleObj>
              </mc:Choice>
              <mc:Fallback>
                <p:oleObj name="Equation" r:id="rId4" imgW="1549354" imgH="749047"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7038" y="4922838"/>
                        <a:ext cx="3636962" cy="1760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156" name="Picture 34" descr="C:\MyDoc2\scratch\turkey\density.WMF"/>
          <p:cNvPicPr>
            <a:picLocks noChangeAspect="1" noChangeArrowheads="1"/>
          </p:cNvPicPr>
          <p:nvPr/>
        </p:nvPicPr>
        <p:blipFill>
          <a:blip r:embed="rId6"/>
          <a:srcRect l="3999" r="5333"/>
          <a:stretch>
            <a:fillRect/>
          </a:stretch>
        </p:blipFill>
        <p:spPr bwMode="auto">
          <a:xfrm>
            <a:off x="798286" y="173262"/>
            <a:ext cx="3610202" cy="3266169"/>
          </a:xfrm>
          <a:prstGeom prst="rect">
            <a:avLst/>
          </a:prstGeom>
          <a:noFill/>
          <a:ln w="9525">
            <a:noFill/>
            <a:miter lim="800000"/>
            <a:headEnd/>
            <a:tailEnd/>
          </a:ln>
        </p:spPr>
      </p:pic>
      <p:sp>
        <p:nvSpPr>
          <p:cNvPr id="6157" name="Text Box 35"/>
          <p:cNvSpPr txBox="1">
            <a:spLocks noChangeArrowheads="1"/>
          </p:cNvSpPr>
          <p:nvPr/>
        </p:nvSpPr>
        <p:spPr bwMode="auto">
          <a:xfrm>
            <a:off x="3187700" y="1082675"/>
            <a:ext cx="654050" cy="366713"/>
          </a:xfrm>
          <a:prstGeom prst="rect">
            <a:avLst/>
          </a:prstGeom>
          <a:noFill/>
          <a:ln w="9525">
            <a:noFill/>
            <a:miter lim="800000"/>
            <a:headEnd/>
            <a:tailEnd/>
          </a:ln>
        </p:spPr>
        <p:txBody>
          <a:bodyPr wrap="none">
            <a:spAutoFit/>
          </a:bodyPr>
          <a:lstStyle/>
          <a:p>
            <a:pPr>
              <a:buFontTx/>
              <a:buNone/>
            </a:pPr>
            <a:r>
              <a:rPr lang="en-US" baseline="30000">
                <a:sym typeface="Symbol" pitchFamily="18" charset="2"/>
              </a:rPr>
              <a:t>208</a:t>
            </a:r>
            <a:r>
              <a:rPr lang="en-US">
                <a:sym typeface="Symbol" pitchFamily="18" charset="2"/>
              </a:rPr>
              <a:t>Pb</a:t>
            </a:r>
          </a:p>
        </p:txBody>
      </p:sp>
      <p:sp>
        <p:nvSpPr>
          <p:cNvPr id="6158" name="Text Box 36"/>
          <p:cNvSpPr txBox="1">
            <a:spLocks noChangeArrowheads="1"/>
          </p:cNvSpPr>
          <p:nvPr/>
        </p:nvSpPr>
        <p:spPr bwMode="auto">
          <a:xfrm>
            <a:off x="6169025" y="4224338"/>
            <a:ext cx="2757488" cy="366712"/>
          </a:xfrm>
          <a:prstGeom prst="rect">
            <a:avLst/>
          </a:prstGeom>
          <a:solidFill>
            <a:schemeClr val="bg1"/>
          </a:solidFill>
          <a:ln w="9525">
            <a:noFill/>
            <a:miter lim="800000"/>
            <a:headEnd/>
            <a:tailEnd/>
          </a:ln>
        </p:spPr>
        <p:txBody>
          <a:bodyPr>
            <a:spAutoFit/>
          </a:bodyPr>
          <a:lstStyle/>
          <a:p>
            <a:pPr>
              <a:spcBef>
                <a:spcPct val="50000"/>
              </a:spcBef>
              <a:buFontTx/>
              <a:buNone/>
            </a:pPr>
            <a:r>
              <a:rPr lang="en-US" b="1"/>
              <a:t>P</a:t>
            </a:r>
            <a:r>
              <a:rPr lang="en-US" b="1" baseline="-25000"/>
              <a:t>neut. matt.</a:t>
            </a:r>
            <a:r>
              <a:rPr lang="en-US" b="1"/>
              <a:t> (MeV/fm</a:t>
            </a:r>
            <a:r>
              <a:rPr lang="en-US" b="1" baseline="30000"/>
              <a:t>3</a:t>
            </a:r>
            <a:r>
              <a:rPr lang="en-US" b="1"/>
              <a:t>)</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ChangeArrowheads="1"/>
          </p:cNvSpPr>
          <p:nvPr>
            <p:ph type="title"/>
          </p:nvPr>
        </p:nvSpPr>
        <p:spPr>
          <a:xfrm>
            <a:off x="609600" y="173038"/>
            <a:ext cx="7772400" cy="606425"/>
          </a:xfrm>
        </p:spPr>
        <p:txBody>
          <a:bodyPr/>
          <a:lstStyle/>
          <a:p>
            <a:pPr eaLnBrk="1" hangingPunct="1">
              <a:defRPr/>
            </a:pPr>
            <a:r>
              <a:rPr lang="en-US" smtClean="0"/>
              <a:t>Measurements of radii</a:t>
            </a:r>
          </a:p>
        </p:txBody>
      </p:sp>
      <p:sp>
        <p:nvSpPr>
          <p:cNvPr id="637955" name="Rectangle 3"/>
          <p:cNvSpPr>
            <a:spLocks noGrp="1" noChangeArrowheads="1"/>
          </p:cNvSpPr>
          <p:nvPr>
            <p:ph type="body" sz="half" idx="1"/>
          </p:nvPr>
        </p:nvSpPr>
        <p:spPr>
          <a:xfrm>
            <a:off x="303213" y="1146175"/>
            <a:ext cx="4283075" cy="5494338"/>
          </a:xfrm>
        </p:spPr>
        <p:txBody>
          <a:bodyPr/>
          <a:lstStyle/>
          <a:p>
            <a:pPr>
              <a:lnSpc>
                <a:spcPct val="90000"/>
              </a:lnSpc>
              <a:defRPr/>
            </a:pPr>
            <a:r>
              <a:rPr lang="en-US" sz="1800" dirty="0" smtClean="0">
                <a:solidFill>
                  <a:srgbClr val="FF0000"/>
                </a:solidFill>
                <a:sym typeface="Symbol" pitchFamily="18" charset="2"/>
              </a:rPr>
              <a:t>Parity violating electron scattering </a:t>
            </a:r>
            <a:r>
              <a:rPr lang="en-US" sz="1800" dirty="0" smtClean="0">
                <a:sym typeface="Symbol" pitchFamily="18" charset="2"/>
              </a:rPr>
              <a:t>may provide strong constraints on </a:t>
            </a:r>
            <a:r>
              <a:rPr lang="en-US" sz="1800" dirty="0" smtClean="0"/>
              <a:t>&lt;r</a:t>
            </a:r>
            <a:r>
              <a:rPr lang="en-US" sz="1800" baseline="-25000" dirty="0" smtClean="0"/>
              <a:t>n</a:t>
            </a:r>
            <a:r>
              <a:rPr lang="en-US" sz="1800" baseline="30000" dirty="0" smtClean="0"/>
              <a:t>2</a:t>
            </a:r>
            <a:r>
              <a:rPr lang="en-US" sz="1800" dirty="0" smtClean="0"/>
              <a:t>&gt;</a:t>
            </a:r>
            <a:r>
              <a:rPr lang="en-US" sz="1800" baseline="30000" dirty="0" smtClean="0"/>
              <a:t>1/2</a:t>
            </a:r>
            <a:r>
              <a:rPr lang="en-US" sz="1800" dirty="0" smtClean="0"/>
              <a:t>- &lt;r</a:t>
            </a:r>
            <a:r>
              <a:rPr lang="en-US" sz="1800" baseline="-25000" dirty="0" smtClean="0"/>
              <a:t>p</a:t>
            </a:r>
            <a:r>
              <a:rPr lang="en-US" sz="1800" baseline="30000" dirty="0" smtClean="0"/>
              <a:t>2</a:t>
            </a:r>
            <a:r>
              <a:rPr lang="en-US" sz="1800" dirty="0" smtClean="0"/>
              <a:t>&gt;</a:t>
            </a:r>
            <a:r>
              <a:rPr lang="en-US" sz="1800" baseline="30000" dirty="0" smtClean="0"/>
              <a:t>1/2</a:t>
            </a:r>
            <a:r>
              <a:rPr lang="en-US" sz="1800" dirty="0" smtClean="0"/>
              <a:t>  and on S(</a:t>
            </a:r>
            <a:r>
              <a:rPr lang="en-US" sz="1800" dirty="0" smtClean="0">
                <a:sym typeface="Symbol" pitchFamily="18" charset="2"/>
              </a:rPr>
              <a:t>) for &lt; </a:t>
            </a:r>
            <a:r>
              <a:rPr lang="en-US" sz="1800" baseline="-25000" dirty="0" smtClean="0">
                <a:sym typeface="Symbol" pitchFamily="18" charset="2"/>
              </a:rPr>
              <a:t>s</a:t>
            </a:r>
            <a:r>
              <a:rPr lang="en-US" sz="1800" dirty="0" smtClean="0">
                <a:sym typeface="Symbol" pitchFamily="18" charset="2"/>
              </a:rPr>
              <a:t>. Expected uncertainties were of order 0.06 fm. (see Horowitz et al., Phys. Rev. 63, 025501(2001).) </a:t>
            </a:r>
          </a:p>
          <a:p>
            <a:pPr eaLnBrk="1" hangingPunct="1">
              <a:lnSpc>
                <a:spcPct val="90000"/>
              </a:lnSpc>
              <a:defRPr/>
            </a:pPr>
            <a:r>
              <a:rPr lang="en-US" sz="1800" dirty="0" smtClean="0">
                <a:sym typeface="Symbol" pitchFamily="18" charset="2"/>
              </a:rPr>
              <a:t>Nuclear charge and matter radii can be measured by diffractive scattering. </a:t>
            </a:r>
          </a:p>
          <a:p>
            <a:pPr eaLnBrk="1" hangingPunct="1">
              <a:lnSpc>
                <a:spcPct val="90000"/>
              </a:lnSpc>
              <a:defRPr/>
            </a:pPr>
            <a:r>
              <a:rPr lang="en-US" sz="1800" dirty="0" smtClean="0">
                <a:sym typeface="Symbol" pitchFamily="18" charset="2"/>
              </a:rPr>
              <a:t>For example, &lt;r</a:t>
            </a:r>
            <a:r>
              <a:rPr lang="en-US" sz="1800" baseline="-25000" dirty="0" smtClean="0">
                <a:sym typeface="Symbol" pitchFamily="18" charset="2"/>
              </a:rPr>
              <a:t>p</a:t>
            </a:r>
            <a:r>
              <a:rPr lang="en-US" sz="1800" baseline="30000" dirty="0" smtClean="0">
                <a:sym typeface="Symbol" pitchFamily="18" charset="2"/>
              </a:rPr>
              <a:t>2</a:t>
            </a:r>
            <a:r>
              <a:rPr lang="en-US" sz="1800" dirty="0" smtClean="0">
                <a:sym typeface="Symbol" pitchFamily="18" charset="2"/>
              </a:rPr>
              <a:t>&gt;</a:t>
            </a:r>
            <a:r>
              <a:rPr lang="en-US" sz="1800" baseline="30000" dirty="0" smtClean="0">
                <a:sym typeface="Symbol" pitchFamily="18" charset="2"/>
              </a:rPr>
              <a:t>1/2</a:t>
            </a:r>
            <a:r>
              <a:rPr lang="en-US" sz="1800" dirty="0" smtClean="0">
                <a:sym typeface="Symbol" pitchFamily="18" charset="2"/>
              </a:rPr>
              <a:t> has been measured stable nuclei, by electron scattering to about 0.02 fm accuracy. </a:t>
            </a:r>
          </a:p>
          <a:p>
            <a:pPr lvl="1" eaLnBrk="1" hangingPunct="1">
              <a:lnSpc>
                <a:spcPct val="90000"/>
              </a:lnSpc>
              <a:defRPr/>
            </a:pPr>
            <a:r>
              <a:rPr lang="en-US" sz="1800" dirty="0" smtClean="0">
                <a:sym typeface="Symbol" pitchFamily="18" charset="2"/>
              </a:rPr>
              <a:t>(see G. Fricke et al., At. Data </a:t>
            </a:r>
            <a:r>
              <a:rPr lang="en-US" sz="1800" dirty="0" err="1" smtClean="0">
                <a:sym typeface="Symbol" pitchFamily="18" charset="2"/>
              </a:rPr>
              <a:t>Nucl</a:t>
            </a:r>
            <a:r>
              <a:rPr lang="en-US" sz="1800" dirty="0" smtClean="0">
                <a:sym typeface="Symbol" pitchFamily="18" charset="2"/>
              </a:rPr>
              <a:t>. Data Tables 60, 177 (1995).)</a:t>
            </a:r>
          </a:p>
          <a:p>
            <a:pPr eaLnBrk="1" hangingPunct="1">
              <a:lnSpc>
                <a:spcPct val="90000"/>
              </a:lnSpc>
              <a:defRPr/>
            </a:pPr>
            <a:r>
              <a:rPr lang="en-US" sz="1800" dirty="0" smtClean="0">
                <a:solidFill>
                  <a:srgbClr val="FF0000"/>
                </a:solidFill>
              </a:rPr>
              <a:t>Strong interaction shifts </a:t>
            </a:r>
            <a:r>
              <a:rPr lang="en-US" sz="1800" dirty="0" smtClean="0"/>
              <a:t>in the 4f</a:t>
            </a:r>
            <a:r>
              <a:rPr lang="en-US" sz="1800" dirty="0" smtClean="0">
                <a:sym typeface="Symbol" pitchFamily="18" charset="2"/>
              </a:rPr>
              <a:t>3d</a:t>
            </a:r>
            <a:r>
              <a:rPr lang="en-US" sz="1800" dirty="0" smtClean="0"/>
              <a:t> transition in </a:t>
            </a:r>
            <a:r>
              <a:rPr lang="en-US" sz="1800" dirty="0" err="1" smtClean="0"/>
              <a:t>pionic</a:t>
            </a:r>
            <a:r>
              <a:rPr lang="en-US" sz="1800" dirty="0" smtClean="0"/>
              <a:t> </a:t>
            </a:r>
            <a:r>
              <a:rPr lang="en-US" sz="1800" baseline="30000" dirty="0" smtClean="0"/>
              <a:t>208</a:t>
            </a:r>
            <a:r>
              <a:rPr lang="en-US" sz="1800" dirty="0" smtClean="0"/>
              <a:t>Pb  also provide sensitivity to the </a:t>
            </a:r>
            <a:r>
              <a:rPr lang="en-US" sz="1800" dirty="0" err="1" smtClean="0"/>
              <a:t>rms</a:t>
            </a:r>
            <a:r>
              <a:rPr lang="en-US" sz="1800" dirty="0" smtClean="0"/>
              <a:t> neutron radius. (Garcia-</a:t>
            </a:r>
            <a:r>
              <a:rPr lang="en-US" sz="1800" dirty="0" err="1" smtClean="0"/>
              <a:t>Recio</a:t>
            </a:r>
            <a:r>
              <a:rPr lang="en-US" sz="1800" dirty="0" smtClean="0"/>
              <a:t>, NPA 547 (1992) 473) </a:t>
            </a:r>
          </a:p>
          <a:p>
            <a:pPr lvl="1" eaLnBrk="1" hangingPunct="1">
              <a:lnSpc>
                <a:spcPct val="90000"/>
              </a:lnSpc>
              <a:defRPr/>
            </a:pPr>
            <a:r>
              <a:rPr lang="en-US" sz="1800" dirty="0" smtClean="0"/>
              <a:t>&lt;r</a:t>
            </a:r>
            <a:r>
              <a:rPr lang="en-US" sz="1800" baseline="-25000" dirty="0" smtClean="0"/>
              <a:t>n</a:t>
            </a:r>
            <a:r>
              <a:rPr lang="en-US" sz="1800" baseline="30000" dirty="0" smtClean="0"/>
              <a:t>2</a:t>
            </a:r>
            <a:r>
              <a:rPr lang="en-US" sz="1800" dirty="0" smtClean="0"/>
              <a:t>&gt;</a:t>
            </a:r>
            <a:r>
              <a:rPr lang="en-US" sz="1800" baseline="30000" dirty="0" smtClean="0"/>
              <a:t>1/2</a:t>
            </a:r>
            <a:r>
              <a:rPr lang="en-US" sz="1800" dirty="0" smtClean="0"/>
              <a:t> = 5.74</a:t>
            </a:r>
            <a:r>
              <a:rPr lang="en-US" sz="1800" dirty="0" smtClean="0">
                <a:sym typeface="Symbol" pitchFamily="18" charset="2"/>
              </a:rPr>
              <a:t>.07</a:t>
            </a:r>
            <a:r>
              <a:rPr lang="en-US" sz="1800" baseline="-25000" dirty="0" smtClean="0">
                <a:sym typeface="Symbol" pitchFamily="18" charset="2"/>
              </a:rPr>
              <a:t>ran </a:t>
            </a:r>
            <a:r>
              <a:rPr lang="en-US" sz="1800" dirty="0" smtClean="0">
                <a:sym typeface="Symbol" pitchFamily="18" charset="2"/>
              </a:rPr>
              <a:t>.03</a:t>
            </a:r>
            <a:r>
              <a:rPr lang="en-US" sz="1800" baseline="-25000" dirty="0" smtClean="0">
                <a:sym typeface="Symbol" pitchFamily="18" charset="2"/>
              </a:rPr>
              <a:t>sys</a:t>
            </a:r>
            <a:r>
              <a:rPr lang="en-US" sz="1800" dirty="0" smtClean="0">
                <a:sym typeface="Symbol" pitchFamily="18" charset="2"/>
              </a:rPr>
              <a:t> fm</a:t>
            </a:r>
          </a:p>
          <a:p>
            <a:pPr lvl="1" eaLnBrk="1" hangingPunct="1">
              <a:lnSpc>
                <a:spcPct val="90000"/>
              </a:lnSpc>
              <a:defRPr/>
            </a:pPr>
            <a:r>
              <a:rPr lang="en-US" sz="1800" dirty="0" smtClean="0"/>
              <a:t>&lt;r</a:t>
            </a:r>
            <a:r>
              <a:rPr lang="en-US" sz="1800" baseline="-25000" dirty="0" smtClean="0"/>
              <a:t>n</a:t>
            </a:r>
            <a:r>
              <a:rPr lang="en-US" sz="1800" baseline="30000" dirty="0" smtClean="0"/>
              <a:t>2</a:t>
            </a:r>
            <a:r>
              <a:rPr lang="en-US" sz="1800" dirty="0" smtClean="0"/>
              <a:t>&gt;</a:t>
            </a:r>
            <a:r>
              <a:rPr lang="en-US" sz="1800" baseline="30000" dirty="0" smtClean="0"/>
              <a:t>1/2</a:t>
            </a:r>
            <a:r>
              <a:rPr lang="en-US" sz="1800" dirty="0" smtClean="0"/>
              <a:t>- &lt;r</a:t>
            </a:r>
            <a:r>
              <a:rPr lang="en-US" sz="1800" baseline="-25000" dirty="0" smtClean="0"/>
              <a:t>p</a:t>
            </a:r>
            <a:r>
              <a:rPr lang="en-US" sz="1800" baseline="30000" dirty="0" smtClean="0"/>
              <a:t>2</a:t>
            </a:r>
            <a:r>
              <a:rPr lang="en-US" sz="1800" dirty="0" smtClean="0"/>
              <a:t>&gt;</a:t>
            </a:r>
            <a:r>
              <a:rPr lang="en-US" sz="1800" baseline="30000" dirty="0" smtClean="0"/>
              <a:t>1/2 </a:t>
            </a:r>
            <a:r>
              <a:rPr lang="en-US" sz="1800" dirty="0" smtClean="0"/>
              <a:t>= 0.22 </a:t>
            </a:r>
            <a:r>
              <a:rPr lang="en-US" sz="1800" dirty="0" smtClean="0">
                <a:sym typeface="Symbol" pitchFamily="18" charset="2"/>
              </a:rPr>
              <a:t>.07</a:t>
            </a:r>
            <a:r>
              <a:rPr lang="en-US" sz="1800" baseline="-25000" dirty="0" smtClean="0">
                <a:sym typeface="Symbol" pitchFamily="18" charset="2"/>
              </a:rPr>
              <a:t>ran </a:t>
            </a:r>
            <a:r>
              <a:rPr lang="en-US" sz="1800" dirty="0" smtClean="0">
                <a:sym typeface="Symbol" pitchFamily="18" charset="2"/>
              </a:rPr>
              <a:t>.03</a:t>
            </a:r>
            <a:r>
              <a:rPr lang="en-US" sz="1800" baseline="-25000" dirty="0" smtClean="0">
                <a:sym typeface="Symbol" pitchFamily="18" charset="2"/>
              </a:rPr>
              <a:t>sys</a:t>
            </a:r>
            <a:r>
              <a:rPr lang="en-US" sz="1800" dirty="0" smtClean="0">
                <a:sym typeface="Symbol" pitchFamily="18" charset="2"/>
              </a:rPr>
              <a:t> fm</a:t>
            </a:r>
            <a:endParaRPr lang="en-US" sz="1800" dirty="0" smtClean="0"/>
          </a:p>
          <a:p>
            <a:pPr lvl="1" eaLnBrk="1" hangingPunct="1">
              <a:lnSpc>
                <a:spcPct val="90000"/>
              </a:lnSpc>
              <a:defRPr/>
            </a:pPr>
            <a:endParaRPr lang="en-US" sz="1800" dirty="0" smtClean="0">
              <a:sym typeface="Symbol" pitchFamily="18" charset="2"/>
            </a:endParaRPr>
          </a:p>
        </p:txBody>
      </p:sp>
      <p:sp>
        <p:nvSpPr>
          <p:cNvPr id="637956" name="Rectangle 4"/>
          <p:cNvSpPr>
            <a:spLocks noGrp="1" noChangeArrowheads="1"/>
          </p:cNvSpPr>
          <p:nvPr>
            <p:ph type="body" sz="half" idx="2"/>
          </p:nvPr>
        </p:nvSpPr>
        <p:spPr>
          <a:xfrm>
            <a:off x="5095875" y="1146175"/>
            <a:ext cx="3825875" cy="1068388"/>
          </a:xfrm>
        </p:spPr>
        <p:txBody>
          <a:bodyPr/>
          <a:lstStyle/>
          <a:p>
            <a:pPr eaLnBrk="1" hangingPunct="1">
              <a:defRPr/>
            </a:pPr>
            <a:r>
              <a:rPr lang="en-US" sz="1800" dirty="0" smtClean="0">
                <a:solidFill>
                  <a:srgbClr val="FF0000"/>
                </a:solidFill>
              </a:rPr>
              <a:t>Proton elastic scattering </a:t>
            </a:r>
            <a:r>
              <a:rPr lang="en-US" sz="1800" dirty="0" smtClean="0"/>
              <a:t>is sensitive to the neutron density. (see the talk by T. Murakami.)</a:t>
            </a:r>
          </a:p>
          <a:p>
            <a:pPr eaLnBrk="1" hangingPunct="1">
              <a:defRPr/>
            </a:pPr>
            <a:endParaRPr lang="en-US" sz="1800" dirty="0" smtClean="0"/>
          </a:p>
        </p:txBody>
      </p:sp>
      <p:grpSp>
        <p:nvGrpSpPr>
          <p:cNvPr id="2" name="Group 20"/>
          <p:cNvGrpSpPr>
            <a:grpSpLocks/>
          </p:cNvGrpSpPr>
          <p:nvPr/>
        </p:nvGrpSpPr>
        <p:grpSpPr bwMode="auto">
          <a:xfrm>
            <a:off x="4857750" y="2332038"/>
            <a:ext cx="4060825" cy="4405312"/>
            <a:chOff x="3060" y="559"/>
            <a:chExt cx="2558" cy="2775"/>
          </a:xfrm>
        </p:grpSpPr>
        <p:grpSp>
          <p:nvGrpSpPr>
            <p:cNvPr id="3" name="Group 10"/>
            <p:cNvGrpSpPr>
              <a:grpSpLocks/>
            </p:cNvGrpSpPr>
            <p:nvPr/>
          </p:nvGrpSpPr>
          <p:grpSpPr bwMode="auto">
            <a:xfrm>
              <a:off x="3060" y="711"/>
              <a:ext cx="2290" cy="2623"/>
              <a:chOff x="2941" y="839"/>
              <a:chExt cx="2180" cy="2670"/>
            </a:xfrm>
          </p:grpSpPr>
          <p:grpSp>
            <p:nvGrpSpPr>
              <p:cNvPr id="4" name="Group 8"/>
              <p:cNvGrpSpPr>
                <a:grpSpLocks/>
              </p:cNvGrpSpPr>
              <p:nvPr/>
            </p:nvGrpSpPr>
            <p:grpSpPr bwMode="auto">
              <a:xfrm>
                <a:off x="2941" y="839"/>
                <a:ext cx="2180" cy="2495"/>
                <a:chOff x="3097" y="940"/>
                <a:chExt cx="1997" cy="2687"/>
              </a:xfrm>
            </p:grpSpPr>
            <p:pic>
              <p:nvPicPr>
                <p:cNvPr id="28689" name="Picture 6"/>
                <p:cNvPicPr>
                  <a:picLocks noChangeAspect="1" noChangeArrowheads="1"/>
                </p:cNvPicPr>
                <p:nvPr/>
              </p:nvPicPr>
              <p:blipFill>
                <a:blip r:embed="rId2"/>
                <a:srcRect r="5714"/>
                <a:stretch>
                  <a:fillRect/>
                </a:stretch>
              </p:blipFill>
              <p:spPr bwMode="auto">
                <a:xfrm>
                  <a:off x="3097" y="940"/>
                  <a:ext cx="1997" cy="2687"/>
                </a:xfrm>
                <a:prstGeom prst="rect">
                  <a:avLst/>
                </a:prstGeom>
                <a:noFill/>
                <a:ln w="9525">
                  <a:noFill/>
                  <a:miter lim="800000"/>
                  <a:headEnd/>
                  <a:tailEnd/>
                </a:ln>
              </p:spPr>
            </p:pic>
            <p:sp>
              <p:nvSpPr>
                <p:cNvPr id="28690" name="Rectangle 7"/>
                <p:cNvSpPr>
                  <a:spLocks noChangeArrowheads="1"/>
                </p:cNvSpPr>
                <p:nvPr/>
              </p:nvSpPr>
              <p:spPr bwMode="auto">
                <a:xfrm>
                  <a:off x="4716" y="1112"/>
                  <a:ext cx="264" cy="180"/>
                </a:xfrm>
                <a:prstGeom prst="rect">
                  <a:avLst/>
                </a:prstGeom>
                <a:solidFill>
                  <a:schemeClr val="bg1"/>
                </a:solidFill>
                <a:ln w="9525">
                  <a:noFill/>
                  <a:miter lim="800000"/>
                  <a:headEnd/>
                  <a:tailEnd/>
                </a:ln>
              </p:spPr>
              <p:txBody>
                <a:bodyPr wrap="none" anchor="ctr"/>
                <a:lstStyle/>
                <a:p>
                  <a:endParaRPr lang="en-US"/>
                </a:p>
              </p:txBody>
            </p:sp>
          </p:grpSp>
          <p:sp>
            <p:nvSpPr>
              <p:cNvPr id="28688" name="Text Box 9"/>
              <p:cNvSpPr txBox="1">
                <a:spLocks noChangeArrowheads="1"/>
              </p:cNvSpPr>
              <p:nvPr/>
            </p:nvSpPr>
            <p:spPr bwMode="auto">
              <a:xfrm>
                <a:off x="3977" y="3254"/>
                <a:ext cx="960" cy="255"/>
              </a:xfrm>
              <a:prstGeom prst="rect">
                <a:avLst/>
              </a:prstGeom>
              <a:noFill/>
              <a:ln w="9525">
                <a:noFill/>
                <a:miter lim="800000"/>
                <a:headEnd/>
                <a:tailEnd/>
              </a:ln>
            </p:spPr>
            <p:txBody>
              <a:bodyPr>
                <a:spAutoFit/>
              </a:bodyPr>
              <a:lstStyle/>
              <a:p>
                <a:pPr>
                  <a:spcBef>
                    <a:spcPct val="50000"/>
                  </a:spcBef>
                  <a:buFontTx/>
                  <a:buNone/>
                </a:pPr>
                <a:r>
                  <a:rPr lang="en-US" sz="2000">
                    <a:sym typeface="Symbol" pitchFamily="18" charset="2"/>
                  </a:rPr>
                  <a:t></a:t>
                </a:r>
                <a:r>
                  <a:rPr lang="en-US" sz="2000" baseline="-25000">
                    <a:sym typeface="Symbol" pitchFamily="18" charset="2"/>
                  </a:rPr>
                  <a:t>cm</a:t>
                </a:r>
                <a:r>
                  <a:rPr lang="en-US" sz="2000">
                    <a:sym typeface="Symbol" pitchFamily="18" charset="2"/>
                  </a:rPr>
                  <a:t> (deg)</a:t>
                </a:r>
                <a:endParaRPr lang="en-US" sz="2000"/>
              </a:p>
            </p:txBody>
          </p:sp>
        </p:grpSp>
        <p:sp>
          <p:nvSpPr>
            <p:cNvPr id="28680" name="Text Box 11"/>
            <p:cNvSpPr txBox="1">
              <a:spLocks noChangeArrowheads="1"/>
            </p:cNvSpPr>
            <p:nvPr/>
          </p:nvSpPr>
          <p:spPr bwMode="auto">
            <a:xfrm>
              <a:off x="4063" y="1042"/>
              <a:ext cx="917" cy="439"/>
            </a:xfrm>
            <a:prstGeom prst="rect">
              <a:avLst/>
            </a:prstGeom>
            <a:noFill/>
            <a:ln w="9525">
              <a:noFill/>
              <a:miter lim="800000"/>
              <a:headEnd/>
              <a:tailEnd/>
            </a:ln>
          </p:spPr>
          <p:txBody>
            <a:bodyPr wrap="none">
              <a:spAutoFit/>
            </a:bodyPr>
            <a:lstStyle/>
            <a:p>
              <a:pPr>
                <a:buFontTx/>
                <a:buNone/>
              </a:pPr>
              <a:r>
                <a:rPr lang="en-US" baseline="30000"/>
                <a:t>208</a:t>
              </a:r>
              <a:r>
                <a:rPr lang="en-US"/>
                <a:t>Pb(p,p)</a:t>
              </a:r>
            </a:p>
            <a:p>
              <a:pPr>
                <a:buFontTx/>
                <a:buNone/>
              </a:pPr>
              <a:r>
                <a:rPr lang="en-US"/>
                <a:t>E</a:t>
              </a:r>
              <a:r>
                <a:rPr lang="en-US" baseline="-25000"/>
                <a:t>p</a:t>
              </a:r>
              <a:r>
                <a:rPr lang="en-US"/>
                <a:t> =200 MeV</a:t>
              </a:r>
              <a:endParaRPr lang="en-US" baseline="30000"/>
            </a:p>
          </p:txBody>
        </p:sp>
        <p:sp>
          <p:nvSpPr>
            <p:cNvPr id="28681" name="Line 13"/>
            <p:cNvSpPr>
              <a:spLocks noChangeShapeType="1"/>
            </p:cNvSpPr>
            <p:nvPr/>
          </p:nvSpPr>
          <p:spPr bwMode="auto">
            <a:xfrm flipH="1">
              <a:off x="5016" y="2034"/>
              <a:ext cx="60" cy="360"/>
            </a:xfrm>
            <a:prstGeom prst="line">
              <a:avLst/>
            </a:prstGeom>
            <a:noFill/>
            <a:ln w="9525">
              <a:solidFill>
                <a:srgbClr val="FF0000"/>
              </a:solidFill>
              <a:round/>
              <a:headEnd/>
              <a:tailEnd type="triangle" w="med" len="med"/>
            </a:ln>
          </p:spPr>
          <p:txBody>
            <a:bodyPr/>
            <a:lstStyle/>
            <a:p>
              <a:endParaRPr lang="en-US"/>
            </a:p>
          </p:txBody>
        </p:sp>
        <p:sp>
          <p:nvSpPr>
            <p:cNvPr id="28682" name="Text Box 14"/>
            <p:cNvSpPr txBox="1">
              <a:spLocks noChangeArrowheads="1"/>
            </p:cNvSpPr>
            <p:nvPr/>
          </p:nvSpPr>
          <p:spPr bwMode="auto">
            <a:xfrm>
              <a:off x="4518" y="1835"/>
              <a:ext cx="1100" cy="231"/>
            </a:xfrm>
            <a:prstGeom prst="rect">
              <a:avLst/>
            </a:prstGeom>
            <a:noFill/>
            <a:ln w="9525">
              <a:noFill/>
              <a:miter lim="800000"/>
              <a:headEnd/>
              <a:tailEnd/>
            </a:ln>
          </p:spPr>
          <p:txBody>
            <a:bodyPr>
              <a:spAutoFit/>
            </a:bodyPr>
            <a:lstStyle/>
            <a:p>
              <a:pPr>
                <a:spcBef>
                  <a:spcPct val="50000"/>
                </a:spcBef>
                <a:buFontTx/>
                <a:buNone/>
              </a:pPr>
              <a:r>
                <a:rPr lang="en-US">
                  <a:solidFill>
                    <a:srgbClr val="FF0000"/>
                  </a:solidFill>
                </a:rPr>
                <a:t>&lt;r</a:t>
              </a:r>
              <a:r>
                <a:rPr lang="en-US" baseline="-25000">
                  <a:solidFill>
                    <a:srgbClr val="FF0000"/>
                  </a:solidFill>
                </a:rPr>
                <a:t>n</a:t>
              </a:r>
              <a:r>
                <a:rPr lang="en-US" baseline="30000">
                  <a:solidFill>
                    <a:srgbClr val="FF0000"/>
                  </a:solidFill>
                </a:rPr>
                <a:t>2</a:t>
              </a:r>
              <a:r>
                <a:rPr lang="en-US">
                  <a:solidFill>
                    <a:srgbClr val="FF0000"/>
                  </a:solidFill>
                </a:rPr>
                <a:t>&gt;</a:t>
              </a:r>
              <a:r>
                <a:rPr lang="en-US" baseline="30000">
                  <a:solidFill>
                    <a:srgbClr val="FF0000"/>
                  </a:solidFill>
                </a:rPr>
                <a:t>1/2</a:t>
              </a:r>
              <a:r>
                <a:rPr lang="en-US">
                  <a:solidFill>
                    <a:srgbClr val="FF0000"/>
                  </a:solidFill>
                </a:rPr>
                <a:t>=5.6 fm</a:t>
              </a:r>
            </a:p>
          </p:txBody>
        </p:sp>
        <p:sp>
          <p:nvSpPr>
            <p:cNvPr id="28683" name="Line 15"/>
            <p:cNvSpPr>
              <a:spLocks noChangeShapeType="1"/>
            </p:cNvSpPr>
            <p:nvPr/>
          </p:nvSpPr>
          <p:spPr bwMode="auto">
            <a:xfrm>
              <a:off x="5172" y="2046"/>
              <a:ext cx="54" cy="600"/>
            </a:xfrm>
            <a:prstGeom prst="line">
              <a:avLst/>
            </a:prstGeom>
            <a:noFill/>
            <a:ln w="9525">
              <a:solidFill>
                <a:srgbClr val="FF0000"/>
              </a:solidFill>
              <a:round/>
              <a:headEnd/>
              <a:tailEnd type="triangle" w="med" len="med"/>
            </a:ln>
          </p:spPr>
          <p:txBody>
            <a:bodyPr/>
            <a:lstStyle/>
            <a:p>
              <a:endParaRPr lang="en-US"/>
            </a:p>
          </p:txBody>
        </p:sp>
        <p:sp>
          <p:nvSpPr>
            <p:cNvPr id="28684" name="Text Box 16"/>
            <p:cNvSpPr txBox="1">
              <a:spLocks noChangeArrowheads="1"/>
            </p:cNvSpPr>
            <p:nvPr/>
          </p:nvSpPr>
          <p:spPr bwMode="auto">
            <a:xfrm>
              <a:off x="3846" y="2483"/>
              <a:ext cx="1100" cy="231"/>
            </a:xfrm>
            <a:prstGeom prst="rect">
              <a:avLst/>
            </a:prstGeom>
            <a:noFill/>
            <a:ln w="9525">
              <a:noFill/>
              <a:miter lim="800000"/>
              <a:headEnd/>
              <a:tailEnd/>
            </a:ln>
          </p:spPr>
          <p:txBody>
            <a:bodyPr>
              <a:spAutoFit/>
            </a:bodyPr>
            <a:lstStyle/>
            <a:p>
              <a:pPr>
                <a:spcBef>
                  <a:spcPct val="50000"/>
                </a:spcBef>
                <a:buFontTx/>
                <a:buNone/>
              </a:pPr>
              <a:r>
                <a:rPr lang="en-US">
                  <a:solidFill>
                    <a:schemeClr val="accent2"/>
                  </a:solidFill>
                </a:rPr>
                <a:t>&lt;r</a:t>
              </a:r>
              <a:r>
                <a:rPr lang="en-US" baseline="-25000">
                  <a:solidFill>
                    <a:schemeClr val="accent2"/>
                  </a:solidFill>
                </a:rPr>
                <a:t>n</a:t>
              </a:r>
              <a:r>
                <a:rPr lang="en-US" baseline="30000">
                  <a:solidFill>
                    <a:schemeClr val="accent2"/>
                  </a:solidFill>
                </a:rPr>
                <a:t>2</a:t>
              </a:r>
              <a:r>
                <a:rPr lang="en-US">
                  <a:solidFill>
                    <a:schemeClr val="accent2"/>
                  </a:solidFill>
                </a:rPr>
                <a:t>&gt;</a:t>
              </a:r>
              <a:r>
                <a:rPr lang="en-US" baseline="30000">
                  <a:solidFill>
                    <a:schemeClr val="accent2"/>
                  </a:solidFill>
                </a:rPr>
                <a:t>1/2</a:t>
              </a:r>
              <a:r>
                <a:rPr lang="en-US">
                  <a:solidFill>
                    <a:schemeClr val="accent2"/>
                  </a:solidFill>
                </a:rPr>
                <a:t>=5.7 fm</a:t>
              </a:r>
            </a:p>
          </p:txBody>
        </p:sp>
        <p:sp>
          <p:nvSpPr>
            <p:cNvPr id="28685" name="Line 17"/>
            <p:cNvSpPr>
              <a:spLocks noChangeShapeType="1"/>
            </p:cNvSpPr>
            <p:nvPr/>
          </p:nvSpPr>
          <p:spPr bwMode="auto">
            <a:xfrm flipV="1">
              <a:off x="4548" y="2412"/>
              <a:ext cx="426" cy="120"/>
            </a:xfrm>
            <a:prstGeom prst="line">
              <a:avLst/>
            </a:prstGeom>
            <a:noFill/>
            <a:ln w="9525">
              <a:solidFill>
                <a:schemeClr val="accent2"/>
              </a:solidFill>
              <a:round/>
              <a:headEnd/>
              <a:tailEnd type="triangle" w="med" len="med"/>
            </a:ln>
          </p:spPr>
          <p:txBody>
            <a:bodyPr/>
            <a:lstStyle/>
            <a:p>
              <a:endParaRPr lang="en-US"/>
            </a:p>
          </p:txBody>
        </p:sp>
        <p:sp>
          <p:nvSpPr>
            <p:cNvPr id="28686" name="Text Box 18"/>
            <p:cNvSpPr txBox="1">
              <a:spLocks noChangeArrowheads="1"/>
            </p:cNvSpPr>
            <p:nvPr/>
          </p:nvSpPr>
          <p:spPr bwMode="auto">
            <a:xfrm>
              <a:off x="3422" y="559"/>
              <a:ext cx="2008" cy="353"/>
            </a:xfrm>
            <a:prstGeom prst="rect">
              <a:avLst/>
            </a:prstGeom>
            <a:noFill/>
            <a:ln w="9525">
              <a:noFill/>
              <a:miter lim="800000"/>
              <a:headEnd/>
              <a:tailEnd/>
            </a:ln>
          </p:spPr>
          <p:txBody>
            <a:bodyPr wrap="none">
              <a:spAutoFit/>
            </a:bodyPr>
            <a:lstStyle/>
            <a:p>
              <a:pPr>
                <a:buFontTx/>
                <a:buNone/>
              </a:pPr>
              <a:r>
                <a:rPr lang="en-US" sz="1400"/>
                <a:t>Karataglidis et al., PRC </a:t>
              </a:r>
              <a:r>
                <a:rPr lang="en-US" sz="1400" b="1"/>
                <a:t>65 </a:t>
              </a:r>
              <a:r>
                <a:rPr lang="en-US" sz="1400"/>
                <a:t>044306 (2002)</a:t>
              </a:r>
            </a:p>
            <a:p>
              <a:pPr>
                <a:buFontTx/>
                <a:buNone/>
              </a:pPr>
              <a:endParaRPr lang="en-US" sz="1400"/>
            </a:p>
          </p:txBody>
        </p:sp>
      </p:grpSp>
      <p:sp>
        <p:nvSpPr>
          <p:cNvPr id="28678" name="Text Box 19">
            <a:hlinkClick r:id="" action="ppaction://hlinkshowjump?jump=firstslide"/>
          </p:cNvPr>
          <p:cNvSpPr txBox="1">
            <a:spLocks noChangeArrowheads="1"/>
          </p:cNvSpPr>
          <p:nvPr/>
        </p:nvSpPr>
        <p:spPr bwMode="auto">
          <a:xfrm>
            <a:off x="8451850" y="6045200"/>
            <a:ext cx="692150" cy="457200"/>
          </a:xfrm>
          <a:prstGeom prst="rect">
            <a:avLst/>
          </a:prstGeom>
          <a:noFill/>
          <a:ln w="9525">
            <a:noFill/>
            <a:miter lim="800000"/>
            <a:headEnd/>
            <a:tailEnd/>
          </a:ln>
        </p:spPr>
        <p:txBody>
          <a:bodyPr>
            <a:spAutoFit/>
          </a:bodyPr>
          <a:lstStyle/>
          <a:p>
            <a:pPr>
              <a:spcBef>
                <a:spcPct val="50000"/>
              </a:spcBef>
              <a:buFontTx/>
              <a:buNone/>
            </a:pPr>
            <a:r>
              <a:rPr lang="en-US" sz="2400" dirty="0">
                <a:solidFill>
                  <a:srgbClr val="FF0000"/>
                </a:solidFill>
              </a:rPr>
              <a:t>O</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povnuc_pdr"/>
          <p:cNvPicPr>
            <a:picLocks noChangeAspect="1" noChangeArrowheads="1"/>
          </p:cNvPicPr>
          <p:nvPr/>
        </p:nvPicPr>
        <p:blipFill>
          <a:blip r:embed="rId3"/>
          <a:srcRect/>
          <a:stretch>
            <a:fillRect/>
          </a:stretch>
        </p:blipFill>
        <p:spPr bwMode="auto">
          <a:xfrm>
            <a:off x="5940607" y="5483496"/>
            <a:ext cx="1905000" cy="1270000"/>
          </a:xfrm>
          <a:prstGeom prst="rect">
            <a:avLst/>
          </a:prstGeom>
          <a:noFill/>
          <a:ln w="9525">
            <a:noFill/>
            <a:miter lim="800000"/>
            <a:headEnd/>
            <a:tailEnd/>
          </a:ln>
        </p:spPr>
      </p:pic>
      <p:sp>
        <p:nvSpPr>
          <p:cNvPr id="2" name="Title 1"/>
          <p:cNvSpPr>
            <a:spLocks noGrp="1"/>
          </p:cNvSpPr>
          <p:nvPr>
            <p:ph type="title"/>
          </p:nvPr>
        </p:nvSpPr>
        <p:spPr>
          <a:xfrm>
            <a:off x="609600" y="104775"/>
            <a:ext cx="7772400" cy="561976"/>
          </a:xfrm>
        </p:spPr>
        <p:txBody>
          <a:bodyPr/>
          <a:lstStyle/>
          <a:p>
            <a:r>
              <a:rPr lang="en-US" dirty="0" smtClean="0"/>
              <a:t>PDR: Electric dipole excitations of the neutron skin</a:t>
            </a:r>
            <a:endParaRPr lang="en-US" dirty="0"/>
          </a:p>
        </p:txBody>
      </p:sp>
      <p:sp>
        <p:nvSpPr>
          <p:cNvPr id="3" name="Content Placeholder 2"/>
          <p:cNvSpPr>
            <a:spLocks noGrp="1"/>
          </p:cNvSpPr>
          <p:nvPr>
            <p:ph sz="half" idx="1"/>
          </p:nvPr>
        </p:nvSpPr>
        <p:spPr>
          <a:xfrm>
            <a:off x="195943" y="3944983"/>
            <a:ext cx="4004401" cy="2672442"/>
          </a:xfrm>
        </p:spPr>
        <p:txBody>
          <a:bodyPr/>
          <a:lstStyle/>
          <a:p>
            <a:r>
              <a:rPr lang="en-US" sz="1800" dirty="0" smtClean="0"/>
              <a:t>Coulomb excitation of very neutron rich </a:t>
            </a:r>
            <a:r>
              <a:rPr lang="en-US" sz="1800" baseline="30000" dirty="0" smtClean="0"/>
              <a:t>130,132</a:t>
            </a:r>
            <a:r>
              <a:rPr lang="en-US" sz="1800" dirty="0" smtClean="0"/>
              <a:t>Sn isotopes reveals a peak at  E</a:t>
            </a:r>
            <a:r>
              <a:rPr lang="en-US" sz="1800" baseline="30000" dirty="0" smtClean="0"/>
              <a:t>*</a:t>
            </a:r>
            <a:r>
              <a:rPr lang="en-US" sz="1800" dirty="0" smtClean="0">
                <a:sym typeface="Symbol"/>
              </a:rPr>
              <a:t>10 MeV.</a:t>
            </a:r>
          </a:p>
          <a:p>
            <a:pPr lvl="1"/>
            <a:r>
              <a:rPr lang="en-US" sz="1400" dirty="0" smtClean="0">
                <a:sym typeface="Symbol"/>
              </a:rPr>
              <a:t>not present for stable isotopes</a:t>
            </a:r>
          </a:p>
          <a:p>
            <a:r>
              <a:rPr lang="en-US" sz="1800" dirty="0" smtClean="0">
                <a:sym typeface="Symbol"/>
              </a:rPr>
              <a:t>Consistent with low-lying electric dipole strength.</a:t>
            </a:r>
          </a:p>
          <a:p>
            <a:r>
              <a:rPr lang="en-US" sz="1800" dirty="0" smtClean="0">
                <a:sym typeface="Symbol"/>
              </a:rPr>
              <a:t>calculations suggest an oscillation of a neutron skin relative to the core.</a:t>
            </a:r>
            <a:endParaRPr lang="en-US" sz="1800" dirty="0"/>
          </a:p>
        </p:txBody>
      </p:sp>
      <p:pic>
        <p:nvPicPr>
          <p:cNvPr id="973826" name="Picture 2"/>
          <p:cNvPicPr>
            <a:picLocks noGrp="1" noChangeAspect="1" noChangeArrowheads="1"/>
          </p:cNvPicPr>
          <p:nvPr>
            <p:ph sz="half" idx="2"/>
          </p:nvPr>
        </p:nvPicPr>
        <p:blipFill>
          <a:blip r:embed="rId4"/>
          <a:srcRect l="1576"/>
          <a:stretch>
            <a:fillRect/>
          </a:stretch>
        </p:blipFill>
        <p:spPr bwMode="auto">
          <a:xfrm>
            <a:off x="4460691" y="772666"/>
            <a:ext cx="4448175" cy="4823680"/>
          </a:xfrm>
          <a:prstGeom prst="rect">
            <a:avLst/>
          </a:prstGeom>
          <a:noFill/>
          <a:ln w="9525">
            <a:noFill/>
            <a:miter lim="800000"/>
            <a:headEnd/>
            <a:tailEnd/>
          </a:ln>
          <a:effectLst/>
        </p:spPr>
      </p:pic>
      <p:pic>
        <p:nvPicPr>
          <p:cNvPr id="6" name="Picture 2"/>
          <p:cNvPicPr>
            <a:picLocks noChangeAspect="1" noChangeArrowheads="1"/>
          </p:cNvPicPr>
          <p:nvPr/>
        </p:nvPicPr>
        <p:blipFill>
          <a:blip r:embed="rId5"/>
          <a:srcRect t="2078"/>
          <a:stretch>
            <a:fillRect/>
          </a:stretch>
        </p:blipFill>
        <p:spPr bwMode="auto">
          <a:xfrm>
            <a:off x="160292" y="1140005"/>
            <a:ext cx="4281079" cy="2319474"/>
          </a:xfrm>
          <a:prstGeom prst="rect">
            <a:avLst/>
          </a:prstGeom>
          <a:noFill/>
          <a:ln w="9525">
            <a:noFill/>
            <a:miter lim="800000"/>
            <a:headEnd/>
            <a:tailEnd/>
          </a:ln>
          <a:effectLst/>
        </p:spPr>
      </p:pic>
      <p:sp>
        <p:nvSpPr>
          <p:cNvPr id="7" name="Rectangle 6"/>
          <p:cNvSpPr/>
          <p:nvPr/>
        </p:nvSpPr>
        <p:spPr bwMode="auto">
          <a:xfrm>
            <a:off x="5656217" y="6596743"/>
            <a:ext cx="2495006" cy="26125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8" name="TextBox 7"/>
          <p:cNvSpPr txBox="1"/>
          <p:nvPr/>
        </p:nvSpPr>
        <p:spPr>
          <a:xfrm rot="5400000">
            <a:off x="7500537" y="3114513"/>
            <a:ext cx="2979149" cy="307777"/>
          </a:xfrm>
          <a:prstGeom prst="rect">
            <a:avLst/>
          </a:prstGeom>
          <a:noFill/>
        </p:spPr>
        <p:txBody>
          <a:bodyPr wrap="none" rtlCol="0">
            <a:spAutoFit/>
          </a:bodyPr>
          <a:lstStyle/>
          <a:p>
            <a:pPr>
              <a:buNone/>
            </a:pPr>
            <a:r>
              <a:rPr lang="en-US" sz="1400" dirty="0" smtClean="0"/>
              <a:t>P. </a:t>
            </a:r>
            <a:r>
              <a:rPr lang="en-US" sz="1400" dirty="0" err="1" smtClean="0"/>
              <a:t>Adrich</a:t>
            </a:r>
            <a:r>
              <a:rPr lang="en-US" sz="1400" dirty="0" smtClean="0"/>
              <a:t> et al., PRL 95 (2005) 132501</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99"/>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rgbClr val="FFFF99"/>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42916</TotalTime>
  <Words>6368</Words>
  <Application>Microsoft Macintosh PowerPoint</Application>
  <PresentationFormat>On-screen Show (4:3)</PresentationFormat>
  <Paragraphs>549</Paragraphs>
  <Slides>38</Slides>
  <Notes>16</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38</vt:i4>
      </vt:variant>
    </vt:vector>
  </HeadingPairs>
  <TitlesOfParts>
    <vt:vector size="43" baseType="lpstr">
      <vt:lpstr>Default Design</vt:lpstr>
      <vt:lpstr>Equation</vt:lpstr>
      <vt:lpstr>CorelDRAW</vt:lpstr>
      <vt:lpstr>Document</vt:lpstr>
      <vt:lpstr>Formel</vt:lpstr>
      <vt:lpstr>Constraining the properties of dense matter</vt:lpstr>
      <vt:lpstr>The EoS</vt:lpstr>
      <vt:lpstr>More about the EoS</vt:lpstr>
      <vt:lpstr>Relationship to nuclear masses and binding energies</vt:lpstr>
      <vt:lpstr>EOS: What are the questions?</vt:lpstr>
      <vt:lpstr>EOS, Symmetry Energy and Neutron Stars</vt:lpstr>
      <vt:lpstr>Comparisons of &lt;r2&gt;n1/2 and &lt;r2&gt;p1/2 </vt:lpstr>
      <vt:lpstr>Measurements of radii</vt:lpstr>
      <vt:lpstr>PDR: Electric dipole excitations of the neutron skin</vt:lpstr>
      <vt:lpstr>Relation to symmetry energy </vt:lpstr>
      <vt:lpstr>Giant resonances</vt:lpstr>
      <vt:lpstr>Giant resonances 2</vt:lpstr>
      <vt:lpstr>Constraints on the symmetric matter EoS from laboratory measurements</vt:lpstr>
      <vt:lpstr>Constraining the EOS at high densities by laboratory collisions</vt:lpstr>
      <vt:lpstr>Flow studies of the symmetric matter EOS</vt:lpstr>
      <vt:lpstr>Procedure to study EOS using transport theory</vt:lpstr>
      <vt:lpstr>Constraining the EOS at high densities by laboratory collisions</vt:lpstr>
      <vt:lpstr>Directed transverse flow</vt:lpstr>
      <vt:lpstr>Determination of symmetric matter EOS  from nucleus-nucleus collisions</vt:lpstr>
      <vt:lpstr>Constraints from collective flow on EOS at &gt;2 0.</vt:lpstr>
      <vt:lpstr>Probing the symmetry energy by nuclear collisions</vt:lpstr>
      <vt:lpstr>PowerPoint Presentation</vt:lpstr>
      <vt:lpstr>Sensitivity to symmetry energy</vt:lpstr>
      <vt:lpstr>Experimental measurements of isospin diffusion</vt:lpstr>
      <vt:lpstr>Probing the asymmetry of the Spectators</vt:lpstr>
      <vt:lpstr>Determining Ri()</vt:lpstr>
      <vt:lpstr>Probing the asymmetry of the Spectators</vt:lpstr>
      <vt:lpstr>Quantitative values</vt:lpstr>
      <vt:lpstr>Comparison to QMD calculations</vt:lpstr>
      <vt:lpstr>PowerPoint Presentation</vt:lpstr>
      <vt:lpstr>Asymmetry term studies at 20 (Unique contribution from collisions investigations)</vt:lpstr>
      <vt:lpstr>Comparisons of neutron and proton observables :</vt:lpstr>
      <vt:lpstr>High density probe: pion production</vt:lpstr>
      <vt:lpstr>Choice of beams for pion ratios</vt:lpstr>
      <vt:lpstr>PowerPoint Presentation</vt:lpstr>
      <vt:lpstr>PowerPoint Presentation</vt:lpstr>
      <vt:lpstr>MSU:Active Target Time Projection Chamber D Bazin, M. Famiano, U. Garg, M. Heffner, R. Kanungo, I. Y. Lee, W.Lynch, W. Mittig, L. Phair, D Suzuki,G. Westfall</vt:lpstr>
      <vt:lpstr>Summary</vt:lpstr>
    </vt:vector>
  </TitlesOfParts>
  <Company>Michigan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Isospin Dependence of Fragmentation</dc:title>
  <dc:creator>LYNCH</dc:creator>
  <cp:lastModifiedBy>osxadmin</cp:lastModifiedBy>
  <cp:revision>289</cp:revision>
  <dcterms:created xsi:type="dcterms:W3CDTF">2000-07-21T02:11:07Z</dcterms:created>
  <dcterms:modified xsi:type="dcterms:W3CDTF">2011-06-20T19:35:06Z</dcterms:modified>
</cp:coreProperties>
</file>