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325" r:id="rId4"/>
    <p:sldId id="326" r:id="rId5"/>
    <p:sldId id="257" r:id="rId6"/>
    <p:sldId id="300" r:id="rId7"/>
    <p:sldId id="327" r:id="rId8"/>
    <p:sldId id="323" r:id="rId9"/>
    <p:sldId id="329" r:id="rId10"/>
    <p:sldId id="330" r:id="rId11"/>
    <p:sldId id="310" r:id="rId12"/>
    <p:sldId id="328" r:id="rId13"/>
    <p:sldId id="332" r:id="rId14"/>
    <p:sldId id="333" r:id="rId15"/>
    <p:sldId id="331" r:id="rId16"/>
    <p:sldId id="303" r:id="rId17"/>
    <p:sldId id="324" r:id="rId18"/>
  </p:sldIdLst>
  <p:sldSz cx="9144000" cy="6858000" type="screen4x3"/>
  <p:notesSz cx="7099300" cy="10234613"/>
  <p:embeddedFontLs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맑은 고딕" pitchFamily="50" charset="-127"/>
      <p:regular r:id="rId24"/>
      <p:bold r:id="rId25"/>
    </p:embeddedFont>
    <p:embeddedFont>
      <p:font typeface="HY헤드라인M" pitchFamily="18" charset="-127"/>
      <p:regular r:id="rId26"/>
    </p:embeddedFont>
    <p:embeddedFont>
      <p:font typeface="ＭＳ Ｐゴシック" pitchFamily="34" charset="-128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5CE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47.wmf"/><Relationship Id="rId1" Type="http://schemas.openxmlformats.org/officeDocument/2006/relationships/image" Target="../media/image17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17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7.png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0.wmf"/><Relationship Id="rId1" Type="http://schemas.openxmlformats.org/officeDocument/2006/relationships/image" Target="../media/image17.png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image" Target="../media/image34.wmf"/><Relationship Id="rId1" Type="http://schemas.openxmlformats.org/officeDocument/2006/relationships/image" Target="../media/image17.png"/><Relationship Id="rId6" Type="http://schemas.openxmlformats.org/officeDocument/2006/relationships/image" Target="../media/image36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39AE88-6047-4512-B5CD-C15E45C41877}" type="datetimeFigureOut">
              <a:rPr lang="ko-KR" altLang="en-US" smtClean="0"/>
              <a:pPr/>
              <a:t>2011-06-19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FCF354-AC2B-490C-8C73-420731BBDD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CF354-AC2B-490C-8C73-420731BBDDE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3E3C-3146-4674-8AAD-867E48845855}" type="datetime1">
              <a:rPr lang="ko-KR" altLang="en-US" smtClean="0"/>
              <a:pPr/>
              <a:t>2011-06-19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8203-58E7-41E8-8B0B-0A860B0DA16C}" type="datetime1">
              <a:rPr lang="ko-KR" altLang="en-US" smtClean="0"/>
              <a:pPr/>
              <a:t>2011-06-19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8.png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166" y="2214554"/>
            <a:ext cx="61436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000" b="1" dirty="0">
                <a:latin typeface="Verdana" pitchFamily="34" charset="0"/>
              </a:rPr>
              <a:t>Su Houng </a:t>
            </a:r>
            <a:r>
              <a:rPr lang="en-US" altLang="ko-KR" sz="2000" b="1" dirty="0" smtClean="0">
                <a:latin typeface="Verdana" pitchFamily="34" charset="0"/>
              </a:rPr>
              <a:t>Lee</a:t>
            </a:r>
            <a:endParaRPr lang="en-US" altLang="ko-KR" sz="2000" b="1" dirty="0"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         </a:t>
            </a:r>
            <a:endParaRPr lang="en-US" altLang="ko-KR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  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   </a:t>
            </a:r>
            <a:endParaRPr lang="en-US" altLang="ko-KR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             </a:t>
            </a:r>
            <a:r>
              <a:rPr lang="en-US" altLang="ko-KR" sz="1600" dirty="0" smtClean="0">
                <a:latin typeface="Verdana" pitchFamily="34" charset="0"/>
              </a:rPr>
              <a:t>  with    </a:t>
            </a:r>
            <a:r>
              <a:rPr lang="en-US" altLang="ko-KR" b="1" dirty="0" smtClean="0">
                <a:latin typeface="Verdana" pitchFamily="34" charset="0"/>
              </a:rPr>
              <a:t>Kie Sang Jeong 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latin typeface="Verdana" pitchFamily="34" charset="0"/>
              </a:rPr>
              <a:t>  1. Few words on Nuclear Symmetry Energy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latin typeface="Verdana" pitchFamily="34" charset="0"/>
              </a:rPr>
              <a:t>  2. A QCD sum rule method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latin typeface="Verdana" pitchFamily="34" charset="0"/>
              </a:rPr>
              <a:t>  3. Preliminary results </a:t>
            </a:r>
            <a:endParaRPr lang="en-US" altLang="ko-KR" sz="1600" baseline="-25000" dirty="0" smtClean="0"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417502"/>
            <a:ext cx="7634287" cy="1511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tIns="118800" bIns="118800" anchor="ctr" anchorCtr="1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imes New Roman" pitchFamily="18" charset="0"/>
              </a:rPr>
              <a:t>Nuclear Symmetry Energy from QCD sum rules</a:t>
            </a:r>
            <a:endParaRPr lang="en-US" altLang="ko-KR" sz="3600" b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20" descr="영문_좌우_백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928934"/>
            <a:ext cx="1714512" cy="479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50530" name="Image" r:id="rId3" imgW="8857143" imgH="2409524" progId="">
              <p:embed/>
            </p:oleObj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QCD sum rules for Nucleon in symmetric nuclear matter 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5292080" y="836613"/>
          <a:ext cx="2879725" cy="658812"/>
        </p:xfrm>
        <a:graphic>
          <a:graphicData uri="http://schemas.openxmlformats.org/presentationml/2006/ole">
            <p:oleObj spid="_x0000_s150531" name="수식" r:id="rId4" imgW="1942920" imgH="444240" progId="Equation.3">
              <p:embed/>
            </p:oleObj>
          </a:graphicData>
        </a:graphic>
      </p:graphicFrame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1788865" y="5084763"/>
          <a:ext cx="2351087" cy="1243012"/>
        </p:xfrm>
        <a:graphic>
          <a:graphicData uri="http://schemas.openxmlformats.org/presentationml/2006/ole">
            <p:oleObj spid="_x0000_s150532" name="수식" r:id="rId5" imgW="1587240" imgH="838080" progId="Equation.3">
              <p:embed/>
            </p:oleObj>
          </a:graphicData>
        </a:graphic>
      </p:graphicFrame>
      <p:graphicFrame>
        <p:nvGraphicFramePr>
          <p:cNvPr id="83977" name="Object 10"/>
          <p:cNvGraphicFramePr>
            <a:graphicFrameLocks noChangeAspect="1"/>
          </p:cNvGraphicFramePr>
          <p:nvPr/>
        </p:nvGraphicFramePr>
        <p:xfrm>
          <a:off x="2627784" y="1634827"/>
          <a:ext cx="2805113" cy="354013"/>
        </p:xfrm>
        <a:graphic>
          <a:graphicData uri="http://schemas.openxmlformats.org/presentationml/2006/ole">
            <p:oleObj spid="_x0000_s150534" name="수식" r:id="rId6" imgW="2209680" imgH="279360" progId="Equation.3">
              <p:embed/>
            </p:oleObj>
          </a:graphicData>
        </a:graphic>
      </p:graphicFrame>
      <p:graphicFrame>
        <p:nvGraphicFramePr>
          <p:cNvPr id="83981" name="Object 13"/>
          <p:cNvGraphicFramePr>
            <a:graphicFrameLocks noChangeAspect="1"/>
          </p:cNvGraphicFramePr>
          <p:nvPr/>
        </p:nvGraphicFramePr>
        <p:xfrm>
          <a:off x="1043608" y="926430"/>
          <a:ext cx="4010025" cy="414338"/>
        </p:xfrm>
        <a:graphic>
          <a:graphicData uri="http://schemas.openxmlformats.org/presentationml/2006/ole">
            <p:oleObj spid="_x0000_s150535" name="수식" r:id="rId7" imgW="2705040" imgH="279360" progId="Equation.3">
              <p:embed/>
            </p:oleObj>
          </a:graphicData>
        </a:graphic>
      </p:graphicFrame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323528" y="2492896"/>
            <a:ext cx="4536504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 dirty="0" smtClean="0">
                <a:latin typeface="Verdana" pitchFamily="34" charset="0"/>
              </a:rPr>
              <a:t>Cohen, </a:t>
            </a:r>
            <a:r>
              <a:rPr kumimoji="1" lang="en-US" altLang="ko-KR" sz="1600" dirty="0" err="1" smtClean="0">
                <a:latin typeface="Verdana" pitchFamily="34" charset="0"/>
              </a:rPr>
              <a:t>Griegel</a:t>
            </a:r>
            <a:r>
              <a:rPr kumimoji="1" lang="en-US" altLang="ko-KR" sz="1600" dirty="0" smtClean="0">
                <a:latin typeface="Verdana" pitchFamily="34" charset="0"/>
              </a:rPr>
              <a:t>, </a:t>
            </a:r>
            <a:r>
              <a:rPr kumimoji="1" lang="en-US" altLang="ko-KR" sz="1600" dirty="0" err="1" smtClean="0">
                <a:latin typeface="Verdana" pitchFamily="34" charset="0"/>
              </a:rPr>
              <a:t>Furnstahl</a:t>
            </a:r>
            <a:r>
              <a:rPr kumimoji="1" lang="en-US" altLang="ko-KR" sz="1600" dirty="0" smtClean="0">
                <a:latin typeface="Verdana" pitchFamily="34" charset="0"/>
              </a:rPr>
              <a:t> 92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 flipV="1">
            <a:off x="899789" y="2780234"/>
            <a:ext cx="3672210" cy="2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5053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4392" y="3325713"/>
            <a:ext cx="2286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0538" name="Object 10"/>
          <p:cNvGraphicFramePr>
            <a:graphicFrameLocks noChangeAspect="1"/>
          </p:cNvGraphicFramePr>
          <p:nvPr/>
        </p:nvGraphicFramePr>
        <p:xfrm>
          <a:off x="6551885" y="3501008"/>
          <a:ext cx="1260475" cy="339725"/>
        </p:xfrm>
        <a:graphic>
          <a:graphicData uri="http://schemas.openxmlformats.org/presentationml/2006/ole">
            <p:oleObj spid="_x0000_s150538" name="수식" r:id="rId9" imgW="850680" imgH="228600" progId="Equation.3">
              <p:embed/>
            </p:oleObj>
          </a:graphicData>
        </a:graphic>
      </p:graphicFrame>
      <p:graphicFrame>
        <p:nvGraphicFramePr>
          <p:cNvPr id="150539" name="Object 11"/>
          <p:cNvGraphicFramePr>
            <a:graphicFrameLocks noChangeAspect="1"/>
          </p:cNvGraphicFramePr>
          <p:nvPr/>
        </p:nvGraphicFramePr>
        <p:xfrm>
          <a:off x="6343167" y="4865750"/>
          <a:ext cx="677863" cy="339725"/>
        </p:xfrm>
        <a:graphic>
          <a:graphicData uri="http://schemas.openxmlformats.org/presentationml/2006/ole">
            <p:oleObj spid="_x0000_s150539" name="수식" r:id="rId10" imgW="457200" imgH="2286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70684" y="4175413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150540" name="Object 12"/>
          <p:cNvGraphicFramePr>
            <a:graphicFrameLocks noChangeAspect="1"/>
          </p:cNvGraphicFramePr>
          <p:nvPr/>
        </p:nvGraphicFramePr>
        <p:xfrm>
          <a:off x="827584" y="3059113"/>
          <a:ext cx="3087688" cy="1809750"/>
        </p:xfrm>
        <a:graphic>
          <a:graphicData uri="http://schemas.openxmlformats.org/presentationml/2006/ole">
            <p:oleObj spid="_x0000_s150540" name="수식" r:id="rId11" imgW="2082600" imgH="1218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83971" name="Image" r:id="rId3" imgW="8857143" imgH="2409524" progId="">
              <p:embed/>
            </p:oleObj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QCD sum rules for Nucleon asymmetric nuclear matter 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5181475" y="836613"/>
          <a:ext cx="3783013" cy="658812"/>
        </p:xfrm>
        <a:graphic>
          <a:graphicData uri="http://schemas.openxmlformats.org/presentationml/2006/ole">
            <p:oleObj spid="_x0000_s83974" name="수식" r:id="rId4" imgW="2552400" imgH="444240" progId="Equation.3">
              <p:embed/>
            </p:oleObj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2267744" y="5281613"/>
          <a:ext cx="4402138" cy="1243012"/>
        </p:xfrm>
        <a:graphic>
          <a:graphicData uri="http://schemas.openxmlformats.org/presentationml/2006/ole">
            <p:oleObj spid="_x0000_s83976" name="수식" r:id="rId5" imgW="2971800" imgH="838080" progId="Equation.3">
              <p:embed/>
            </p:oleObj>
          </a:graphicData>
        </a:graphic>
      </p:graphicFrame>
      <p:graphicFrame>
        <p:nvGraphicFramePr>
          <p:cNvPr id="83977" name="Object 10"/>
          <p:cNvGraphicFramePr>
            <a:graphicFrameLocks noChangeAspect="1"/>
          </p:cNvGraphicFramePr>
          <p:nvPr/>
        </p:nvGraphicFramePr>
        <p:xfrm>
          <a:off x="2627784" y="1634827"/>
          <a:ext cx="2805113" cy="354013"/>
        </p:xfrm>
        <a:graphic>
          <a:graphicData uri="http://schemas.openxmlformats.org/presentationml/2006/ole">
            <p:oleObj spid="_x0000_s83977" name="수식" r:id="rId6" imgW="2209680" imgH="279360" progId="Equation.3">
              <p:embed/>
            </p:oleObj>
          </a:graphicData>
        </a:graphic>
      </p:graphicFrame>
      <p:graphicFrame>
        <p:nvGraphicFramePr>
          <p:cNvPr id="83981" name="Object 13"/>
          <p:cNvGraphicFramePr>
            <a:graphicFrameLocks noChangeAspect="1"/>
          </p:cNvGraphicFramePr>
          <p:nvPr/>
        </p:nvGraphicFramePr>
        <p:xfrm>
          <a:off x="1043608" y="926430"/>
          <a:ext cx="4010025" cy="414338"/>
        </p:xfrm>
        <a:graphic>
          <a:graphicData uri="http://schemas.openxmlformats.org/presentationml/2006/ole">
            <p:oleObj spid="_x0000_s83981" name="수식" r:id="rId7" imgW="2705040" imgH="279360" progId="Equation.3">
              <p:embed/>
            </p:oleObj>
          </a:graphicData>
        </a:graphic>
      </p:graphicFrame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323528" y="2492896"/>
            <a:ext cx="4536504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 dirty="0" smtClean="0">
                <a:latin typeface="Verdana" pitchFamily="34" charset="0"/>
              </a:rPr>
              <a:t>K.S. Jeong, Lee 11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 flipV="1">
            <a:off x="899789" y="2780234"/>
            <a:ext cx="3672210" cy="2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990600" y="3141663"/>
          <a:ext cx="4292600" cy="1809750"/>
        </p:xfrm>
        <a:graphic>
          <a:graphicData uri="http://schemas.openxmlformats.org/presentationml/2006/ole">
            <p:oleObj spid="_x0000_s83985" name="수식" r:id="rId8" imgW="2895480" imgH="1218960" progId="Equation.3">
              <p:embed/>
            </p:oleObj>
          </a:graphicData>
        </a:graphic>
      </p:graphicFrame>
      <p:graphicFrame>
        <p:nvGraphicFramePr>
          <p:cNvPr id="83986" name="Object 18"/>
          <p:cNvGraphicFramePr>
            <a:graphicFrameLocks noChangeAspect="1"/>
          </p:cNvGraphicFramePr>
          <p:nvPr/>
        </p:nvGraphicFramePr>
        <p:xfrm>
          <a:off x="5548138" y="3140968"/>
          <a:ext cx="2408238" cy="1150938"/>
        </p:xfrm>
        <a:graphic>
          <a:graphicData uri="http://schemas.openxmlformats.org/presentationml/2006/ole">
            <p:oleObj spid="_x0000_s83986" name="수식" r:id="rId9" imgW="171432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79388" y="476672"/>
            <a:ext cx="5976937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</a:t>
            </a:r>
            <a:r>
              <a:rPr kumimoji="1" lang="en-US" altLang="ko-KR" sz="1600" dirty="0" smtClean="0">
                <a:latin typeface="Verdana" pitchFamily="34" charset="0"/>
              </a:rPr>
              <a:t>some detail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2639467" y="404664"/>
          <a:ext cx="4668837" cy="1809750"/>
        </p:xfrm>
        <a:graphic>
          <a:graphicData uri="http://schemas.openxmlformats.org/presentationml/2006/ole">
            <p:oleObj spid="_x0000_s148487" name="수식" r:id="rId3" imgW="3149280" imgH="1218960" progId="Equation.3">
              <p:embed/>
            </p:oleObj>
          </a:graphicData>
        </a:graphic>
      </p:graphicFrame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1065213" y="2348880"/>
          <a:ext cx="5178425" cy="658812"/>
        </p:xfrm>
        <a:graphic>
          <a:graphicData uri="http://schemas.openxmlformats.org/presentationml/2006/ole">
            <p:oleObj spid="_x0000_s148488" name="수식" r:id="rId4" imgW="3492360" imgH="444240" progId="Equation.3">
              <p:embed/>
            </p:oleObj>
          </a:graphicData>
        </a:graphic>
      </p:graphicFrame>
      <p:graphicFrame>
        <p:nvGraphicFramePr>
          <p:cNvPr id="148489" name="Object 9"/>
          <p:cNvGraphicFramePr>
            <a:graphicFrameLocks noChangeAspect="1"/>
          </p:cNvGraphicFramePr>
          <p:nvPr/>
        </p:nvGraphicFramePr>
        <p:xfrm>
          <a:off x="2087563" y="3077791"/>
          <a:ext cx="3089275" cy="620712"/>
        </p:xfrm>
        <a:graphic>
          <a:graphicData uri="http://schemas.openxmlformats.org/presentationml/2006/ole">
            <p:oleObj spid="_x0000_s148489" name="수식" r:id="rId5" imgW="2082600" imgH="419040" progId="Equation.3">
              <p:embed/>
            </p:oleObj>
          </a:graphicData>
        </a:graphic>
      </p:graphicFrame>
      <p:graphicFrame>
        <p:nvGraphicFramePr>
          <p:cNvPr id="148490" name="Object 10"/>
          <p:cNvGraphicFramePr>
            <a:graphicFrameLocks noChangeAspect="1"/>
          </p:cNvGraphicFramePr>
          <p:nvPr/>
        </p:nvGraphicFramePr>
        <p:xfrm>
          <a:off x="2123728" y="3600078"/>
          <a:ext cx="4219575" cy="620713"/>
        </p:xfrm>
        <a:graphic>
          <a:graphicData uri="http://schemas.openxmlformats.org/presentationml/2006/ole">
            <p:oleObj spid="_x0000_s148490" name="수식" r:id="rId6" imgW="2844720" imgH="419040" progId="Equation.3">
              <p:embed/>
            </p:oleObj>
          </a:graphicData>
        </a:graphic>
      </p:graphicFrame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79512" y="4509120"/>
            <a:ext cx="5976937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</a:t>
            </a:r>
            <a:r>
              <a:rPr kumimoji="1" lang="en-US" altLang="ko-KR" sz="1600" dirty="0" smtClean="0">
                <a:latin typeface="Verdana" pitchFamily="34" charset="0"/>
              </a:rPr>
              <a:t>Expectation values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148491" name="Object 11"/>
          <p:cNvGraphicFramePr>
            <a:graphicFrameLocks noChangeAspect="1"/>
          </p:cNvGraphicFramePr>
          <p:nvPr/>
        </p:nvGraphicFramePr>
        <p:xfrm>
          <a:off x="1547664" y="4912890"/>
          <a:ext cx="5559425" cy="1468438"/>
        </p:xfrm>
        <a:graphic>
          <a:graphicData uri="http://schemas.openxmlformats.org/presentationml/2006/ole">
            <p:oleObj spid="_x0000_s148491" name="수식" r:id="rId7" imgW="3746160" imgH="99036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52579" name="Image" r:id="rId3" imgW="8857143" imgH="2409524" progId="">
              <p:embed/>
            </p:oleObj>
          </a:graphicData>
        </a:graphic>
      </p:graphicFrame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Results –   Symmetry Energy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5868144" y="1844824"/>
          <a:ext cx="460375" cy="381000"/>
        </p:xfrm>
        <a:graphic>
          <a:graphicData uri="http://schemas.openxmlformats.org/presentationml/2006/ole">
            <p:oleObj spid="_x0000_s152580" name="수식" r:id="rId4" imgW="291960" imgH="241200" progId="Equation.3">
              <p:embed/>
            </p:oleObj>
          </a:graphicData>
        </a:graphic>
      </p:graphicFrame>
      <p:cxnSp>
        <p:nvCxnSpPr>
          <p:cNvPr id="18" name="직선 연결선 17"/>
          <p:cNvCxnSpPr/>
          <p:nvPr/>
        </p:nvCxnSpPr>
        <p:spPr>
          <a:xfrm>
            <a:off x="4355976" y="1700808"/>
            <a:ext cx="23042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위로 굽은 화살표 19"/>
          <p:cNvSpPr/>
          <p:nvPr/>
        </p:nvSpPr>
        <p:spPr>
          <a:xfrm>
            <a:off x="5436096" y="1772816"/>
            <a:ext cx="288032" cy="288032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641" y="2204864"/>
            <a:ext cx="4152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204864"/>
            <a:ext cx="39909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850900" y="765175"/>
          <a:ext cx="6108700" cy="862013"/>
        </p:xfrm>
        <a:graphic>
          <a:graphicData uri="http://schemas.openxmlformats.org/presentationml/2006/ole">
            <p:oleObj spid="_x0000_s152581" name="수식" r:id="rId7" imgW="396216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53602" name="Image" r:id="rId3" imgW="8857143" imgH="2409524" progId="">
              <p:embed/>
            </p:oleObj>
          </a:graphicData>
        </a:graphic>
      </p:graphicFrame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Results – Uncertainty 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1771278" y="852488"/>
          <a:ext cx="2152650" cy="685800"/>
        </p:xfrm>
        <a:graphic>
          <a:graphicData uri="http://schemas.openxmlformats.org/presentationml/2006/ole">
            <p:oleObj spid="_x0000_s153604" name="수식" r:id="rId4" imgW="1396800" imgH="444240" progId="Equation.3">
              <p:embed/>
            </p:oleObj>
          </a:graphicData>
        </a:graphic>
      </p:graphicFrame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930102"/>
            <a:ext cx="40671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6492466" y="2132856"/>
          <a:ext cx="209550" cy="176212"/>
        </p:xfrm>
        <a:graphic>
          <a:graphicData uri="http://schemas.openxmlformats.org/presentationml/2006/ole">
            <p:oleObj spid="_x0000_s153606" name="수식" r:id="rId6" imgW="164880" imgH="139680" progId="Equation.3">
              <p:embed/>
            </p:oleObj>
          </a:graphicData>
        </a:graphic>
      </p:graphicFrame>
      <p:cxnSp>
        <p:nvCxnSpPr>
          <p:cNvPr id="13" name="직선 화살표 연결선 16"/>
          <p:cNvCxnSpPr>
            <a:cxnSpLocks noChangeShapeType="1"/>
          </p:cNvCxnSpPr>
          <p:nvPr/>
        </p:nvCxnSpPr>
        <p:spPr bwMode="auto">
          <a:xfrm>
            <a:off x="6120416" y="2059260"/>
            <a:ext cx="2196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직선 화살표 연결선 18"/>
          <p:cNvCxnSpPr>
            <a:cxnSpLocks noChangeShapeType="1"/>
          </p:cNvCxnSpPr>
          <p:nvPr/>
        </p:nvCxnSpPr>
        <p:spPr bwMode="auto">
          <a:xfrm rot="5400000" flipH="1" flipV="1">
            <a:off x="5535094" y="1487760"/>
            <a:ext cx="11445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5464919" y="908720"/>
          <a:ext cx="403225" cy="257175"/>
        </p:xfrm>
        <a:graphic>
          <a:graphicData uri="http://schemas.openxmlformats.org/presentationml/2006/ole">
            <p:oleObj spid="_x0000_s153607" name="수식" r:id="rId7" imgW="317160" imgH="203040" progId="Equation.3">
              <p:embed/>
            </p:oleObj>
          </a:graphicData>
        </a:graphic>
      </p:graphicFrame>
      <p:sp>
        <p:nvSpPr>
          <p:cNvPr id="16" name="자유형 15"/>
          <p:cNvSpPr/>
          <p:nvPr/>
        </p:nvSpPr>
        <p:spPr>
          <a:xfrm>
            <a:off x="6501095" y="1345538"/>
            <a:ext cx="154379" cy="702623"/>
          </a:xfrm>
          <a:custGeom>
            <a:avLst/>
            <a:gdLst>
              <a:gd name="connsiteX0" fmla="*/ 0 w 154379"/>
              <a:gd name="connsiteY0" fmla="*/ 690748 h 702623"/>
              <a:gd name="connsiteX1" fmla="*/ 59377 w 154379"/>
              <a:gd name="connsiteY1" fmla="*/ 1979 h 702623"/>
              <a:gd name="connsiteX2" fmla="*/ 154379 w 154379"/>
              <a:gd name="connsiteY2" fmla="*/ 702623 h 70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79" h="702623">
                <a:moveTo>
                  <a:pt x="0" y="690748"/>
                </a:moveTo>
                <a:cubicBezTo>
                  <a:pt x="16823" y="345374"/>
                  <a:pt x="33647" y="0"/>
                  <a:pt x="59377" y="1979"/>
                </a:cubicBezTo>
                <a:cubicBezTo>
                  <a:pt x="85107" y="3958"/>
                  <a:pt x="119743" y="353290"/>
                  <a:pt x="154379" y="702623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>
            <a:off x="7130487" y="1678048"/>
            <a:ext cx="914400" cy="370113"/>
          </a:xfrm>
          <a:custGeom>
            <a:avLst/>
            <a:gdLst>
              <a:gd name="connsiteX0" fmla="*/ 0 w 914400"/>
              <a:gd name="connsiteY0" fmla="*/ 370113 h 370113"/>
              <a:gd name="connsiteX1" fmla="*/ 130629 w 914400"/>
              <a:gd name="connsiteY1" fmla="*/ 96981 h 370113"/>
              <a:gd name="connsiteX2" fmla="*/ 570016 w 914400"/>
              <a:gd name="connsiteY2" fmla="*/ 13854 h 370113"/>
              <a:gd name="connsiteX3" fmla="*/ 914400 w 914400"/>
              <a:gd name="connsiteY3" fmla="*/ 13854 h 37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70113">
                <a:moveTo>
                  <a:pt x="0" y="370113"/>
                </a:moveTo>
                <a:cubicBezTo>
                  <a:pt x="17813" y="263235"/>
                  <a:pt x="35626" y="156357"/>
                  <a:pt x="130629" y="96981"/>
                </a:cubicBezTo>
                <a:cubicBezTo>
                  <a:pt x="225632" y="37605"/>
                  <a:pt x="439388" y="27708"/>
                  <a:pt x="570016" y="13854"/>
                </a:cubicBezTo>
                <a:cubicBezTo>
                  <a:pt x="700644" y="0"/>
                  <a:pt x="807522" y="6927"/>
                  <a:pt x="914400" y="13854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7106469" y="2089746"/>
          <a:ext cx="193675" cy="287337"/>
        </p:xfrm>
        <a:graphic>
          <a:graphicData uri="http://schemas.openxmlformats.org/presentationml/2006/ole">
            <p:oleObj spid="_x0000_s153608" name="수식" r:id="rId8" imgW="152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51555" name="Image" r:id="rId3" imgW="8857143" imgH="2409524" progId="">
              <p:embed/>
            </p:oleObj>
          </a:graphicData>
        </a:graphic>
      </p:graphicFrame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Results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71406" y="764704"/>
            <a:ext cx="2916418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Important operator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1403648" y="1412776"/>
          <a:ext cx="1412875" cy="414337"/>
        </p:xfrm>
        <a:graphic>
          <a:graphicData uri="http://schemas.openxmlformats.org/presentationml/2006/ole">
            <p:oleObj spid="_x0000_s151557" name="수식" r:id="rId4" imgW="952200" imgH="279360" progId="Equation.3">
              <p:embed/>
            </p:oleObj>
          </a:graphicData>
        </a:graphic>
      </p:graphicFrame>
      <p:graphicFrame>
        <p:nvGraphicFramePr>
          <p:cNvPr id="151558" name="Object 6"/>
          <p:cNvGraphicFramePr>
            <a:graphicFrameLocks noChangeAspect="1"/>
          </p:cNvGraphicFramePr>
          <p:nvPr/>
        </p:nvGraphicFramePr>
        <p:xfrm>
          <a:off x="500063" y="2005013"/>
          <a:ext cx="3221037" cy="527050"/>
        </p:xfrm>
        <a:graphic>
          <a:graphicData uri="http://schemas.openxmlformats.org/presentationml/2006/ole">
            <p:oleObj spid="_x0000_s151558" name="수식" r:id="rId5" imgW="2171520" imgH="355320" progId="Equation.3">
              <p:embed/>
            </p:oleObj>
          </a:graphicData>
        </a:graphic>
      </p:graphicFrame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4682" y="1589112"/>
            <a:ext cx="40957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16013" y="1198563"/>
          <a:ext cx="6791325" cy="935037"/>
        </p:xfrm>
        <a:graphic>
          <a:graphicData uri="http://schemas.openxmlformats.org/presentationml/2006/ole">
            <p:oleObj spid="_x0000_s58370" name="수식" r:id="rId3" imgW="5346360" imgH="736560" progId="Equation.3">
              <p:embed/>
            </p:oleObj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750" y="765175"/>
            <a:ext cx="5903913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>
                <a:latin typeface="Verdana" pitchFamily="34" charset="0"/>
              </a:rPr>
              <a:t>Linear density approximation</a:t>
            </a:r>
            <a:endParaRPr kumimoji="1" lang="en-US" altLang="ko-KR" sz="1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750" y="2622550"/>
            <a:ext cx="4319588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>
                <a:latin typeface="Verdana" pitchFamily="34" charset="0"/>
              </a:rPr>
              <a:t>Condensate at finite density</a:t>
            </a:r>
            <a:endParaRPr kumimoji="1" lang="en-US" altLang="ko-KR" sz="160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841375" y="2982913"/>
          <a:ext cx="3225800" cy="611187"/>
        </p:xfrm>
        <a:graphic>
          <a:graphicData uri="http://schemas.openxmlformats.org/presentationml/2006/ole">
            <p:oleObj spid="_x0000_s58371" name="Equation" r:id="rId4" imgW="2539800" imgH="482400" progId="Equation.3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167313" y="2967038"/>
          <a:ext cx="2789237" cy="1192212"/>
        </p:xfrm>
        <a:graphic>
          <a:graphicData uri="http://schemas.openxmlformats.org/presentationml/2006/ole">
            <p:oleObj spid="_x0000_s58373" name="Equation" r:id="rId5" imgW="2197080" imgH="939600" progId="Equation.3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871538" y="3722688"/>
          <a:ext cx="1468437" cy="498475"/>
        </p:xfrm>
        <a:graphic>
          <a:graphicData uri="http://schemas.openxmlformats.org/presentationml/2006/ole">
            <p:oleObj spid="_x0000_s58374" name="Equation" r:id="rId6" imgW="1155600" imgH="393480" progId="Equation.3">
              <p:embed/>
            </p:oleObj>
          </a:graphicData>
        </a:graphic>
      </p:graphicFrame>
      <p:sp>
        <p:nvSpPr>
          <p:cNvPr id="11" name="AutoShape 11"/>
          <p:cNvSpPr>
            <a:spLocks/>
          </p:cNvSpPr>
          <p:nvPr/>
        </p:nvSpPr>
        <p:spPr bwMode="auto">
          <a:xfrm>
            <a:off x="682625" y="3303588"/>
            <a:ext cx="73025" cy="649287"/>
          </a:xfrm>
          <a:prstGeom prst="leftBracket">
            <a:avLst>
              <a:gd name="adj" fmla="val 740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AutoShape 12"/>
          <p:cNvSpPr>
            <a:spLocks/>
          </p:cNvSpPr>
          <p:nvPr/>
        </p:nvSpPr>
        <p:spPr bwMode="auto">
          <a:xfrm>
            <a:off x="5003800" y="3270250"/>
            <a:ext cx="73025" cy="649288"/>
          </a:xfrm>
          <a:prstGeom prst="leftBracket">
            <a:avLst>
              <a:gd name="adj" fmla="val 74094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116013" y="1054100"/>
            <a:ext cx="2951162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1116013" y="2909888"/>
            <a:ext cx="2843212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141289" y="202148"/>
            <a:ext cx="3710631" cy="369332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1800" dirty="0" smtClean="0">
                <a:latin typeface="Arial" charset="0"/>
              </a:rPr>
              <a:t>Operators in  at finite density </a:t>
            </a:r>
            <a:endParaRPr kumimoji="1" lang="en-US" altLang="ja-JP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1497002"/>
            <a:ext cx="83518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altLang="ko-KR" sz="2000" dirty="0" smtClean="0">
                <a:latin typeface="Times New Roman" pitchFamily="18" charset="0"/>
              </a:rPr>
              <a:t>An attempt to get some insight of Symmetry energy from QCD </a:t>
            </a:r>
            <a:endParaRPr lang="en-US" altLang="ko-KR" sz="18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850" y="2209796"/>
            <a:ext cx="8351838" cy="26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 startAt="2"/>
            </a:pPr>
            <a:r>
              <a:rPr lang="en-US" altLang="ko-KR" sz="2000" dirty="0" smtClean="0">
                <a:latin typeface="Times New Roman" pitchFamily="18" charset="0"/>
              </a:rPr>
              <a:t>Vector densities are important</a:t>
            </a:r>
            <a:endParaRPr lang="en-US" altLang="ko-KR" sz="2000" dirty="0" smtClean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AutoNum type="arabicPeriod" startAt="2"/>
            </a:pPr>
            <a:endParaRPr lang="en-US" altLang="ko-KR" sz="2000" dirty="0" smtClean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AutoNum type="arabicPeriod" startAt="2"/>
            </a:pPr>
            <a:r>
              <a:rPr lang="en-US" altLang="ko-KR" sz="2000" dirty="0" smtClean="0">
                <a:latin typeface="Times New Roman" pitchFamily="18" charset="0"/>
              </a:rPr>
              <a:t>Higher dimensional operators are important at higher density </a:t>
            </a:r>
            <a:r>
              <a:rPr lang="en-US" altLang="ko-KR" sz="20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ko-KR" sz="1600" b="1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68694" y="142852"/>
            <a:ext cx="2232000" cy="64912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Summary</a:t>
            </a:r>
            <a:endParaRPr kumimoji="0" lang="ko-KR" altLang="en-US" sz="32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357158" y="115888"/>
            <a:ext cx="817528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Verdana" pitchFamily="34" charset="0"/>
              </a:rPr>
              <a:t>Korea Rare Isotope Accelerator (</a:t>
            </a:r>
            <a:r>
              <a:rPr lang="en-US" altLang="ko-KR" sz="2000" b="1" dirty="0" err="1" smtClean="0">
                <a:latin typeface="Verdana" pitchFamily="34" charset="0"/>
              </a:rPr>
              <a:t>KoRIA</a:t>
            </a:r>
            <a:r>
              <a:rPr lang="en-US" altLang="ko-KR" sz="2000" b="1" dirty="0" smtClean="0">
                <a:latin typeface="Verdana" pitchFamily="34" charset="0"/>
              </a:rPr>
              <a:t>) </a:t>
            </a:r>
            <a:r>
              <a:rPr lang="en-US" altLang="ko-KR" b="1" dirty="0" smtClean="0">
                <a:latin typeface="Verdana" pitchFamily="34" charset="0"/>
              </a:rPr>
              <a:t>Talk by B. Hong</a:t>
            </a:r>
          </a:p>
        </p:txBody>
      </p:sp>
      <p:pic>
        <p:nvPicPr>
          <p:cNvPr id="22" name="그림 21" descr="가속기 개념도(수정0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77964"/>
            <a:ext cx="6660232" cy="40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357158" y="115888"/>
            <a:ext cx="817528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Verdana" pitchFamily="34" charset="0"/>
              </a:rPr>
              <a:t>Nuclear Symmetry Energy </a:t>
            </a:r>
            <a:endParaRPr lang="en-US" altLang="ko-KR" b="1" dirty="0" smtClean="0">
              <a:latin typeface="Verdana" pitchFamily="34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1527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59153" y="501180"/>
            <a:ext cx="3312368" cy="43204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/>
          <a:lstStyle/>
          <a:p>
            <a:pPr marL="182563" indent="-182563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altLang="ko-KR" sz="16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Shetty</a:t>
            </a:r>
            <a:r>
              <a:rPr lang="en-US" altLang="ko-KR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6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Yennello</a:t>
            </a:r>
            <a:r>
              <a:rPr lang="en-US" altLang="ko-KR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arXiv:1002.0313</a:t>
            </a:r>
            <a:endParaRPr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32861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851920" y="4869160"/>
          <a:ext cx="2306638" cy="407987"/>
        </p:xfrm>
        <a:graphic>
          <a:graphicData uri="http://schemas.openxmlformats.org/presentationml/2006/ole">
            <p:oleObj spid="_x0000_s128005" name="수식" r:id="rId5" imgW="1371600" imgH="241200" progId="Equation.3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95536" y="1124744"/>
          <a:ext cx="4100512" cy="430213"/>
        </p:xfrm>
        <a:graphic>
          <a:graphicData uri="http://schemas.openxmlformats.org/presentationml/2006/ole">
            <p:oleObj spid="_x0000_s128006" name="수식" r:id="rId6" imgW="2438280" imgH="253800" progId="Equation.3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061666" y="1556792"/>
          <a:ext cx="2862262" cy="752475"/>
        </p:xfrm>
        <a:graphic>
          <a:graphicData uri="http://schemas.openxmlformats.org/presentationml/2006/ole">
            <p:oleObj spid="_x0000_s128007" name="수식" r:id="rId7" imgW="170172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357158" y="115888"/>
            <a:ext cx="817528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Verdana" pitchFamily="34" charset="0"/>
              </a:rPr>
              <a:t>Nuclear Symmetry Energy </a:t>
            </a:r>
            <a:endParaRPr lang="en-US" altLang="ko-KR" b="1" dirty="0" smtClean="0">
              <a:latin typeface="Verdana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979712" y="1340768"/>
            <a:ext cx="3744416" cy="432048"/>
          </a:xfrm>
          <a:prstGeom prst="rect">
            <a:avLst/>
          </a:prstGeom>
          <a:solidFill>
            <a:schemeClr val="bg2"/>
          </a:solidFill>
          <a:ln w="3175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/>
          <a:lstStyle/>
          <a:p>
            <a:pPr marL="182563" indent="-182563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altLang="ko-KR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Li, Chen, Ko, Phys. Rep. 464, 113 (08)</a:t>
            </a:r>
            <a:endParaRPr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5149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09536" y="1059295"/>
            <a:ext cx="7500990" cy="89852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1. </a:t>
            </a:r>
            <a:r>
              <a:rPr lang="en-US" altLang="ko-KR" sz="320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+mj-cs"/>
              </a:rPr>
              <a:t>Few words on symmetry energy</a:t>
            </a:r>
            <a:endParaRPr kumimoji="0" lang="ko-KR" altLang="en-US" sz="32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259632" y="980728"/>
          <a:ext cx="5300663" cy="706437"/>
        </p:xfrm>
        <a:graphic>
          <a:graphicData uri="http://schemas.openxmlformats.org/presentationml/2006/ole">
            <p:oleObj spid="_x0000_s55304" name="수식" r:id="rId3" imgW="3149280" imgH="419040" progId="Equation.3">
              <p:embed/>
            </p:oleObj>
          </a:graphicData>
        </a:graphic>
      </p:graphicFrame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357158" y="260648"/>
            <a:ext cx="817528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Verdana" pitchFamily="34" charset="0"/>
              </a:rPr>
              <a:t>QCD Energy Momentum Tensor</a:t>
            </a:r>
            <a:endParaRPr lang="en-US" altLang="ko-KR" b="1" dirty="0" smtClean="0">
              <a:latin typeface="Verdana" pitchFamily="34" charset="0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1259632" y="2852936"/>
          <a:ext cx="1965325" cy="495300"/>
        </p:xfrm>
        <a:graphic>
          <a:graphicData uri="http://schemas.openxmlformats.org/presentationml/2006/ole">
            <p:oleObj spid="_x0000_s55305" name="수식" r:id="rId4" imgW="1168200" imgH="291960" progId="Equation.3">
              <p:embed/>
            </p:oleObj>
          </a:graphicData>
        </a:graphic>
      </p:graphicFrame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357158" y="2236802"/>
            <a:ext cx="817528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Verdana" pitchFamily="34" charset="0"/>
              </a:rPr>
              <a:t>Energy Density in asymmetric nuclear matter</a:t>
            </a:r>
            <a:endParaRPr lang="en-US" altLang="ko-KR" b="1" dirty="0" smtClean="0">
              <a:latin typeface="Verdana" pitchFamily="34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773113" y="3933056"/>
          <a:ext cx="6751637" cy="1808162"/>
        </p:xfrm>
        <a:graphic>
          <a:graphicData uri="http://schemas.openxmlformats.org/presentationml/2006/ole">
            <p:oleObj spid="_x0000_s55306" name="수식" r:id="rId5" imgW="4012920" imgH="1066680" progId="Equation.3">
              <p:embed/>
            </p:oleObj>
          </a:graphicData>
        </a:graphic>
      </p:graphicFrame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323850" y="3501008"/>
            <a:ext cx="381635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 dirty="0" smtClean="0">
                <a:latin typeface="Verdana" pitchFamily="34" charset="0"/>
              </a:rPr>
              <a:t>Linear density approximation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Line 68"/>
          <p:cNvSpPr>
            <a:spLocks noChangeShapeType="1"/>
          </p:cNvSpPr>
          <p:nvPr/>
        </p:nvSpPr>
        <p:spPr bwMode="auto">
          <a:xfrm flipH="1">
            <a:off x="900112" y="3788271"/>
            <a:ext cx="2951807" cy="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827584" y="5712991"/>
          <a:ext cx="4102100" cy="668337"/>
        </p:xfrm>
        <a:graphic>
          <a:graphicData uri="http://schemas.openxmlformats.org/presentationml/2006/ole">
            <p:oleObj spid="_x0000_s55307" name="수식" r:id="rId6" imgW="2438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827584" y="1244600"/>
          <a:ext cx="3932238" cy="1031875"/>
        </p:xfrm>
        <a:graphic>
          <a:graphicData uri="http://schemas.openxmlformats.org/presentationml/2006/ole">
            <p:oleObj spid="_x0000_s142340" name="수식" r:id="rId3" imgW="2336760" imgH="609480" progId="Equation.3">
              <p:embed/>
            </p:oleObj>
          </a:graphicData>
        </a:graphic>
      </p:graphicFrame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323850" y="476672"/>
            <a:ext cx="381635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 dirty="0" smtClean="0">
                <a:latin typeface="Verdana" pitchFamily="34" charset="0"/>
              </a:rPr>
              <a:t>Linear density approximation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Line 68"/>
          <p:cNvSpPr>
            <a:spLocks noChangeShapeType="1"/>
          </p:cNvSpPr>
          <p:nvPr/>
        </p:nvSpPr>
        <p:spPr bwMode="auto">
          <a:xfrm flipH="1">
            <a:off x="900112" y="763935"/>
            <a:ext cx="2951807" cy="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5796136" y="620688"/>
            <a:ext cx="1440160" cy="1440160"/>
            <a:chOff x="971600" y="4149080"/>
            <a:chExt cx="1440160" cy="1440160"/>
          </a:xfrm>
        </p:grpSpPr>
        <p:cxnSp>
          <p:nvCxnSpPr>
            <p:cNvPr id="17" name="직선 연결선 16"/>
            <p:cNvCxnSpPr/>
            <p:nvPr/>
          </p:nvCxnSpPr>
          <p:spPr>
            <a:xfrm rot="5400000">
              <a:off x="251520" y="4869160"/>
              <a:ext cx="1440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>
              <a:off x="971600" y="4869160"/>
              <a:ext cx="1440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1691680" y="4869160"/>
              <a:ext cx="1440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971600" y="5589240"/>
              <a:ext cx="144016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/>
          <p:cNvGrpSpPr/>
          <p:nvPr/>
        </p:nvGrpSpPr>
        <p:grpSpPr>
          <a:xfrm>
            <a:off x="5796136" y="4139788"/>
            <a:ext cx="1440160" cy="1440160"/>
            <a:chOff x="971600" y="4149080"/>
            <a:chExt cx="1440160" cy="1440160"/>
          </a:xfrm>
        </p:grpSpPr>
        <p:cxnSp>
          <p:nvCxnSpPr>
            <p:cNvPr id="26" name="직선 연결선 25"/>
            <p:cNvCxnSpPr/>
            <p:nvPr/>
          </p:nvCxnSpPr>
          <p:spPr>
            <a:xfrm rot="5400000">
              <a:off x="251520" y="4869160"/>
              <a:ext cx="1440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5400000">
              <a:off x="971600" y="4869160"/>
              <a:ext cx="1440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5400000">
              <a:off x="1691680" y="4869160"/>
              <a:ext cx="1440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971600" y="5589240"/>
              <a:ext cx="144016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타원 29"/>
          <p:cNvSpPr/>
          <p:nvPr/>
        </p:nvSpPr>
        <p:spPr>
          <a:xfrm>
            <a:off x="6035910" y="197772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6791615" y="1988840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6048543" y="501651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6792373" y="4439695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6588224" y="2060848"/>
            <a:ext cx="431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n </a:t>
            </a:r>
            <a:endParaRPr lang="en-US" altLang="ko-KR" sz="16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5796136" y="2060848"/>
            <a:ext cx="50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altLang="ko-KR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Arial" charset="0"/>
              </a:rPr>
              <a:t>p </a:t>
            </a:r>
            <a:endParaRPr lang="en-US" altLang="ko-KR" sz="1600" b="1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5796136" y="5075892"/>
            <a:ext cx="720080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6516216" y="4499828"/>
            <a:ext cx="720080" cy="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6601017" y="5579948"/>
            <a:ext cx="431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n </a:t>
            </a:r>
            <a:endParaRPr lang="en-US" altLang="ko-KR" sz="16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5808929" y="5579948"/>
            <a:ext cx="50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altLang="ko-KR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Arial" charset="0"/>
              </a:rPr>
              <a:t>p </a:t>
            </a:r>
            <a:endParaRPr lang="en-US" altLang="ko-KR" sz="16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1104900" y="3979763"/>
          <a:ext cx="3376613" cy="2041525"/>
        </p:xfrm>
        <a:graphic>
          <a:graphicData uri="http://schemas.openxmlformats.org/presentationml/2006/ole">
            <p:oleObj spid="_x0000_s142342" name="수식" r:id="rId4" imgW="2006280" imgH="1206360" progId="Equation.3">
              <p:embed/>
            </p:oleObj>
          </a:graphicData>
        </a:graphic>
      </p:graphicFrame>
      <p:sp>
        <p:nvSpPr>
          <p:cNvPr id="42" name="Text Box 61"/>
          <p:cNvSpPr txBox="1">
            <a:spLocks noChangeArrowheads="1"/>
          </p:cNvSpPr>
          <p:nvPr/>
        </p:nvSpPr>
        <p:spPr bwMode="auto">
          <a:xfrm>
            <a:off x="323528" y="3357389"/>
            <a:ext cx="4536504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1" lang="en-US" altLang="ko-KR" sz="1600" dirty="0" smtClean="0">
                <a:latin typeface="Verdana" pitchFamily="34" charset="0"/>
              </a:rPr>
              <a:t>Nucleons in a background potential 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" name="Line 68"/>
          <p:cNvSpPr>
            <a:spLocks noChangeShapeType="1"/>
          </p:cNvSpPr>
          <p:nvPr/>
        </p:nvSpPr>
        <p:spPr bwMode="auto">
          <a:xfrm flipH="1" flipV="1">
            <a:off x="899789" y="3644727"/>
            <a:ext cx="3672210" cy="2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5437014" y="2420888"/>
            <a:ext cx="2663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latin typeface="Arial" charset="0"/>
              </a:rPr>
              <a:t>  </a:t>
            </a:r>
            <a:r>
              <a:rPr lang="en-US" altLang="ko-KR" dirty="0" smtClean="0">
                <a:latin typeface="Arial" charset="0"/>
              </a:rPr>
              <a:t> </a:t>
            </a:r>
            <a:r>
              <a:rPr lang="en-US" altLang="ko-KR" sz="1600" dirty="0" smtClean="0">
                <a:latin typeface="Arial" charset="0"/>
              </a:rPr>
              <a:t>nucleons in the vacuum </a:t>
            </a:r>
            <a:endParaRPr lang="en-US" altLang="ko-KR" sz="1600" b="1" dirty="0">
              <a:latin typeface="Arial" charset="0"/>
            </a:endParaRPr>
          </a:p>
        </p:txBody>
      </p:sp>
      <p:sp>
        <p:nvSpPr>
          <p:cNvPr id="45" name="Text Box 63"/>
          <p:cNvSpPr txBox="1">
            <a:spLocks noChangeArrowheads="1"/>
          </p:cNvSpPr>
          <p:nvPr/>
        </p:nvSpPr>
        <p:spPr bwMode="auto">
          <a:xfrm>
            <a:off x="5148064" y="1844824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altLang="ko-KR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altLang="ko-KR" sz="1600" i="1" baseline="-25000" dirty="0" err="1" smtClean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altLang="ko-KR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US" altLang="ko-KR" sz="1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5148064" y="4869160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altLang="ko-KR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altLang="ko-KR" sz="1600" i="1" baseline="-25000" dirty="0" err="1" smtClean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altLang="ko-KR" sz="16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US" altLang="ko-KR" sz="1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7164288" y="1835532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altLang="ko-KR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i="1" dirty="0" err="1" smtClean="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US" altLang="ko-KR" sz="1600" i="1" baseline="-25000" dirty="0" err="1" smtClean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altLang="ko-KR" sz="160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7164288" y="4283804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altLang="ko-KR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i="1" dirty="0" err="1" smtClean="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US" altLang="ko-KR" sz="1600" i="1" baseline="-25000" dirty="0" err="1" smtClean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altLang="ko-KR" sz="160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9" name="오른쪽 중괄호 48"/>
          <p:cNvSpPr/>
          <p:nvPr/>
        </p:nvSpPr>
        <p:spPr>
          <a:xfrm>
            <a:off x="7740352" y="4509120"/>
            <a:ext cx="144016" cy="57606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7961188" y="4652963"/>
          <a:ext cx="1003300" cy="279400"/>
        </p:xfrm>
        <a:graphic>
          <a:graphicData uri="http://schemas.openxmlformats.org/presentationml/2006/ole">
            <p:oleObj spid="_x0000_s142343" name="수식" r:id="rId5" imgW="596880" imgH="164880" progId="Equation.3">
              <p:embed/>
            </p:oleObj>
          </a:graphicData>
        </a:graphic>
      </p:graphicFrame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5796136" y="5877272"/>
            <a:ext cx="266337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latin typeface="Arial" charset="0"/>
              </a:rPr>
              <a:t> </a:t>
            </a:r>
            <a:r>
              <a:rPr lang="en-US" altLang="ko-KR" sz="1600" dirty="0" smtClean="0">
                <a:latin typeface="Arial" charset="0"/>
              </a:rPr>
              <a:t>nucleons in the asymmetric matter</a:t>
            </a:r>
            <a:endParaRPr lang="en-US" altLang="ko-KR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13" name="Rectangle 2"/>
          <p:cNvSpPr txBox="1">
            <a:spLocks noChangeArrowheads="1"/>
          </p:cNvSpPr>
          <p:nvPr/>
        </p:nvSpPr>
        <p:spPr>
          <a:xfrm>
            <a:off x="71406" y="642918"/>
            <a:ext cx="3204450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Medium modification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18791" name="Image" r:id="rId3" imgW="8857143" imgH="2409524" progId="">
              <p:embed/>
            </p:oleObj>
          </a:graphicData>
        </a:graphic>
      </p:graphicFrame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Nucleon in Relativistic mean fields:    (Di Toro et al)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71406" y="3929066"/>
            <a:ext cx="5436698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Hadrons in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 nuclear medium from QCD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945927" y="1412776"/>
          <a:ext cx="4786313" cy="430212"/>
        </p:xfrm>
        <a:graphic>
          <a:graphicData uri="http://schemas.openxmlformats.org/presentationml/2006/ole">
            <p:oleObj spid="_x0000_s118789" name="수식" r:id="rId4" imgW="2844720" imgH="253800" progId="Equation.3">
              <p:embed/>
            </p:oleObj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4358332" y="1989138"/>
          <a:ext cx="4102100" cy="381000"/>
        </p:xfrm>
        <a:graphic>
          <a:graphicData uri="http://schemas.openxmlformats.org/presentationml/2006/ole">
            <p:oleObj spid="_x0000_s118792" name="수식" r:id="rId5" imgW="2755800" imgH="253800" progId="Equation.3">
              <p:embed/>
            </p:oleObj>
          </a:graphicData>
        </a:graphic>
      </p:graphicFrame>
      <p:graphicFrame>
        <p:nvGraphicFramePr>
          <p:cNvPr id="118793" name="Object 9"/>
          <p:cNvGraphicFramePr>
            <a:graphicFrameLocks noChangeAspect="1"/>
          </p:cNvGraphicFramePr>
          <p:nvPr/>
        </p:nvGraphicFramePr>
        <p:xfrm>
          <a:off x="1949028" y="2625725"/>
          <a:ext cx="5575300" cy="892175"/>
        </p:xfrm>
        <a:graphic>
          <a:graphicData uri="http://schemas.openxmlformats.org/presentationml/2006/ole">
            <p:oleObj spid="_x0000_s118793" name="수식" r:id="rId6" imgW="3517560" imgH="558720" progId="Equation.3">
              <p:embed/>
            </p:oleObj>
          </a:graphicData>
        </a:graphic>
      </p:graphicFrame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1115616" y="4757663"/>
            <a:ext cx="756084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dirty="0" smtClean="0">
                <a:latin typeface="Arial" charset="0"/>
              </a:rPr>
              <a:t>Nucleons in symmetric nuclear matter: </a:t>
            </a:r>
            <a:r>
              <a:rPr lang="en-US" altLang="ko-KR" sz="1600" dirty="0" smtClean="0">
                <a:latin typeface="Arial" charset="0"/>
              </a:rPr>
              <a:t>Cohen, </a:t>
            </a:r>
            <a:r>
              <a:rPr lang="en-US" altLang="ko-KR" sz="1600" dirty="0" err="1" smtClean="0">
                <a:latin typeface="Arial" charset="0"/>
              </a:rPr>
              <a:t>Griegel</a:t>
            </a:r>
            <a:r>
              <a:rPr lang="en-US" altLang="ko-KR" sz="1600" dirty="0" smtClean="0">
                <a:latin typeface="Arial" charset="0"/>
              </a:rPr>
              <a:t>, </a:t>
            </a:r>
            <a:r>
              <a:rPr lang="en-US" altLang="ko-KR" sz="1600" dirty="0" err="1" smtClean="0">
                <a:latin typeface="Arial" charset="0"/>
              </a:rPr>
              <a:t>Furnstahl</a:t>
            </a:r>
            <a:r>
              <a:rPr lang="en-US" altLang="ko-KR" sz="1600" dirty="0" smtClean="0">
                <a:latin typeface="Arial" charset="0"/>
              </a:rPr>
              <a:t> (91</a:t>
            </a:r>
            <a:r>
              <a:rPr lang="en-US" altLang="ko-KR" sz="1600" dirty="0" smtClean="0">
                <a:latin typeface="Arial" charset="0"/>
              </a:rPr>
              <a:t>)  </a:t>
            </a:r>
            <a:r>
              <a:rPr lang="en-US" altLang="ko-KR" sz="1600" dirty="0" smtClean="0">
                <a:latin typeface="Arial" charset="0"/>
                <a:sym typeface="Wingdings" pitchFamily="2" charset="2"/>
              </a:rPr>
              <a:t> consistent with a strong scalar attraction and vector repulsion</a:t>
            </a:r>
            <a:r>
              <a:rPr lang="en-US" altLang="ko-KR" sz="1600" dirty="0" smtClean="0">
                <a:latin typeface="Arial" charset="0"/>
              </a:rPr>
              <a:t> </a:t>
            </a:r>
            <a:endParaRPr lang="en-US" altLang="ko-KR" sz="1600" dirty="0" smtClean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dirty="0" smtClean="0">
                <a:latin typeface="Arial" charset="0"/>
              </a:rPr>
              <a:t>Vector meson in medium:   </a:t>
            </a:r>
            <a:r>
              <a:rPr lang="en-US" altLang="ko-KR" sz="1600" dirty="0" smtClean="0">
                <a:latin typeface="Arial" charset="0"/>
              </a:rPr>
              <a:t>Hatsuda and Lee (92</a:t>
            </a:r>
            <a:r>
              <a:rPr lang="en-US" altLang="ko-KR" sz="1600" dirty="0" smtClean="0">
                <a:latin typeface="Arial" charset="0"/>
              </a:rPr>
              <a:t>) : 4 quark condensate are important</a:t>
            </a:r>
            <a:endParaRPr lang="en-US" altLang="ko-KR" sz="1600" b="1" dirty="0">
              <a:latin typeface="Arial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42441" y="2894427"/>
            <a:ext cx="2960680" cy="318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400" i="1" dirty="0" smtClean="0">
                <a:solidFill>
                  <a:srgbClr val="FF0000"/>
                </a:solidFill>
                <a:latin typeface="Arial" charset="0"/>
              </a:rPr>
              <a:t>Symmetry Energy </a:t>
            </a:r>
            <a:endParaRPr kumimoji="1" lang="en-US" altLang="ko-KR" sz="1400" i="1" dirty="0">
              <a:latin typeface="Arial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42441" y="1484313"/>
            <a:ext cx="1763713" cy="3028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1">
              <a:lnSpc>
                <a:spcPct val="105000"/>
              </a:lnSpc>
              <a:spcBef>
                <a:spcPct val="50000"/>
              </a:spcBef>
            </a:pPr>
            <a:r>
              <a:rPr kumimoji="1" lang="en-US" altLang="ko-KR" sz="1400" i="1" dirty="0" smtClean="0">
                <a:solidFill>
                  <a:schemeClr val="tx1"/>
                </a:solidFill>
                <a:latin typeface="Arial" charset="0"/>
              </a:rPr>
              <a:t>Average potential</a:t>
            </a:r>
            <a:endParaRPr kumimoji="1" lang="en-US" altLang="ko-KR" sz="14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" name="AutoShape 9"/>
          <p:cNvSpPr>
            <a:spLocks/>
          </p:cNvSpPr>
          <p:nvPr/>
        </p:nvSpPr>
        <p:spPr bwMode="auto">
          <a:xfrm>
            <a:off x="107504" y="1598612"/>
            <a:ext cx="134937" cy="1470347"/>
          </a:xfrm>
          <a:prstGeom prst="leftBracket">
            <a:avLst>
              <a:gd name="adj" fmla="val 551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49506" name="Image" r:id="rId3" imgW="8857143" imgH="2409524" progId="">
              <p:embed/>
            </p:oleObj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QCD sum rules for Nucleon 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5292080" y="836613"/>
          <a:ext cx="2879725" cy="658812"/>
        </p:xfrm>
        <a:graphic>
          <a:graphicData uri="http://schemas.openxmlformats.org/presentationml/2006/ole">
            <p:oleObj spid="_x0000_s149507" name="수식" r:id="rId4" imgW="1942920" imgH="444240" progId="Equation.3">
              <p:embed/>
            </p:oleObj>
          </a:graphicData>
        </a:graphic>
      </p:graphicFrame>
      <p:graphicFrame>
        <p:nvGraphicFramePr>
          <p:cNvPr id="83977" name="Object 10"/>
          <p:cNvGraphicFramePr>
            <a:graphicFrameLocks noChangeAspect="1"/>
          </p:cNvGraphicFramePr>
          <p:nvPr/>
        </p:nvGraphicFramePr>
        <p:xfrm>
          <a:off x="2627784" y="1700808"/>
          <a:ext cx="2805113" cy="354013"/>
        </p:xfrm>
        <a:graphic>
          <a:graphicData uri="http://schemas.openxmlformats.org/presentationml/2006/ole">
            <p:oleObj spid="_x0000_s149510" name="수식" r:id="rId5" imgW="2209680" imgH="27936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220072" y="2496743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+mj-lt"/>
                <a:ea typeface="굴림" pitchFamily="50" charset="-127"/>
              </a:rPr>
              <a:t> Small </a:t>
            </a:r>
            <a:r>
              <a:rPr lang="en-US" altLang="ko-KR" dirty="0">
                <a:latin typeface="+mj-lt"/>
                <a:ea typeface="굴림" pitchFamily="50" charset="-127"/>
              </a:rPr>
              <a:t>M</a:t>
            </a:r>
            <a:r>
              <a:rPr lang="en-US" altLang="ko-KR" sz="1600" baseline="30000" dirty="0">
                <a:latin typeface="+mj-lt"/>
                <a:ea typeface="굴림" pitchFamily="50" charset="-127"/>
              </a:rPr>
              <a:t>2</a:t>
            </a:r>
            <a:endParaRPr lang="ko-KR" altLang="en-US" baseline="30000" dirty="0">
              <a:latin typeface="+mj-lt"/>
              <a:ea typeface="굴림" pitchFamily="50" charset="-127"/>
            </a:endParaRPr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1114128" y="3055541"/>
          <a:ext cx="2017712" cy="528637"/>
        </p:xfrm>
        <a:graphic>
          <a:graphicData uri="http://schemas.openxmlformats.org/presentationml/2006/ole">
            <p:oleObj spid="_x0000_s149511" name="수식" r:id="rId6" imgW="1587240" imgH="41904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99592" y="2568751"/>
            <a:ext cx="16430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+mj-lt"/>
                <a:ea typeface="굴림" pitchFamily="50" charset="-127"/>
              </a:rPr>
              <a:t> Large </a:t>
            </a:r>
            <a:r>
              <a:rPr lang="en-US" altLang="ko-KR" dirty="0">
                <a:latin typeface="+mj-lt"/>
                <a:ea typeface="굴림" pitchFamily="50" charset="-127"/>
              </a:rPr>
              <a:t>M</a:t>
            </a:r>
            <a:r>
              <a:rPr lang="en-US" altLang="ko-KR" sz="1600" baseline="30000" dirty="0">
                <a:latin typeface="+mj-lt"/>
                <a:ea typeface="굴림" pitchFamily="50" charset="-127"/>
              </a:rPr>
              <a:t>2</a:t>
            </a:r>
            <a:endParaRPr lang="ko-KR" altLang="en-US" baseline="30000" dirty="0">
              <a:latin typeface="+mj-lt"/>
              <a:ea typeface="굴림" pitchFamily="50" charset="-127"/>
            </a:endParaRPr>
          </a:p>
        </p:txBody>
      </p:sp>
      <p:cxnSp>
        <p:nvCxnSpPr>
          <p:cNvPr id="26" name="직선 화살표 연결선 16"/>
          <p:cNvCxnSpPr>
            <a:cxnSpLocks noChangeShapeType="1"/>
          </p:cNvCxnSpPr>
          <p:nvPr/>
        </p:nvCxnSpPr>
        <p:spPr bwMode="auto">
          <a:xfrm>
            <a:off x="2726407" y="6094437"/>
            <a:ext cx="29289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" name="직선 화살표 연결선 18"/>
          <p:cNvCxnSpPr>
            <a:cxnSpLocks noChangeShapeType="1"/>
          </p:cNvCxnSpPr>
          <p:nvPr/>
        </p:nvCxnSpPr>
        <p:spPr bwMode="auto">
          <a:xfrm rot="5400000" flipH="1" flipV="1">
            <a:off x="2153319" y="5522937"/>
            <a:ext cx="11445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2" name="Object 13"/>
          <p:cNvGraphicFramePr>
            <a:graphicFrameLocks noChangeAspect="1"/>
          </p:cNvGraphicFramePr>
          <p:nvPr/>
        </p:nvGraphicFramePr>
        <p:xfrm>
          <a:off x="6022211" y="4387864"/>
          <a:ext cx="209550" cy="176212"/>
        </p:xfrm>
        <a:graphic>
          <a:graphicData uri="http://schemas.openxmlformats.org/presentationml/2006/ole">
            <p:oleObj spid="_x0000_s149512" name="수식" r:id="rId7" imgW="164880" imgH="13968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798219" y="5929337"/>
            <a:ext cx="1071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lt"/>
                <a:ea typeface="굴림" pitchFamily="50" charset="-127"/>
              </a:rPr>
              <a:t> M</a:t>
            </a:r>
            <a:r>
              <a:rPr lang="en-US" altLang="ko-KR" sz="1600" baseline="30000" dirty="0">
                <a:latin typeface="+mj-lt"/>
                <a:ea typeface="굴림" pitchFamily="50" charset="-127"/>
              </a:rPr>
              <a:t>2</a:t>
            </a:r>
            <a:endParaRPr lang="ko-KR" altLang="en-US" baseline="30000" dirty="0">
              <a:latin typeface="+mj-lt"/>
              <a:ea typeface="굴림" pitchFamily="50" charset="-127"/>
            </a:endParaRPr>
          </a:p>
        </p:txBody>
      </p:sp>
      <p:sp>
        <p:nvSpPr>
          <p:cNvPr id="34" name="자유형 33"/>
          <p:cNvSpPr/>
          <p:nvPr/>
        </p:nvSpPr>
        <p:spPr bwMode="auto">
          <a:xfrm>
            <a:off x="3007394" y="5267349"/>
            <a:ext cx="2501900" cy="382588"/>
          </a:xfrm>
          <a:custGeom>
            <a:avLst/>
            <a:gdLst>
              <a:gd name="connsiteX0" fmla="*/ 0 w 2501392"/>
              <a:gd name="connsiteY0" fmla="*/ 0 h 382016"/>
              <a:gd name="connsiteX1" fmla="*/ 780288 w 2501392"/>
              <a:gd name="connsiteY1" fmla="*/ 329184 h 382016"/>
              <a:gd name="connsiteX2" fmla="*/ 1706880 w 2501392"/>
              <a:gd name="connsiteY2" fmla="*/ 316992 h 382016"/>
              <a:gd name="connsiteX3" fmla="*/ 2389632 w 2501392"/>
              <a:gd name="connsiteY3" fmla="*/ 158496 h 382016"/>
              <a:gd name="connsiteX4" fmla="*/ 2377440 w 2501392"/>
              <a:gd name="connsiteY4" fmla="*/ 146304 h 38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392" h="382016">
                <a:moveTo>
                  <a:pt x="0" y="0"/>
                </a:moveTo>
                <a:cubicBezTo>
                  <a:pt x="247904" y="138176"/>
                  <a:pt x="495808" y="276352"/>
                  <a:pt x="780288" y="329184"/>
                </a:cubicBezTo>
                <a:cubicBezTo>
                  <a:pt x="1064768" y="382016"/>
                  <a:pt x="1438656" y="345440"/>
                  <a:pt x="1706880" y="316992"/>
                </a:cubicBezTo>
                <a:cubicBezTo>
                  <a:pt x="1975104" y="288544"/>
                  <a:pt x="2277872" y="186944"/>
                  <a:pt x="2389632" y="158496"/>
                </a:cubicBezTo>
                <a:cubicBezTo>
                  <a:pt x="2501392" y="130048"/>
                  <a:pt x="2439416" y="138176"/>
                  <a:pt x="2377440" y="14630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graphicFrame>
        <p:nvGraphicFramePr>
          <p:cNvPr id="83981" name="Object 13"/>
          <p:cNvGraphicFramePr>
            <a:graphicFrameLocks noChangeAspect="1"/>
          </p:cNvGraphicFramePr>
          <p:nvPr/>
        </p:nvGraphicFramePr>
        <p:xfrm>
          <a:off x="1043608" y="926430"/>
          <a:ext cx="4010025" cy="414338"/>
        </p:xfrm>
        <a:graphic>
          <a:graphicData uri="http://schemas.openxmlformats.org/presentationml/2006/ole">
            <p:oleObj spid="_x0000_s149513" name="수식" r:id="rId8" imgW="2705040" imgH="279360" progId="Equation.3">
              <p:embed/>
            </p:oleObj>
          </a:graphicData>
        </a:graphic>
      </p:graphicFrame>
      <p:cxnSp>
        <p:nvCxnSpPr>
          <p:cNvPr id="35" name="직선 화살표 연결선 16"/>
          <p:cNvCxnSpPr>
            <a:cxnSpLocks noChangeShapeType="1"/>
          </p:cNvCxnSpPr>
          <p:nvPr/>
        </p:nvCxnSpPr>
        <p:spPr bwMode="auto">
          <a:xfrm>
            <a:off x="5650161" y="4314268"/>
            <a:ext cx="2196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직선 화살표 연결선 18"/>
          <p:cNvCxnSpPr>
            <a:cxnSpLocks noChangeShapeType="1"/>
          </p:cNvCxnSpPr>
          <p:nvPr/>
        </p:nvCxnSpPr>
        <p:spPr bwMode="auto">
          <a:xfrm rot="5400000" flipH="1" flipV="1">
            <a:off x="5064839" y="3742768"/>
            <a:ext cx="11445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7" name="Object 13"/>
          <p:cNvGraphicFramePr>
            <a:graphicFrameLocks noChangeAspect="1"/>
          </p:cNvGraphicFramePr>
          <p:nvPr/>
        </p:nvGraphicFramePr>
        <p:xfrm>
          <a:off x="4994664" y="3163728"/>
          <a:ext cx="403225" cy="257175"/>
        </p:xfrm>
        <a:graphic>
          <a:graphicData uri="http://schemas.openxmlformats.org/presentationml/2006/ole">
            <p:oleObj spid="_x0000_s149514" name="수식" r:id="rId9" imgW="317160" imgH="203040" progId="Equation.3">
              <p:embed/>
            </p:oleObj>
          </a:graphicData>
        </a:graphic>
      </p:graphicFrame>
      <p:sp>
        <p:nvSpPr>
          <p:cNvPr id="28" name="자유형 27"/>
          <p:cNvSpPr/>
          <p:nvPr/>
        </p:nvSpPr>
        <p:spPr>
          <a:xfrm>
            <a:off x="6030840" y="3600546"/>
            <a:ext cx="154379" cy="702623"/>
          </a:xfrm>
          <a:custGeom>
            <a:avLst/>
            <a:gdLst>
              <a:gd name="connsiteX0" fmla="*/ 0 w 154379"/>
              <a:gd name="connsiteY0" fmla="*/ 690748 h 702623"/>
              <a:gd name="connsiteX1" fmla="*/ 59377 w 154379"/>
              <a:gd name="connsiteY1" fmla="*/ 1979 h 702623"/>
              <a:gd name="connsiteX2" fmla="*/ 154379 w 154379"/>
              <a:gd name="connsiteY2" fmla="*/ 702623 h 70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79" h="702623">
                <a:moveTo>
                  <a:pt x="0" y="690748"/>
                </a:moveTo>
                <a:cubicBezTo>
                  <a:pt x="16823" y="345374"/>
                  <a:pt x="33647" y="0"/>
                  <a:pt x="59377" y="1979"/>
                </a:cubicBezTo>
                <a:cubicBezTo>
                  <a:pt x="85107" y="3958"/>
                  <a:pt x="119743" y="353290"/>
                  <a:pt x="154379" y="702623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 40"/>
          <p:cNvSpPr/>
          <p:nvPr/>
        </p:nvSpPr>
        <p:spPr>
          <a:xfrm>
            <a:off x="6660232" y="3933056"/>
            <a:ext cx="914400" cy="370113"/>
          </a:xfrm>
          <a:custGeom>
            <a:avLst/>
            <a:gdLst>
              <a:gd name="connsiteX0" fmla="*/ 0 w 914400"/>
              <a:gd name="connsiteY0" fmla="*/ 370113 h 370113"/>
              <a:gd name="connsiteX1" fmla="*/ 130629 w 914400"/>
              <a:gd name="connsiteY1" fmla="*/ 96981 h 370113"/>
              <a:gd name="connsiteX2" fmla="*/ 570016 w 914400"/>
              <a:gd name="connsiteY2" fmla="*/ 13854 h 370113"/>
              <a:gd name="connsiteX3" fmla="*/ 914400 w 914400"/>
              <a:gd name="connsiteY3" fmla="*/ 13854 h 37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70113">
                <a:moveTo>
                  <a:pt x="0" y="370113"/>
                </a:moveTo>
                <a:cubicBezTo>
                  <a:pt x="17813" y="263235"/>
                  <a:pt x="35626" y="156357"/>
                  <a:pt x="130629" y="96981"/>
                </a:cubicBezTo>
                <a:cubicBezTo>
                  <a:pt x="225632" y="37605"/>
                  <a:pt x="439388" y="27708"/>
                  <a:pt x="570016" y="13854"/>
                </a:cubicBezTo>
                <a:cubicBezTo>
                  <a:pt x="700644" y="0"/>
                  <a:pt x="807522" y="6927"/>
                  <a:pt x="914400" y="13854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9515" name="Object 13"/>
          <p:cNvGraphicFramePr>
            <a:graphicFrameLocks noChangeAspect="1"/>
          </p:cNvGraphicFramePr>
          <p:nvPr/>
        </p:nvGraphicFramePr>
        <p:xfrm>
          <a:off x="6636214" y="4344754"/>
          <a:ext cx="193675" cy="287337"/>
        </p:xfrm>
        <a:graphic>
          <a:graphicData uri="http://schemas.openxmlformats.org/presentationml/2006/ole">
            <p:oleObj spid="_x0000_s149515" name="수식" r:id="rId10" imgW="152280" imgH="228600" progId="Equation.3">
              <p:embed/>
            </p:oleObj>
          </a:graphicData>
        </a:graphic>
      </p:graphicFrame>
      <p:graphicFrame>
        <p:nvGraphicFramePr>
          <p:cNvPr id="149516" name="Object 13"/>
          <p:cNvGraphicFramePr>
            <a:graphicFrameLocks noChangeAspect="1"/>
          </p:cNvGraphicFramePr>
          <p:nvPr/>
        </p:nvGraphicFramePr>
        <p:xfrm>
          <a:off x="2627784" y="4620939"/>
          <a:ext cx="209550" cy="176213"/>
        </p:xfrm>
        <a:graphic>
          <a:graphicData uri="http://schemas.openxmlformats.org/presentationml/2006/ole">
            <p:oleObj spid="_x0000_s149516" name="수식" r:id="rId11" imgW="164880" imgH="139680" progId="Equation.3">
              <p:embed/>
            </p:oleObj>
          </a:graphicData>
        </a:graphic>
      </p:graphicFrame>
      <p:sp>
        <p:nvSpPr>
          <p:cNvPr id="42" name="왼쪽 화살표 41"/>
          <p:cNvSpPr/>
          <p:nvPr/>
        </p:nvSpPr>
        <p:spPr>
          <a:xfrm>
            <a:off x="4997574" y="5673123"/>
            <a:ext cx="57606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오른쪽 화살표 42"/>
          <p:cNvSpPr/>
          <p:nvPr/>
        </p:nvSpPr>
        <p:spPr>
          <a:xfrm>
            <a:off x="2981350" y="566124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위로 굽은 화살표 43"/>
          <p:cNvSpPr/>
          <p:nvPr/>
        </p:nvSpPr>
        <p:spPr>
          <a:xfrm rot="10800000">
            <a:off x="1691680" y="1844824"/>
            <a:ext cx="576064" cy="432048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위로 굽은 화살표 44"/>
          <p:cNvSpPr/>
          <p:nvPr/>
        </p:nvSpPr>
        <p:spPr>
          <a:xfrm rot="10800000" flipH="1">
            <a:off x="5652120" y="1844824"/>
            <a:ext cx="576064" cy="432048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위로 굽은 화살표 46"/>
          <p:cNvSpPr/>
          <p:nvPr/>
        </p:nvSpPr>
        <p:spPr>
          <a:xfrm rot="16200000" flipH="1">
            <a:off x="6084168" y="4941168"/>
            <a:ext cx="576064" cy="432048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위로 굽은 화살표 47"/>
          <p:cNvSpPr/>
          <p:nvPr/>
        </p:nvSpPr>
        <p:spPr>
          <a:xfrm rot="5400000">
            <a:off x="1403648" y="5013176"/>
            <a:ext cx="576064" cy="432048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9696</TotalTime>
  <Words>311</Words>
  <Application>Microsoft Office PowerPoint</Application>
  <PresentationFormat>화면 슬라이드 쇼(4:3)</PresentationFormat>
  <Paragraphs>77</Paragraphs>
  <Slides>17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17</vt:i4>
      </vt:variant>
    </vt:vector>
  </HeadingPairs>
  <TitlesOfParts>
    <vt:vector size="30" baseType="lpstr">
      <vt:lpstr>굴림</vt:lpstr>
      <vt:lpstr>Arial</vt:lpstr>
      <vt:lpstr>Verdana</vt:lpstr>
      <vt:lpstr>맑은 고딕</vt:lpstr>
      <vt:lpstr>Wingdings</vt:lpstr>
      <vt:lpstr>Times New Roman</vt:lpstr>
      <vt:lpstr>HY헤드라인M</vt:lpstr>
      <vt:lpstr>ＭＳ Ｐゴシック</vt:lpstr>
      <vt:lpstr>Office 테마</vt:lpstr>
      <vt:lpstr>수식</vt:lpstr>
      <vt:lpstr>Image</vt:lpstr>
      <vt:lpstr>Equation</vt:lpstr>
      <vt:lpstr>Microsoft Equation 3.0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Su Houng Lee</cp:lastModifiedBy>
  <cp:revision>649</cp:revision>
  <dcterms:created xsi:type="dcterms:W3CDTF">2006-10-05T04:04:58Z</dcterms:created>
  <dcterms:modified xsi:type="dcterms:W3CDTF">2011-06-20T01:53:22Z</dcterms:modified>
</cp:coreProperties>
</file>